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3BB_7AFAEAC6.xml" ContentType="application/vnd.ms-powerpoint.comments+xml"/>
  <Override PartName="/ppt/comments/modernComment_1AD_26FFD9A5.xml" ContentType="application/vnd.ms-powerpoint.comments+xml"/>
  <Override PartName="/ppt/comments/modernComment_3BC_7CD776EA.xml" ContentType="application/vnd.ms-powerpoint.comments+xml"/>
  <Override PartName="/ppt/comments/modernComment_3C5_485561FB.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4191" r:id="rId2"/>
  </p:sldMasterIdLst>
  <p:notesMasterIdLst>
    <p:notesMasterId r:id="rId48"/>
  </p:notesMasterIdLst>
  <p:handoutMasterIdLst>
    <p:handoutMasterId r:id="rId49"/>
  </p:handoutMasterIdLst>
  <p:sldIdLst>
    <p:sldId id="1741" r:id="rId3"/>
    <p:sldId id="1742" r:id="rId4"/>
    <p:sldId id="1765" r:id="rId5"/>
    <p:sldId id="1781" r:id="rId6"/>
    <p:sldId id="1751" r:id="rId7"/>
    <p:sldId id="1786" r:id="rId8"/>
    <p:sldId id="1748" r:id="rId9"/>
    <p:sldId id="1747" r:id="rId10"/>
    <p:sldId id="1749" r:id="rId11"/>
    <p:sldId id="1745" r:id="rId12"/>
    <p:sldId id="1782" r:id="rId13"/>
    <p:sldId id="1753" r:id="rId14"/>
    <p:sldId id="1754" r:id="rId15"/>
    <p:sldId id="1755" r:id="rId16"/>
    <p:sldId id="1778" r:id="rId17"/>
    <p:sldId id="1773" r:id="rId18"/>
    <p:sldId id="1780" r:id="rId19"/>
    <p:sldId id="1756" r:id="rId20"/>
    <p:sldId id="1757" r:id="rId21"/>
    <p:sldId id="1783" r:id="rId22"/>
    <p:sldId id="1762" r:id="rId23"/>
    <p:sldId id="955" r:id="rId24"/>
    <p:sldId id="429" r:id="rId25"/>
    <p:sldId id="345" r:id="rId26"/>
    <p:sldId id="950" r:id="rId27"/>
    <p:sldId id="432" r:id="rId28"/>
    <p:sldId id="956" r:id="rId29"/>
    <p:sldId id="325" r:id="rId30"/>
    <p:sldId id="964" r:id="rId31"/>
    <p:sldId id="1784" r:id="rId32"/>
    <p:sldId id="1785" r:id="rId33"/>
    <p:sldId id="1743" r:id="rId34"/>
    <p:sldId id="1770" r:id="rId35"/>
    <p:sldId id="1772" r:id="rId36"/>
    <p:sldId id="1779" r:id="rId37"/>
    <p:sldId id="1769" r:id="rId38"/>
    <p:sldId id="1758" r:id="rId39"/>
    <p:sldId id="1764" r:id="rId40"/>
    <p:sldId id="1767" r:id="rId41"/>
    <p:sldId id="972" r:id="rId42"/>
    <p:sldId id="435" r:id="rId43"/>
    <p:sldId id="965" r:id="rId44"/>
    <p:sldId id="958" r:id="rId45"/>
    <p:sldId id="978" r:id="rId46"/>
    <p:sldId id="977" r:id="rId47"/>
  </p:sldIdLst>
  <p:sldSz cx="9144000" cy="6858000" type="screen4x3"/>
  <p:notesSz cx="6950075" cy="9236075"/>
  <p:custDataLst>
    <p:tags r:id="rId50"/>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F7"/>
    <a:srgbClr val="E8D9F3"/>
    <a:srgbClr val="F5FFE1"/>
    <a:srgbClr val="A6C2DD"/>
    <a:srgbClr val="FAFAFA"/>
    <a:srgbClr val="FF3F44"/>
    <a:srgbClr val="ECFFC5"/>
    <a:srgbClr val="E6E6E6"/>
    <a:srgbClr val="BAD0E4"/>
    <a:srgbClr val="468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3878" autoAdjust="0"/>
  </p:normalViewPr>
  <p:slideViewPr>
    <p:cSldViewPr>
      <p:cViewPr varScale="1">
        <p:scale>
          <a:sx n="77" d="100"/>
          <a:sy n="77" d="100"/>
        </p:scale>
        <p:origin x="1718" y="82"/>
      </p:cViewPr>
      <p:guideLst>
        <p:guide orient="horz" pos="2160"/>
        <p:guide pos="2880"/>
      </p:guideLst>
    </p:cSldViewPr>
  </p:slideViewPr>
  <p:outlineViewPr>
    <p:cViewPr>
      <p:scale>
        <a:sx n="33" d="100"/>
        <a:sy n="33" d="100"/>
      </p:scale>
      <p:origin x="0" y="18"/>
    </p:cViewPr>
  </p:outlineViewPr>
  <p:notesTextViewPr>
    <p:cViewPr>
      <p:scale>
        <a:sx n="125" d="100"/>
        <a:sy n="125" d="100"/>
      </p:scale>
      <p:origin x="0" y="0"/>
    </p:cViewPr>
  </p:notesTextViewPr>
  <p:sorterViewPr>
    <p:cViewPr varScale="1">
      <p:scale>
        <a:sx n="100" d="100"/>
        <a:sy n="100" d="100"/>
      </p:scale>
      <p:origin x="0" y="-4032"/>
    </p:cViewPr>
  </p:sorterViewPr>
  <p:notesViewPr>
    <p:cSldViewPr>
      <p:cViewPr varScale="1">
        <p:scale>
          <a:sx n="86" d="100"/>
          <a:sy n="86" d="100"/>
        </p:scale>
        <p:origin x="-1446" y="-90"/>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Medi-Cal</c:v>
                </c:pt>
              </c:strCache>
            </c:strRef>
          </c:tx>
          <c:spPr>
            <a:solidFill>
              <a:schemeClr val="accent2">
                <a:lumMod val="40000"/>
                <a:lumOff val="60000"/>
              </a:schemeClr>
            </a:solidFill>
            <a:ln>
              <a:noFill/>
            </a:ln>
            <a:effectLst/>
          </c:spPr>
          <c:invertIfNegative val="0"/>
          <c:cat>
            <c:strRef>
              <c:f>Sheet1!$A$2:$A$6</c:f>
              <c:strCache>
                <c:ptCount val="5"/>
                <c:pt idx="0">
                  <c:v>Adults 
(up to age 65)</c:v>
                </c:pt>
                <c:pt idx="1">
                  <c:v>Pregnant Women*</c:v>
                </c:pt>
                <c:pt idx="2">
                  <c:v>Children &amp; Youth 
(ages 6-18)</c:v>
                </c:pt>
                <c:pt idx="3">
                  <c:v>Young Children 
(ages 1-5)</c:v>
                </c:pt>
                <c:pt idx="4">
                  <c:v>Infants
(ages &lt;1)</c:v>
                </c:pt>
              </c:strCache>
            </c:strRef>
          </c:cat>
          <c:val>
            <c:numRef>
              <c:f>Sheet1!$B$2:$B$6</c:f>
              <c:numCache>
                <c:formatCode>0%</c:formatCode>
                <c:ptCount val="5"/>
                <c:pt idx="0">
                  <c:v>1.38</c:v>
                </c:pt>
                <c:pt idx="1">
                  <c:v>2.13</c:v>
                </c:pt>
                <c:pt idx="2">
                  <c:v>1.33</c:v>
                </c:pt>
                <c:pt idx="3">
                  <c:v>1.42</c:v>
                </c:pt>
                <c:pt idx="4">
                  <c:v>2.08</c:v>
                </c:pt>
              </c:numCache>
            </c:numRef>
          </c:val>
          <c:extLst>
            <c:ext xmlns:c16="http://schemas.microsoft.com/office/drawing/2014/chart" uri="{C3380CC4-5D6E-409C-BE32-E72D297353CC}">
              <c16:uniqueId val="{00000000-6E2E-4FB4-89B5-F9AAC1C81379}"/>
            </c:ext>
          </c:extLst>
        </c:ser>
        <c:ser>
          <c:idx val="1"/>
          <c:order val="1"/>
          <c:tx>
            <c:strRef>
              <c:f>Sheet1!$C$1</c:f>
              <c:strCache>
                <c:ptCount val="1"/>
                <c:pt idx="0">
                  <c:v>CHIP</c:v>
                </c:pt>
              </c:strCache>
            </c:strRef>
          </c:tx>
          <c:spPr>
            <a:solidFill>
              <a:schemeClr val="bg2">
                <a:lumMod val="75000"/>
              </a:schemeClr>
            </a:solidFill>
            <a:ln>
              <a:noFill/>
            </a:ln>
            <a:effectLst/>
          </c:spPr>
          <c:invertIfNegative val="0"/>
          <c:cat>
            <c:strRef>
              <c:f>Sheet1!$A$2:$A$6</c:f>
              <c:strCache>
                <c:ptCount val="5"/>
                <c:pt idx="0">
                  <c:v>Adults 
(up to age 65)</c:v>
                </c:pt>
                <c:pt idx="1">
                  <c:v>Pregnant Women*</c:v>
                </c:pt>
                <c:pt idx="2">
                  <c:v>Children &amp; Youth 
(ages 6-18)</c:v>
                </c:pt>
                <c:pt idx="3">
                  <c:v>Young Children 
(ages 1-5)</c:v>
                </c:pt>
                <c:pt idx="4">
                  <c:v>Infants
(ages &lt;1)</c:v>
                </c:pt>
              </c:strCache>
            </c:strRef>
          </c:cat>
          <c:val>
            <c:numRef>
              <c:f>Sheet1!$C$2:$C$6</c:f>
              <c:numCache>
                <c:formatCode>0%</c:formatCode>
                <c:ptCount val="5"/>
                <c:pt idx="1">
                  <c:v>1.0900000000000001</c:v>
                </c:pt>
                <c:pt idx="2">
                  <c:v>1.33</c:v>
                </c:pt>
                <c:pt idx="3">
                  <c:v>1.24</c:v>
                </c:pt>
                <c:pt idx="4">
                  <c:v>0.57999999999999996</c:v>
                </c:pt>
              </c:numCache>
            </c:numRef>
          </c:val>
          <c:extLst>
            <c:ext xmlns:c16="http://schemas.microsoft.com/office/drawing/2014/chart" uri="{C3380CC4-5D6E-409C-BE32-E72D297353CC}">
              <c16:uniqueId val="{00000001-6E2E-4FB4-89B5-F9AAC1C81379}"/>
            </c:ext>
          </c:extLst>
        </c:ser>
        <c:dLbls>
          <c:showLegendKey val="0"/>
          <c:showVal val="0"/>
          <c:showCatName val="0"/>
          <c:showSerName val="0"/>
          <c:showPercent val="0"/>
          <c:showBubbleSize val="0"/>
        </c:dLbls>
        <c:gapWidth val="150"/>
        <c:overlap val="100"/>
        <c:axId val="1226879552"/>
        <c:axId val="1007727712"/>
      </c:barChart>
      <c:catAx>
        <c:axId val="122687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7727712"/>
        <c:crosses val="autoZero"/>
        <c:auto val="1"/>
        <c:lblAlgn val="ctr"/>
        <c:lblOffset val="100"/>
        <c:noMultiLvlLbl val="0"/>
      </c:catAx>
      <c:valAx>
        <c:axId val="1007727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68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AD_26FFD9A5.xml><?xml version="1.0" encoding="utf-8"?>
<p188:cmLst xmlns:a="http://schemas.openxmlformats.org/drawingml/2006/main" xmlns:r="http://schemas.openxmlformats.org/officeDocument/2006/relationships" xmlns:p188="http://schemas.microsoft.com/office/powerpoint/2018/8/main">
  <p188:cm id="{31D2A009-0EDF-43DB-889E-2E1FC65E90DB}" authorId="{CFA9740B-39F4-8321-E355-18918892F00E}" created="2020-10-23T18:42:39.286">
    <ac:deMkLst xmlns:ac="http://schemas.microsoft.com/office/drawing/2013/main/command">
      <pc:docMk xmlns:pc="http://schemas.microsoft.com/office/powerpoint/2013/main/command"/>
      <pc:sldMk xmlns:pc="http://schemas.microsoft.com/office/powerpoint/2013/main/command" cId="654301605" sldId="429"/>
      <ac:spMk id="2" creationId="{00000000-0000-0000-0000-000000000000}"/>
    </ac:deMkLst>
    <p188:txBody>
      <a:bodyPr/>
      <a:lstStyle/>
      <a:p>
        <a:r>
          <a:rPr lang="en-US"/>
          <a:t>[@Tina Chinakarn] [@Tara Ficek] would this also include maternal health, or is the interest limited to child outcomes? I ask because some of the HEDIS measures are around maternal depression screenings, prenatal/PPC so just want to make sure. </a:t>
        </a:r>
      </a:p>
    </p188:txBody>
  </p188:cm>
</p188:cmLst>
</file>

<file path=ppt/comments/modernComment_3BB_7AFAEAC6.xml><?xml version="1.0" encoding="utf-8"?>
<p188:cmLst xmlns:a="http://schemas.openxmlformats.org/drawingml/2006/main" xmlns:r="http://schemas.openxmlformats.org/officeDocument/2006/relationships" xmlns:p188="http://schemas.microsoft.com/office/powerpoint/2018/8/main">
  <p188:cm id="{29760EAD-1B26-473A-9BD2-65E7C3280A06}" authorId="{CFA9740B-39F4-8321-E355-18918892F00E}" created="2020-10-23T18:50:58.227">
    <ac:deMkLst xmlns:ac="http://schemas.microsoft.com/office/drawing/2013/main/command">
      <pc:docMk xmlns:pc="http://schemas.microsoft.com/office/powerpoint/2013/main/command"/>
      <pc:sldMk xmlns:pc="http://schemas.microsoft.com/office/powerpoint/2013/main/command" cId="2063264454" sldId="955"/>
      <ac:spMk id="2" creationId="{D4D83A1F-C189-41D4-BBE6-3B3668348C84}"/>
    </ac:deMkLst>
    <p188:replyLst>
      <p188:reply id="{519DE5CF-0A1F-4922-B861-8BF3A42C6448}" authorId="{62C1E089-E713-DC9C-E207-2B0F83595008}" created="2020-10-24T00:02:37.414">
        <p188:txBody>
          <a:bodyPr/>
          <a:lstStyle/>
          <a:p>
            <a:r>
              <a:rPr lang="en-US"/>
              <a:t>Thanks Anna! [@Tara Ficek] I added this talking point to the health plan partnerships slide</a:t>
            </a:r>
          </a:p>
        </p188:txBody>
      </p188:reply>
    </p188:replyLst>
    <p188:txBody>
      <a:bodyPr/>
      <a:lstStyle/>
      <a:p>
        <a:r>
          <a:rPr lang="en-US"/>
          <a:t>[@Tara Ficek] [@Tina Chinakarn] I have an overall comment so am putting it here because I am not sure where it belongs, but given the focus of a lot of health plans (and us) on AAIMM work, and the interest of health plans in the AAIMM doula initiative for example, perhaps that could be mentioned either as a nascent partnership idea on a slide or at least a talking point about something else we are discussing with plans? For example, Anthem sharing that they won the DHCS health equity award for their doula program and are considering expanding it. Sorry for the long comment!</a:t>
        </a:r>
      </a:p>
    </p188:txBody>
  </p188:cm>
</p188:cmLst>
</file>

<file path=ppt/comments/modernComment_3BC_7CD776EA.xml><?xml version="1.0" encoding="utf-8"?>
<p188:cmLst xmlns:a="http://schemas.openxmlformats.org/drawingml/2006/main" xmlns:r="http://schemas.openxmlformats.org/officeDocument/2006/relationships" xmlns:p188="http://schemas.microsoft.com/office/powerpoint/2018/8/main">
  <p188:cm id="{0B1A14E3-5C1C-484C-9DDA-CE584CB4B140}" authorId="{CFA9740B-39F4-8321-E355-18918892F00E}" created="2020-10-23T18:57:19.768">
    <ac:deMkLst xmlns:ac="http://schemas.microsoft.com/office/drawing/2013/main/command">
      <pc:docMk xmlns:pc="http://schemas.microsoft.com/office/powerpoint/2013/main/command"/>
      <pc:sldMk xmlns:pc="http://schemas.microsoft.com/office/powerpoint/2013/main/command" cId="2094495466" sldId="956"/>
      <ac:spMk id="2" creationId="{822502F4-05FD-46A5-A61A-7BD443C8E4C2}"/>
    </ac:deMkLst>
    <p188:txBody>
      <a:bodyPr/>
      <a:lstStyle/>
      <a:p>
        <a:r>
          <a:rPr lang="en-US"/>
          <a:t>[@Tara Ficek] I think these are great and all accurate. I am thinking about suggesting an additional challenge around plan transitions, but this is really more about educating plans about the programs we are talking about, and specifically distinguishing them from more traditional medical services. So maybe it's more of a lesson learned around ensuring shared understanding/language? </a:t>
        </a:r>
      </a:p>
    </p188:txBody>
  </p188:cm>
</p188:cmLst>
</file>

<file path=ppt/comments/modernComment_3C5_485561FB.xml><?xml version="1.0" encoding="utf-8"?>
<p188:cmLst xmlns:a="http://schemas.openxmlformats.org/drawingml/2006/main" xmlns:r="http://schemas.openxmlformats.org/officeDocument/2006/relationships" xmlns:p188="http://schemas.microsoft.com/office/powerpoint/2018/8/main">
  <p188:cm id="{F338E499-891C-451D-BC9F-F2D2E6AD66F3}" authorId="{CFA9740B-39F4-8321-E355-18918892F00E}" created="2020-10-23T19:01:28.868">
    <ac:deMkLst xmlns:ac="http://schemas.microsoft.com/office/drawing/2013/main/command">
      <pc:docMk xmlns:pc="http://schemas.microsoft.com/office/powerpoint/2013/main/command"/>
      <pc:sldMk xmlns:pc="http://schemas.microsoft.com/office/powerpoint/2013/main/command" cId="1213555195" sldId="965"/>
      <ac:graphicFrameMk id="7" creationId="{40E05925-F071-4D4A-B37D-3592AB272C6A}"/>
    </ac:deMkLst>
    <p188:txBody>
      <a:bodyPr/>
      <a:lstStyle/>
      <a:p>
        <a:r>
          <a:rPr lang="en-US"/>
          <a:t>In case anyone asks about what these ranges represent,  these rates differ for HFA, PAT, and Welcome Baby programs. So the range represents all three types of programs.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7"/>
            <a:ext cx="4488392" cy="4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defTabSz="924482">
              <a:defRPr sz="1200">
                <a:latin typeface="Times"/>
              </a:defRPr>
            </a:lvl1pPr>
          </a:lstStyle>
          <a:p>
            <a:pPr>
              <a:defRPr/>
            </a:pPr>
            <a:r>
              <a:rPr lang="en-US" dirty="0"/>
              <a:t>Presentation by Kay Johnson</a:t>
            </a:r>
          </a:p>
        </p:txBody>
      </p:sp>
      <p:sp>
        <p:nvSpPr>
          <p:cNvPr id="20483" name="Rectangle 3"/>
          <p:cNvSpPr>
            <a:spLocks noGrp="1" noChangeArrowheads="1"/>
          </p:cNvSpPr>
          <p:nvPr>
            <p:ph type="dt" sz="quarter" idx="1"/>
          </p:nvPr>
        </p:nvSpPr>
        <p:spPr bwMode="auto">
          <a:xfrm>
            <a:off x="4851069" y="7"/>
            <a:ext cx="2099008" cy="4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algn="r" defTabSz="924482">
              <a:defRPr sz="1200">
                <a:latin typeface="Times"/>
              </a:defRPr>
            </a:lvl1pPr>
          </a:lstStyle>
          <a:p>
            <a:pPr>
              <a:defRPr/>
            </a:pPr>
            <a:r>
              <a:rPr lang="en-US" dirty="0"/>
              <a:t>November 2016</a:t>
            </a:r>
          </a:p>
        </p:txBody>
      </p:sp>
      <p:sp>
        <p:nvSpPr>
          <p:cNvPr id="20484" name="Rectangle 4"/>
          <p:cNvSpPr>
            <a:spLocks noGrp="1" noChangeArrowheads="1"/>
          </p:cNvSpPr>
          <p:nvPr>
            <p:ph type="ftr" sz="quarter" idx="2"/>
          </p:nvPr>
        </p:nvSpPr>
        <p:spPr bwMode="auto">
          <a:xfrm>
            <a:off x="1" y="8774589"/>
            <a:ext cx="4851067" cy="4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defTabSz="924482">
              <a:defRPr sz="1200">
                <a:latin typeface="Times"/>
              </a:defRPr>
            </a:lvl1pPr>
          </a:lstStyle>
          <a:p>
            <a:pPr>
              <a:defRPr/>
            </a:pPr>
            <a:r>
              <a:rPr lang="en-US" dirty="0"/>
              <a:t>Medicaid and Home Visiting Learning Network</a:t>
            </a:r>
          </a:p>
        </p:txBody>
      </p:sp>
      <p:sp>
        <p:nvSpPr>
          <p:cNvPr id="20485" name="Rectangle 5"/>
          <p:cNvSpPr>
            <a:spLocks noGrp="1" noChangeArrowheads="1"/>
          </p:cNvSpPr>
          <p:nvPr>
            <p:ph type="sldNum" sz="quarter" idx="3"/>
          </p:nvPr>
        </p:nvSpPr>
        <p:spPr bwMode="auto">
          <a:xfrm>
            <a:off x="5067961" y="8774589"/>
            <a:ext cx="1882114" cy="4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algn="r" defTabSz="924482">
              <a:defRPr sz="1200">
                <a:latin typeface="Times"/>
              </a:defRPr>
            </a:lvl1pPr>
          </a:lstStyle>
          <a:p>
            <a:pPr>
              <a:defRPr/>
            </a:pPr>
            <a:fld id="{BCCD6B0E-6D20-40A9-AF07-DD0EAAA0324F}" type="slidenum">
              <a:rPr lang="en-US"/>
              <a:pPr>
                <a:defRPr/>
              </a:pPr>
              <a:t>‹#›</a:t>
            </a:fld>
            <a:endParaRPr lang="en-US" dirty="0"/>
          </a:p>
        </p:txBody>
      </p:sp>
    </p:spTree>
    <p:extLst>
      <p:ext uri="{BB962C8B-B14F-4D97-AF65-F5344CB8AC3E}">
        <p14:creationId xmlns:p14="http://schemas.microsoft.com/office/powerpoint/2010/main" val="744607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7"/>
            <a:ext cx="3011621" cy="4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defTabSz="924482">
              <a:defRPr sz="1200">
                <a:latin typeface="Times"/>
              </a:defRPr>
            </a:lvl1pPr>
          </a:lstStyle>
          <a:p>
            <a:pPr>
              <a:defRPr/>
            </a:pPr>
            <a:r>
              <a:rPr lang="en-US" dirty="0"/>
              <a:t>Presentation by Kay Johnson</a:t>
            </a:r>
          </a:p>
        </p:txBody>
      </p:sp>
      <p:sp>
        <p:nvSpPr>
          <p:cNvPr id="7171" name="Rectangle 3"/>
          <p:cNvSpPr>
            <a:spLocks noGrp="1" noChangeArrowheads="1"/>
          </p:cNvSpPr>
          <p:nvPr>
            <p:ph type="dt" idx="1"/>
          </p:nvPr>
        </p:nvSpPr>
        <p:spPr bwMode="auto">
          <a:xfrm>
            <a:off x="3938458" y="7"/>
            <a:ext cx="3011620" cy="4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algn="r" defTabSz="924482">
              <a:defRPr sz="1200">
                <a:latin typeface="Times"/>
              </a:defRPr>
            </a:lvl1pPr>
          </a:lstStyle>
          <a:p>
            <a:pPr>
              <a:defRPr/>
            </a:pPr>
            <a:r>
              <a:rPr lang="en-US" dirty="0"/>
              <a:t>November 2016</a:t>
            </a:r>
          </a:p>
        </p:txBody>
      </p:sp>
      <p:sp>
        <p:nvSpPr>
          <p:cNvPr id="46084" name="Rectangle 4"/>
          <p:cNvSpPr>
            <a:spLocks noGrp="1" noRot="1" noChangeAspect="1" noChangeArrowheads="1" noTextEdit="1"/>
          </p:cNvSpPr>
          <p:nvPr>
            <p:ph type="sldImg" idx="2"/>
          </p:nvPr>
        </p:nvSpPr>
        <p:spPr bwMode="auto">
          <a:xfrm>
            <a:off x="1166813" y="693738"/>
            <a:ext cx="4616450" cy="3463925"/>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5651" y="4388337"/>
            <a:ext cx="5098776" cy="415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8774589"/>
            <a:ext cx="3011621" cy="4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defTabSz="924482">
              <a:defRPr sz="1200">
                <a:latin typeface="Times"/>
              </a:defRPr>
            </a:lvl1pPr>
          </a:lstStyle>
          <a:p>
            <a:pPr>
              <a:defRPr/>
            </a:pPr>
            <a:r>
              <a:rPr lang="en-US" dirty="0"/>
              <a:t>Medicaid and Home Visiting Learning Network</a:t>
            </a:r>
          </a:p>
        </p:txBody>
      </p:sp>
      <p:sp>
        <p:nvSpPr>
          <p:cNvPr id="7175" name="Rectangle 7"/>
          <p:cNvSpPr>
            <a:spLocks noGrp="1" noChangeArrowheads="1"/>
          </p:cNvSpPr>
          <p:nvPr>
            <p:ph type="sldNum" sz="quarter" idx="5"/>
          </p:nvPr>
        </p:nvSpPr>
        <p:spPr bwMode="auto">
          <a:xfrm>
            <a:off x="3938458" y="8774589"/>
            <a:ext cx="3011620" cy="46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algn="r" defTabSz="924482">
              <a:defRPr sz="1200">
                <a:latin typeface="Times"/>
              </a:defRPr>
            </a:lvl1pPr>
          </a:lstStyle>
          <a:p>
            <a:pPr>
              <a:defRPr/>
            </a:pPr>
            <a:fld id="{95F73125-94EC-4CC2-89F7-BF49A8652A98}" type="slidenum">
              <a:rPr lang="en-US"/>
              <a:pPr>
                <a:defRPr/>
              </a:pPr>
              <a:t>‹#›</a:t>
            </a:fld>
            <a:endParaRPr lang="en-US" dirty="0"/>
          </a:p>
        </p:txBody>
      </p:sp>
    </p:spTree>
    <p:extLst>
      <p:ext uri="{BB962C8B-B14F-4D97-AF65-F5344CB8AC3E}">
        <p14:creationId xmlns:p14="http://schemas.microsoft.com/office/powerpoint/2010/main" val="181824165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1</a:t>
            </a:fld>
            <a:endParaRPr lang="en-US" dirty="0"/>
          </a:p>
        </p:txBody>
      </p:sp>
    </p:spTree>
    <p:extLst>
      <p:ext uri="{BB962C8B-B14F-4D97-AF65-F5344CB8AC3E}">
        <p14:creationId xmlns:p14="http://schemas.microsoft.com/office/powerpoint/2010/main" val="317174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15</a:t>
            </a:fld>
            <a:endParaRPr lang="en-US" dirty="0"/>
          </a:p>
        </p:txBody>
      </p:sp>
    </p:spTree>
    <p:extLst>
      <p:ext uri="{BB962C8B-B14F-4D97-AF65-F5344CB8AC3E}">
        <p14:creationId xmlns:p14="http://schemas.microsoft.com/office/powerpoint/2010/main" val="355078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16</a:t>
            </a:fld>
            <a:endParaRPr lang="en-US" dirty="0"/>
          </a:p>
        </p:txBody>
      </p:sp>
    </p:spTree>
    <p:extLst>
      <p:ext uri="{BB962C8B-B14F-4D97-AF65-F5344CB8AC3E}">
        <p14:creationId xmlns:p14="http://schemas.microsoft.com/office/powerpoint/2010/main" val="193390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18</a:t>
            </a:fld>
            <a:endParaRPr lang="en-US" dirty="0"/>
          </a:p>
        </p:txBody>
      </p:sp>
    </p:spTree>
    <p:extLst>
      <p:ext uri="{BB962C8B-B14F-4D97-AF65-F5344CB8AC3E}">
        <p14:creationId xmlns:p14="http://schemas.microsoft.com/office/powerpoint/2010/main" val="9494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19</a:t>
            </a:fld>
            <a:endParaRPr lang="en-US" dirty="0"/>
          </a:p>
        </p:txBody>
      </p:sp>
    </p:spTree>
    <p:extLst>
      <p:ext uri="{BB962C8B-B14F-4D97-AF65-F5344CB8AC3E}">
        <p14:creationId xmlns:p14="http://schemas.microsoft.com/office/powerpoint/2010/main" val="188317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5511A-68D2-4043-9ABC-D1A2DC114506}" type="slidenum">
              <a:rPr lang="en-US" smtClean="0"/>
              <a:t>23</a:t>
            </a:fld>
            <a:endParaRPr lang="en-US"/>
          </a:p>
        </p:txBody>
      </p:sp>
    </p:spTree>
    <p:extLst>
      <p:ext uri="{BB962C8B-B14F-4D97-AF65-F5344CB8AC3E}">
        <p14:creationId xmlns:p14="http://schemas.microsoft.com/office/powerpoint/2010/main" val="263990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5867" lvl="4" indent="-1153055"/>
            <a:endParaRPr lang="en-US" b="1" dirty="0"/>
          </a:p>
        </p:txBody>
      </p:sp>
    </p:spTree>
    <p:extLst>
      <p:ext uri="{BB962C8B-B14F-4D97-AF65-F5344CB8AC3E}">
        <p14:creationId xmlns:p14="http://schemas.microsoft.com/office/powerpoint/2010/main" val="314625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965043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5511A-68D2-4043-9ABC-D1A2DC114506}" type="slidenum">
              <a:rPr lang="en-US" smtClean="0"/>
              <a:t>26</a:t>
            </a:fld>
            <a:endParaRPr lang="en-US"/>
          </a:p>
        </p:txBody>
      </p:sp>
    </p:spTree>
    <p:extLst>
      <p:ext uri="{BB962C8B-B14F-4D97-AF65-F5344CB8AC3E}">
        <p14:creationId xmlns:p14="http://schemas.microsoft.com/office/powerpoint/2010/main" val="1270165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5511A-68D2-4043-9ABC-D1A2DC114506}" type="slidenum">
              <a:rPr lang="en-US" smtClean="0"/>
              <a:t>27</a:t>
            </a:fld>
            <a:endParaRPr lang="en-US"/>
          </a:p>
        </p:txBody>
      </p:sp>
    </p:spTree>
    <p:extLst>
      <p:ext uri="{BB962C8B-B14F-4D97-AF65-F5344CB8AC3E}">
        <p14:creationId xmlns:p14="http://schemas.microsoft.com/office/powerpoint/2010/main" val="201435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5511A-68D2-4043-9ABC-D1A2DC114506}" type="slidenum">
              <a:rPr lang="en-US" smtClean="0"/>
              <a:t>29</a:t>
            </a:fld>
            <a:endParaRPr lang="en-US"/>
          </a:p>
        </p:txBody>
      </p:sp>
    </p:spTree>
    <p:extLst>
      <p:ext uri="{BB962C8B-B14F-4D97-AF65-F5344CB8AC3E}">
        <p14:creationId xmlns:p14="http://schemas.microsoft.com/office/powerpoint/2010/main" val="1636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9BB6B2-C4E8-4679-B978-34E14ACC8699}" type="slidenum">
              <a:rPr lang="en-US" altLang="en-US" smtClean="0"/>
              <a:pPr/>
              <a:t>3</a:t>
            </a:fld>
            <a:endParaRPr lang="en-US" altLang="en-US" dirty="0"/>
          </a:p>
        </p:txBody>
      </p:sp>
    </p:spTree>
    <p:extLst>
      <p:ext uri="{BB962C8B-B14F-4D97-AF65-F5344CB8AC3E}">
        <p14:creationId xmlns:p14="http://schemas.microsoft.com/office/powerpoint/2010/main" val="184435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35</a:t>
            </a:fld>
            <a:endParaRPr lang="en-US" dirty="0"/>
          </a:p>
        </p:txBody>
      </p:sp>
    </p:spTree>
    <p:extLst>
      <p:ext uri="{BB962C8B-B14F-4D97-AF65-F5344CB8AC3E}">
        <p14:creationId xmlns:p14="http://schemas.microsoft.com/office/powerpoint/2010/main" val="3386815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36</a:t>
            </a:fld>
            <a:endParaRPr lang="en-US" dirty="0"/>
          </a:p>
        </p:txBody>
      </p:sp>
    </p:spTree>
    <p:extLst>
      <p:ext uri="{BB962C8B-B14F-4D97-AF65-F5344CB8AC3E}">
        <p14:creationId xmlns:p14="http://schemas.microsoft.com/office/powerpoint/2010/main" val="3084347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37</a:t>
            </a:fld>
            <a:endParaRPr lang="en-US" dirty="0"/>
          </a:p>
        </p:txBody>
      </p:sp>
    </p:spTree>
    <p:extLst>
      <p:ext uri="{BB962C8B-B14F-4D97-AF65-F5344CB8AC3E}">
        <p14:creationId xmlns:p14="http://schemas.microsoft.com/office/powerpoint/2010/main" val="2150860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5511A-68D2-4043-9ABC-D1A2DC114506}" type="slidenum">
              <a:rPr lang="en-US" smtClean="0"/>
              <a:t>41</a:t>
            </a:fld>
            <a:endParaRPr lang="en-US"/>
          </a:p>
        </p:txBody>
      </p:sp>
    </p:spTree>
    <p:extLst>
      <p:ext uri="{BB962C8B-B14F-4D97-AF65-F5344CB8AC3E}">
        <p14:creationId xmlns:p14="http://schemas.microsoft.com/office/powerpoint/2010/main" val="1394604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DD5511A-68D2-4043-9ABC-D1A2DC114506}" type="slidenum">
              <a:rPr lang="en-US" smtClean="0"/>
              <a:t>42</a:t>
            </a:fld>
            <a:endParaRPr lang="en-US"/>
          </a:p>
        </p:txBody>
      </p:sp>
    </p:spTree>
    <p:extLst>
      <p:ext uri="{BB962C8B-B14F-4D97-AF65-F5344CB8AC3E}">
        <p14:creationId xmlns:p14="http://schemas.microsoft.com/office/powerpoint/2010/main" val="52981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5511A-68D2-4043-9ABC-D1A2DC114506}" type="slidenum">
              <a:rPr lang="en-US" smtClean="0"/>
              <a:t>43</a:t>
            </a:fld>
            <a:endParaRPr lang="en-US"/>
          </a:p>
        </p:txBody>
      </p:sp>
    </p:spTree>
    <p:extLst>
      <p:ext uri="{BB962C8B-B14F-4D97-AF65-F5344CB8AC3E}">
        <p14:creationId xmlns:p14="http://schemas.microsoft.com/office/powerpoint/2010/main" val="884911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5511A-68D2-4043-9ABC-D1A2DC114506}" type="slidenum">
              <a:rPr lang="en-US" smtClean="0"/>
              <a:t>44</a:t>
            </a:fld>
            <a:endParaRPr lang="en-US"/>
          </a:p>
        </p:txBody>
      </p:sp>
    </p:spTree>
    <p:extLst>
      <p:ext uri="{BB962C8B-B14F-4D97-AF65-F5344CB8AC3E}">
        <p14:creationId xmlns:p14="http://schemas.microsoft.com/office/powerpoint/2010/main" val="1486718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5511A-68D2-4043-9ABC-D1A2DC114506}" type="slidenum">
              <a:rPr lang="en-US" smtClean="0"/>
              <a:t>45</a:t>
            </a:fld>
            <a:endParaRPr lang="en-US"/>
          </a:p>
        </p:txBody>
      </p:sp>
    </p:spTree>
    <p:extLst>
      <p:ext uri="{BB962C8B-B14F-4D97-AF65-F5344CB8AC3E}">
        <p14:creationId xmlns:p14="http://schemas.microsoft.com/office/powerpoint/2010/main" val="375908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6</a:t>
            </a:fld>
            <a:endParaRPr lang="en-US" dirty="0"/>
          </a:p>
        </p:txBody>
      </p:sp>
    </p:spTree>
    <p:extLst>
      <p:ext uri="{BB962C8B-B14F-4D97-AF65-F5344CB8AC3E}">
        <p14:creationId xmlns:p14="http://schemas.microsoft.com/office/powerpoint/2010/main" val="81831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7</a:t>
            </a:fld>
            <a:endParaRPr lang="en-US" dirty="0"/>
          </a:p>
        </p:txBody>
      </p:sp>
    </p:spTree>
    <p:extLst>
      <p:ext uri="{BB962C8B-B14F-4D97-AF65-F5344CB8AC3E}">
        <p14:creationId xmlns:p14="http://schemas.microsoft.com/office/powerpoint/2010/main" val="100726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8</a:t>
            </a:fld>
            <a:endParaRPr lang="en-US" dirty="0"/>
          </a:p>
        </p:txBody>
      </p:sp>
    </p:spTree>
    <p:extLst>
      <p:ext uri="{BB962C8B-B14F-4D97-AF65-F5344CB8AC3E}">
        <p14:creationId xmlns:p14="http://schemas.microsoft.com/office/powerpoint/2010/main" val="41168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9</a:t>
            </a:fld>
            <a:endParaRPr lang="en-US" dirty="0"/>
          </a:p>
        </p:txBody>
      </p:sp>
    </p:spTree>
    <p:extLst>
      <p:ext uri="{BB962C8B-B14F-4D97-AF65-F5344CB8AC3E}">
        <p14:creationId xmlns:p14="http://schemas.microsoft.com/office/powerpoint/2010/main" val="6821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10</a:t>
            </a:fld>
            <a:endParaRPr lang="en-US" dirty="0"/>
          </a:p>
        </p:txBody>
      </p:sp>
    </p:spTree>
    <p:extLst>
      <p:ext uri="{BB962C8B-B14F-4D97-AF65-F5344CB8AC3E}">
        <p14:creationId xmlns:p14="http://schemas.microsoft.com/office/powerpoint/2010/main" val="366977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12</a:t>
            </a:fld>
            <a:endParaRPr lang="en-US" dirty="0"/>
          </a:p>
        </p:txBody>
      </p:sp>
    </p:spTree>
    <p:extLst>
      <p:ext uri="{BB962C8B-B14F-4D97-AF65-F5344CB8AC3E}">
        <p14:creationId xmlns:p14="http://schemas.microsoft.com/office/powerpoint/2010/main" val="262753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Presentation by Kay Johnson</a:t>
            </a:r>
            <a:endParaRPr lang="en-US" dirty="0"/>
          </a:p>
        </p:txBody>
      </p:sp>
      <p:sp>
        <p:nvSpPr>
          <p:cNvPr id="5" name="Date Placeholder 4"/>
          <p:cNvSpPr>
            <a:spLocks noGrp="1"/>
          </p:cNvSpPr>
          <p:nvPr>
            <p:ph type="dt" idx="1"/>
          </p:nvPr>
        </p:nvSpPr>
        <p:spPr/>
        <p:txBody>
          <a:bodyPr/>
          <a:lstStyle/>
          <a:p>
            <a:pPr>
              <a:defRPr/>
            </a:pPr>
            <a:r>
              <a:rPr lang="en-US"/>
              <a:t>November 2016</a:t>
            </a:r>
            <a:endParaRPr lang="en-US" dirty="0"/>
          </a:p>
        </p:txBody>
      </p:sp>
      <p:sp>
        <p:nvSpPr>
          <p:cNvPr id="6" name="Footer Placeholder 5"/>
          <p:cNvSpPr>
            <a:spLocks noGrp="1"/>
          </p:cNvSpPr>
          <p:nvPr>
            <p:ph type="ftr" sz="quarter" idx="4"/>
          </p:nvPr>
        </p:nvSpPr>
        <p:spPr/>
        <p:txBody>
          <a:bodyPr/>
          <a:lstStyle/>
          <a:p>
            <a:pPr>
              <a:defRPr/>
            </a:pPr>
            <a:r>
              <a:rPr lang="en-US"/>
              <a:t>Medicaid and Home Visiting Learning Network</a:t>
            </a:r>
            <a:endParaRPr lang="en-US" dirty="0"/>
          </a:p>
        </p:txBody>
      </p:sp>
      <p:sp>
        <p:nvSpPr>
          <p:cNvPr id="7" name="Slide Number Placeholder 6"/>
          <p:cNvSpPr>
            <a:spLocks noGrp="1"/>
          </p:cNvSpPr>
          <p:nvPr>
            <p:ph type="sldNum" sz="quarter" idx="5"/>
          </p:nvPr>
        </p:nvSpPr>
        <p:spPr/>
        <p:txBody>
          <a:bodyPr/>
          <a:lstStyle/>
          <a:p>
            <a:pPr>
              <a:defRPr/>
            </a:pPr>
            <a:fld id="{95F73125-94EC-4CC2-89F7-BF49A8652A98}" type="slidenum">
              <a:rPr lang="en-US" smtClean="0"/>
              <a:pPr>
                <a:defRPr/>
              </a:pPr>
              <a:t>14</a:t>
            </a:fld>
            <a:endParaRPr lang="en-US" dirty="0"/>
          </a:p>
        </p:txBody>
      </p:sp>
    </p:spTree>
    <p:extLst>
      <p:ext uri="{BB962C8B-B14F-4D97-AF65-F5344CB8AC3E}">
        <p14:creationId xmlns:p14="http://schemas.microsoft.com/office/powerpoint/2010/main" val="1504078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ltGray">
          <a:xfrm>
            <a:off x="415637" y="268941"/>
            <a:ext cx="8312727" cy="6320118"/>
          </a:xfrm>
          <a:prstGeom prst="rect">
            <a:avLst/>
          </a:prstGeom>
          <a:solidFill>
            <a:schemeClr val="bg2"/>
          </a:solidFill>
          <a:ln w="9525">
            <a:noFill/>
            <a:miter lim="800000"/>
            <a:headEnd/>
            <a:tailEnd/>
          </a:ln>
        </p:spPr>
        <p:txBody>
          <a:bodyPr wrap="none" lIns="89864" tIns="44932" rIns="89864" bIns="44932" anchor="ctr"/>
          <a:lstStyle/>
          <a:p>
            <a:pPr defTabSz="914400" eaLnBrk="0" fontAlgn="base" hangingPunct="0">
              <a:spcBef>
                <a:spcPct val="0"/>
              </a:spcBef>
              <a:spcAft>
                <a:spcPct val="0"/>
              </a:spcAft>
            </a:pPr>
            <a:endParaRPr lang="en-US" sz="1941" dirty="0">
              <a:solidFill>
                <a:prstClr val="black"/>
              </a:solidFill>
            </a:endParaRPr>
          </a:p>
        </p:txBody>
      </p:sp>
      <p:sp>
        <p:nvSpPr>
          <p:cNvPr id="2" name="Title 1"/>
          <p:cNvSpPr>
            <a:spLocks noGrp="1"/>
          </p:cNvSpPr>
          <p:nvPr>
            <p:ph type="ctrTitle"/>
          </p:nvPr>
        </p:nvSpPr>
        <p:spPr>
          <a:xfrm>
            <a:off x="1246911" y="2554941"/>
            <a:ext cx="6650182" cy="1571836"/>
          </a:xfrm>
        </p:spPr>
        <p:txBody>
          <a:bodyPr wrap="square" bIns="0">
            <a:normAutofit/>
          </a:bodyPr>
          <a:lstStyle>
            <a:lvl1pPr algn="ctr">
              <a:defRPr sz="3177">
                <a:solidFill>
                  <a:schemeClr val="bg1"/>
                </a:solidFill>
              </a:defRPr>
            </a:lvl1pPr>
          </a:lstStyle>
          <a:p>
            <a:r>
              <a:rPr lang="en-US" dirty="0"/>
              <a:t>Click to edit Master title style</a:t>
            </a:r>
          </a:p>
        </p:txBody>
      </p:sp>
      <p:sp>
        <p:nvSpPr>
          <p:cNvPr id="9" name="Line 8"/>
          <p:cNvSpPr>
            <a:spLocks noChangeShapeType="1"/>
          </p:cNvSpPr>
          <p:nvPr userDrawn="1"/>
        </p:nvSpPr>
        <p:spPr bwMode="auto">
          <a:xfrm flipV="1">
            <a:off x="415637" y="4038600"/>
            <a:ext cx="8312727"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lIns="100151" tIns="50075" rIns="100151" bIns="50075"/>
          <a:lstStyle/>
          <a:p>
            <a:pPr defTabSz="914400" eaLnBrk="0" fontAlgn="base" hangingPunct="0">
              <a:spcBef>
                <a:spcPct val="0"/>
              </a:spcBef>
              <a:spcAft>
                <a:spcPct val="0"/>
              </a:spcAft>
            </a:pPr>
            <a:endParaRPr lang="en-US" sz="1941" dirty="0">
              <a:solidFill>
                <a:srgbClr val="000000"/>
              </a:solidFill>
              <a:ea typeface="MS PGothic"/>
              <a:cs typeface="Calibri" panose="020F0502020204030204" pitchFamily="34" charset="0"/>
            </a:endParaRPr>
          </a:p>
        </p:txBody>
      </p:sp>
      <p:pic>
        <p:nvPicPr>
          <p:cNvPr id="11" name="Picture 3" descr="MP-logo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0185" y="268946"/>
            <a:ext cx="1246909" cy="574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1246911" y="4369398"/>
            <a:ext cx="6650181" cy="1753721"/>
          </a:xfrm>
        </p:spPr>
        <p:txBody>
          <a:bodyPr/>
          <a:lstStyle>
            <a:lvl1pPr marL="0" indent="0" algn="ctr">
              <a:buFontTx/>
              <a:buNone/>
              <a:defRPr sz="2382" b="1" baseline="0">
                <a:solidFill>
                  <a:schemeClr val="bg1"/>
                </a:solidFill>
              </a:defRPr>
            </a:lvl1pPr>
            <a:lvl2pPr marL="0" indent="0" algn="ctr">
              <a:buFontTx/>
              <a:buNone/>
              <a:defRPr b="0">
                <a:solidFill>
                  <a:schemeClr val="bg1"/>
                </a:solidFill>
              </a:defRPr>
            </a:lvl2pPr>
            <a:lvl3pPr marL="504232" indent="0">
              <a:buFontTx/>
              <a:buNone/>
              <a:defRPr>
                <a:solidFill>
                  <a:schemeClr val="bg1"/>
                </a:solidFill>
              </a:defRPr>
            </a:lvl3pPr>
            <a:lvl4pPr marL="705926" indent="0">
              <a:buFontTx/>
              <a:buNone/>
              <a:defRPr>
                <a:solidFill>
                  <a:schemeClr val="bg1"/>
                </a:solidFill>
              </a:defRPr>
            </a:lvl4pPr>
            <a:lvl5pPr marL="958042" indent="0">
              <a:buFontTx/>
              <a:buNone/>
              <a:defRPr>
                <a:solidFill>
                  <a:schemeClr val="bg1"/>
                </a:solidFill>
              </a:defRPr>
            </a:lvl5pPr>
          </a:lstStyle>
          <a:p>
            <a:pPr lvl="0"/>
            <a:r>
              <a:rPr lang="en-US" dirty="0"/>
              <a:t>Click to edit Master subtitle style</a:t>
            </a:r>
          </a:p>
          <a:p>
            <a:pPr lvl="1"/>
            <a:r>
              <a:rPr lang="en-US" dirty="0"/>
              <a:t>Second level</a:t>
            </a:r>
          </a:p>
        </p:txBody>
      </p:sp>
    </p:spTree>
    <p:extLst>
      <p:ext uri="{BB962C8B-B14F-4D97-AF65-F5344CB8AC3E}">
        <p14:creationId xmlns:p14="http://schemas.microsoft.com/office/powerpoint/2010/main" val="241034642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3-up">
    <p:spTree>
      <p:nvGrpSpPr>
        <p:cNvPr id="1" name=""/>
        <p:cNvGrpSpPr/>
        <p:nvPr/>
      </p:nvGrpSpPr>
      <p:grpSpPr>
        <a:xfrm>
          <a:off x="0" y="0"/>
          <a:ext cx="0" cy="0"/>
          <a:chOff x="0" y="0"/>
          <a:chExt cx="0" cy="0"/>
        </a:xfrm>
      </p:grpSpPr>
      <p:sp>
        <p:nvSpPr>
          <p:cNvPr id="3" name="Text Placeholder 2"/>
          <p:cNvSpPr>
            <a:spLocks noGrp="1"/>
          </p:cNvSpPr>
          <p:nvPr>
            <p:ph type="body" idx="1"/>
          </p:nvPr>
        </p:nvSpPr>
        <p:spPr bwMode="ltGray">
          <a:xfrm>
            <a:off x="415637" y="1080103"/>
            <a:ext cx="2701637" cy="640136"/>
          </a:xfrm>
          <a:solidFill>
            <a:schemeClr val="accent2"/>
          </a:solidFill>
          <a:ln>
            <a:noFill/>
          </a:ln>
        </p:spPr>
        <p:txBody>
          <a:bodyPr vert="horz" wrap="square" lIns="101842" tIns="54858" rIns="101842" bIns="50921" numCol="1" anchor="ctr" anchorCtr="0" compatLnSpc="1">
            <a:prstTxWarp prst="textNoShape">
              <a:avLst/>
            </a:prstTxWarp>
            <a:normAutofit/>
          </a:bodyPr>
          <a:lstStyle>
            <a:lvl1pPr marL="151270" indent="-151270" algn="ctr">
              <a:buNone/>
              <a:defRPr lang="en-US" b="1" smtClean="0">
                <a:solidFill>
                  <a:schemeClr val="bg1"/>
                </a:solidFill>
              </a:defRPr>
            </a:lvl1pPr>
          </a:lstStyle>
          <a:p>
            <a:pPr marL="0" lvl="0" indent="0" algn="ctr"/>
            <a:r>
              <a:rPr lang="en-US" dirty="0"/>
              <a:t>Click to edit Master text styles</a:t>
            </a:r>
          </a:p>
        </p:txBody>
      </p:sp>
      <p:sp>
        <p:nvSpPr>
          <p:cNvPr id="5" name="Text Placeholder 4"/>
          <p:cNvSpPr>
            <a:spLocks noGrp="1"/>
          </p:cNvSpPr>
          <p:nvPr>
            <p:ph type="body" sz="quarter" idx="3"/>
          </p:nvPr>
        </p:nvSpPr>
        <p:spPr bwMode="ltGray">
          <a:xfrm>
            <a:off x="3221182" y="1080103"/>
            <a:ext cx="2701637" cy="640136"/>
          </a:xfrm>
          <a:solidFill>
            <a:srgbClr val="5C5E66"/>
          </a:solidFill>
          <a:ln>
            <a:noFill/>
          </a:ln>
        </p:spPr>
        <p:txBody>
          <a:bodyPr vert="horz" wrap="square" lIns="101842" tIns="54858" rIns="101842" bIns="50921" numCol="1" anchor="ctr" anchorCtr="0" compatLnSpc="1">
            <a:prstTxWarp prst="textNoShape">
              <a:avLst/>
            </a:prstTxWarp>
            <a:normAutofit/>
          </a:bodyPr>
          <a:lstStyle>
            <a:lvl1pPr marL="151270" indent="-151270" algn="ctr">
              <a:buNone/>
              <a:defRPr lang="en-US" b="1" smtClean="0">
                <a:solidFill>
                  <a:schemeClr val="bg1"/>
                </a:solidFill>
              </a:defRPr>
            </a:lvl1pPr>
          </a:lstStyle>
          <a:p>
            <a:pPr marL="0" lvl="0" indent="0" algn="ctr"/>
            <a:r>
              <a:rPr lang="en-US" dirty="0"/>
              <a:t>Click to edit Master text styles</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
        <p:nvSpPr>
          <p:cNvPr id="10" name="Content Placeholder 9"/>
          <p:cNvSpPr>
            <a:spLocks noGrp="1"/>
          </p:cNvSpPr>
          <p:nvPr>
            <p:ph sz="quarter" idx="11"/>
          </p:nvPr>
        </p:nvSpPr>
        <p:spPr>
          <a:xfrm>
            <a:off x="415637" y="1720239"/>
            <a:ext cx="2701637" cy="4330938"/>
          </a:xfrm>
          <a:solidFill>
            <a:schemeClr val="accent2">
              <a:lumMod val="40000"/>
              <a:lumOff val="60000"/>
            </a:schemeClr>
          </a:solidFill>
        </p:spPr>
        <p:txBody>
          <a:bodyPr tIns="91429" bIns="91429"/>
          <a:lstStyle>
            <a:lvl1pPr>
              <a:spcAft>
                <a:spcPts val="529"/>
              </a:spcAft>
              <a:defRPr sz="1588"/>
            </a:lvl1pPr>
            <a:lvl2pPr>
              <a:spcAft>
                <a:spcPts val="529"/>
              </a:spcAft>
              <a:defRPr sz="1588"/>
            </a:lvl2pPr>
            <a:lvl3pPr>
              <a:spcAft>
                <a:spcPts val="529"/>
              </a:spcAft>
              <a:defRPr sz="1588"/>
            </a:lvl3pPr>
            <a:lvl4pPr>
              <a:spcAft>
                <a:spcPts val="529"/>
              </a:spcAft>
              <a:defRPr sz="1588"/>
            </a:lvl4pPr>
            <a:lvl5pPr>
              <a:spcAft>
                <a:spcPts val="529"/>
              </a:spcAft>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2"/>
          </p:nvPr>
        </p:nvSpPr>
        <p:spPr>
          <a:xfrm>
            <a:off x="3221182" y="1720239"/>
            <a:ext cx="2701637" cy="4330938"/>
          </a:xfrm>
          <a:solidFill>
            <a:schemeClr val="bg1">
              <a:lumMod val="85000"/>
            </a:schemeClr>
          </a:solidFill>
        </p:spPr>
        <p:txBody>
          <a:bodyPr tIns="91429" bIns="91429"/>
          <a:lstStyle>
            <a:lvl1pPr>
              <a:spcAft>
                <a:spcPts val="529"/>
              </a:spcAft>
              <a:defRPr sz="1588"/>
            </a:lvl1pPr>
            <a:lvl2pPr>
              <a:spcAft>
                <a:spcPts val="529"/>
              </a:spcAft>
              <a:defRPr sz="1588"/>
            </a:lvl2pPr>
            <a:lvl3pPr>
              <a:spcAft>
                <a:spcPts val="529"/>
              </a:spcAft>
              <a:defRPr sz="1588"/>
            </a:lvl3pPr>
            <a:lvl4pPr>
              <a:spcAft>
                <a:spcPts val="529"/>
              </a:spcAft>
              <a:defRPr sz="1588"/>
            </a:lvl4pPr>
            <a:lvl5pPr>
              <a:spcAft>
                <a:spcPts val="529"/>
              </a:spcAft>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Text Placeholder 4"/>
          <p:cNvSpPr>
            <a:spLocks noGrp="1"/>
          </p:cNvSpPr>
          <p:nvPr>
            <p:ph type="body" sz="quarter" idx="13"/>
          </p:nvPr>
        </p:nvSpPr>
        <p:spPr bwMode="ltGray">
          <a:xfrm>
            <a:off x="6026727" y="1080103"/>
            <a:ext cx="2701637" cy="640136"/>
          </a:xfrm>
          <a:solidFill>
            <a:schemeClr val="accent1"/>
          </a:solidFill>
          <a:ln>
            <a:noFill/>
          </a:ln>
        </p:spPr>
        <p:txBody>
          <a:bodyPr vert="horz" wrap="square" lIns="101842" tIns="54858" rIns="101842" bIns="50921" numCol="1" anchor="ctr" anchorCtr="0" compatLnSpc="1">
            <a:prstTxWarp prst="textNoShape">
              <a:avLst/>
            </a:prstTxWarp>
            <a:normAutofit/>
          </a:bodyPr>
          <a:lstStyle>
            <a:lvl1pPr marL="151270" indent="-151270" algn="ctr">
              <a:buNone/>
              <a:defRPr lang="en-US" b="1" smtClean="0">
                <a:solidFill>
                  <a:schemeClr val="bg1"/>
                </a:solidFill>
              </a:defRPr>
            </a:lvl1pPr>
          </a:lstStyle>
          <a:p>
            <a:pPr marL="0" lvl="0" indent="0" algn="ctr"/>
            <a:r>
              <a:rPr lang="en-US" dirty="0"/>
              <a:t>Click to edit Master text styles</a:t>
            </a:r>
          </a:p>
        </p:txBody>
      </p:sp>
      <p:sp>
        <p:nvSpPr>
          <p:cNvPr id="13" name="Content Placeholder 11"/>
          <p:cNvSpPr>
            <a:spLocks noGrp="1"/>
          </p:cNvSpPr>
          <p:nvPr>
            <p:ph sz="quarter" idx="14"/>
          </p:nvPr>
        </p:nvSpPr>
        <p:spPr>
          <a:xfrm>
            <a:off x="6026727" y="1720239"/>
            <a:ext cx="2701637" cy="4330938"/>
          </a:xfrm>
          <a:solidFill>
            <a:schemeClr val="accent1">
              <a:lumMod val="40000"/>
              <a:lumOff val="60000"/>
            </a:schemeClr>
          </a:solidFill>
        </p:spPr>
        <p:txBody>
          <a:bodyPr tIns="91429" bIns="91429"/>
          <a:lstStyle>
            <a:lvl1pPr>
              <a:spcAft>
                <a:spcPts val="529"/>
              </a:spcAft>
              <a:defRPr sz="1588"/>
            </a:lvl1pPr>
            <a:lvl2pPr>
              <a:spcAft>
                <a:spcPts val="529"/>
              </a:spcAft>
              <a:defRPr sz="1588"/>
            </a:lvl2pPr>
            <a:lvl3pPr>
              <a:spcAft>
                <a:spcPts val="529"/>
              </a:spcAft>
              <a:defRPr sz="1588"/>
            </a:lvl3pPr>
            <a:lvl4pPr>
              <a:spcAft>
                <a:spcPts val="529"/>
              </a:spcAft>
              <a:defRPr sz="1588"/>
            </a:lvl4pPr>
            <a:lvl5pPr>
              <a:spcAft>
                <a:spcPts val="529"/>
              </a:spcAft>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059974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2-up (outline)">
    <p:spTree>
      <p:nvGrpSpPr>
        <p:cNvPr id="1" name=""/>
        <p:cNvGrpSpPr/>
        <p:nvPr/>
      </p:nvGrpSpPr>
      <p:grpSpPr>
        <a:xfrm>
          <a:off x="0" y="0"/>
          <a:ext cx="0" cy="0"/>
          <a:chOff x="0" y="0"/>
          <a:chExt cx="0" cy="0"/>
        </a:xfrm>
      </p:grpSpPr>
      <p:sp>
        <p:nvSpPr>
          <p:cNvPr id="3" name="Text Placeholder 2"/>
          <p:cNvSpPr>
            <a:spLocks noGrp="1"/>
          </p:cNvSpPr>
          <p:nvPr>
            <p:ph type="body" idx="1"/>
          </p:nvPr>
        </p:nvSpPr>
        <p:spPr bwMode="ltGray">
          <a:xfrm>
            <a:off x="415638" y="1075768"/>
            <a:ext cx="4089862" cy="640136"/>
          </a:xfrm>
          <a:solidFill>
            <a:schemeClr val="accent2"/>
          </a:solidFill>
          <a:ln w="12700">
            <a:solidFill>
              <a:schemeClr val="accent2"/>
            </a:solidFill>
          </a:ln>
        </p:spPr>
        <p:txBody>
          <a:bodyPr vert="horz" wrap="square" lIns="101842" tIns="54858" rIns="101842" bIns="50921" numCol="1" anchor="ctr" anchorCtr="0" compatLnSpc="1">
            <a:prstTxWarp prst="textNoShape">
              <a:avLst/>
            </a:prstTxWarp>
            <a:normAutofit/>
          </a:bodyPr>
          <a:lstStyle>
            <a:lvl1pPr marL="151270" indent="-151270" algn="ctr">
              <a:buNone/>
              <a:defRPr lang="en-US" b="1" smtClean="0">
                <a:solidFill>
                  <a:schemeClr val="bg1"/>
                </a:solidFill>
              </a:defRPr>
            </a:lvl1pPr>
          </a:lstStyle>
          <a:p>
            <a:pPr marL="0" lvl="0" indent="0" algn="ctr"/>
            <a:r>
              <a:rPr lang="en-US" dirty="0"/>
              <a:t>Click to edit Master text styles</a:t>
            </a:r>
          </a:p>
        </p:txBody>
      </p:sp>
      <p:sp>
        <p:nvSpPr>
          <p:cNvPr id="5" name="Text Placeholder 4"/>
          <p:cNvSpPr>
            <a:spLocks noGrp="1"/>
          </p:cNvSpPr>
          <p:nvPr>
            <p:ph type="body" sz="quarter" idx="3"/>
          </p:nvPr>
        </p:nvSpPr>
        <p:spPr bwMode="ltGray">
          <a:xfrm>
            <a:off x="4641275" y="1075768"/>
            <a:ext cx="4089862" cy="640136"/>
          </a:xfrm>
          <a:solidFill>
            <a:srgbClr val="5C5E66"/>
          </a:solidFill>
          <a:ln w="12700">
            <a:solidFill>
              <a:srgbClr val="5C5E66"/>
            </a:solidFill>
          </a:ln>
        </p:spPr>
        <p:txBody>
          <a:bodyPr vert="horz" wrap="square" lIns="101842" tIns="54858" rIns="101842" bIns="50921" numCol="1" anchor="ctr" anchorCtr="0" compatLnSpc="1">
            <a:prstTxWarp prst="textNoShape">
              <a:avLst/>
            </a:prstTxWarp>
            <a:normAutofit/>
          </a:bodyPr>
          <a:lstStyle>
            <a:lvl1pPr marL="151270" indent="-151270" algn="ctr">
              <a:buNone/>
              <a:defRPr lang="en-US" b="1" smtClean="0">
                <a:solidFill>
                  <a:schemeClr val="bg1"/>
                </a:solidFill>
              </a:defRPr>
            </a:lvl1pPr>
          </a:lstStyle>
          <a:p>
            <a:pPr marL="0" lvl="0" indent="0" algn="ctr"/>
            <a:r>
              <a:rPr lang="en-US" dirty="0"/>
              <a:t>Click to edit Master text styles</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
        <p:nvSpPr>
          <p:cNvPr id="10" name="Content Placeholder 9"/>
          <p:cNvSpPr>
            <a:spLocks noGrp="1"/>
          </p:cNvSpPr>
          <p:nvPr>
            <p:ph sz="quarter" idx="11"/>
          </p:nvPr>
        </p:nvSpPr>
        <p:spPr>
          <a:xfrm>
            <a:off x="418408" y="1715902"/>
            <a:ext cx="4087091" cy="4335275"/>
          </a:xfrm>
          <a:noFill/>
          <a:ln w="12700">
            <a:solidFill>
              <a:schemeClr val="accent2"/>
            </a:solidFill>
          </a:ln>
        </p:spPr>
        <p:txBody>
          <a:bodyPr tIns="91429" bIns="91429"/>
          <a:lstStyle>
            <a:lvl1pPr>
              <a:spcAft>
                <a:spcPts val="529"/>
              </a:spcAft>
              <a:defRPr sz="1588"/>
            </a:lvl1pPr>
            <a:lvl2pPr>
              <a:spcAft>
                <a:spcPts val="529"/>
              </a:spcAft>
              <a:defRPr sz="1588"/>
            </a:lvl2pPr>
            <a:lvl3pPr>
              <a:spcAft>
                <a:spcPts val="529"/>
              </a:spcAft>
              <a:defRPr sz="1588"/>
            </a:lvl3pPr>
            <a:lvl4pPr>
              <a:spcAft>
                <a:spcPts val="529"/>
              </a:spcAft>
              <a:defRPr sz="1588"/>
            </a:lvl4pPr>
            <a:lvl5pPr>
              <a:spcAft>
                <a:spcPts val="529"/>
              </a:spcAft>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2"/>
          </p:nvPr>
        </p:nvSpPr>
        <p:spPr>
          <a:xfrm>
            <a:off x="4641276" y="1715902"/>
            <a:ext cx="4087091" cy="4335275"/>
          </a:xfrm>
          <a:noFill/>
          <a:ln w="12700">
            <a:solidFill>
              <a:srgbClr val="5C5E66"/>
            </a:solidFill>
          </a:ln>
        </p:spPr>
        <p:txBody>
          <a:bodyPr tIns="91429" bIns="91429"/>
          <a:lstStyle>
            <a:lvl1pPr>
              <a:spcAft>
                <a:spcPts val="529"/>
              </a:spcAft>
              <a:defRPr sz="1588"/>
            </a:lvl1pPr>
            <a:lvl2pPr>
              <a:spcAft>
                <a:spcPts val="529"/>
              </a:spcAft>
              <a:defRPr sz="1588"/>
            </a:lvl2pPr>
            <a:lvl3pPr>
              <a:spcAft>
                <a:spcPts val="529"/>
              </a:spcAft>
              <a:defRPr sz="1588"/>
            </a:lvl3pPr>
            <a:lvl4pPr>
              <a:spcAft>
                <a:spcPts val="529"/>
              </a:spcAft>
              <a:defRPr sz="1588"/>
            </a:lvl4pPr>
            <a:lvl5pPr>
              <a:spcAft>
                <a:spcPts val="529"/>
              </a:spcAft>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820434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Tree>
    <p:extLst>
      <p:ext uri="{BB962C8B-B14F-4D97-AF65-F5344CB8AC3E}">
        <p14:creationId xmlns:p14="http://schemas.microsoft.com/office/powerpoint/2010/main" val="118245475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1-Author">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2493819" y="2151529"/>
            <a:ext cx="2078182" cy="2017059"/>
          </a:xfrm>
        </p:spPr>
        <p:txBody>
          <a:bodyPr/>
          <a:lstStyle>
            <a:lvl1pPr marL="0" indent="0">
              <a:buNone/>
              <a:defRPr/>
            </a:lvl1pPr>
          </a:lstStyle>
          <a:p>
            <a:endParaRPr lang="en-US" dirty="0"/>
          </a:p>
        </p:txBody>
      </p:sp>
      <p:sp>
        <p:nvSpPr>
          <p:cNvPr id="5" name="Footer Placeholder 4"/>
          <p:cNvSpPr>
            <a:spLocks noGrp="1"/>
          </p:cNvSpPr>
          <p:nvPr>
            <p:ph type="ftr" sz="quarter" idx="15"/>
          </p:nvPr>
        </p:nvSpPr>
        <p:spPr/>
        <p:txBody>
          <a:bodyPr/>
          <a:lstStyle/>
          <a:p>
            <a:pPr>
              <a:defRPr/>
            </a:pPr>
            <a:r>
              <a:rPr lang="en-US" dirty="0">
                <a:solidFill>
                  <a:srgbClr val="FFFFFF"/>
                </a:solidFill>
              </a:rPr>
              <a:t>October 30, 2019 | Center for the Study of Social Policy | Manatt Health Strategies</a:t>
            </a:r>
          </a:p>
        </p:txBody>
      </p:sp>
      <p:sp>
        <p:nvSpPr>
          <p:cNvPr id="3" name="Title 2"/>
          <p:cNvSpPr>
            <a:spLocks noGrp="1"/>
          </p:cNvSpPr>
          <p:nvPr>
            <p:ph type="title"/>
          </p:nvPr>
        </p:nvSpPr>
        <p:spPr/>
        <p:txBody>
          <a:bodyPr/>
          <a:lstStyle/>
          <a:p>
            <a:r>
              <a:rPr lang="en-US"/>
              <a:t>Click to edit Master title style</a:t>
            </a:r>
          </a:p>
        </p:txBody>
      </p:sp>
      <p:sp>
        <p:nvSpPr>
          <p:cNvPr id="13" name="Content Placeholder 18"/>
          <p:cNvSpPr>
            <a:spLocks noGrp="1"/>
          </p:cNvSpPr>
          <p:nvPr>
            <p:ph sz="quarter" idx="21"/>
          </p:nvPr>
        </p:nvSpPr>
        <p:spPr>
          <a:xfrm>
            <a:off x="4572001" y="2151530"/>
            <a:ext cx="2424545" cy="2017059"/>
          </a:xfrm>
        </p:spPr>
        <p:txBody>
          <a:bodyPr lIns="201144" tIns="137144" rIns="45715" bIns="137144" anchor="b" anchorCtr="0"/>
          <a:lstStyle>
            <a:lvl1pPr marL="0" indent="0">
              <a:spcAft>
                <a:spcPts val="0"/>
              </a:spcAft>
              <a:buNone/>
              <a:defRPr sz="1941" b="1" baseline="0">
                <a:solidFill>
                  <a:schemeClr val="tx2"/>
                </a:solidFill>
                <a:latin typeface="+mj-lt"/>
              </a:defRPr>
            </a:lvl1pPr>
            <a:lvl2pPr marL="0" indent="0">
              <a:spcAft>
                <a:spcPts val="1059"/>
              </a:spcAft>
              <a:buNone/>
              <a:defRPr sz="1588" b="1" baseline="0">
                <a:solidFill>
                  <a:schemeClr val="accent2"/>
                </a:solidFill>
              </a:defRPr>
            </a:lvl2pPr>
            <a:lvl3pPr marL="0" indent="0">
              <a:spcAft>
                <a:spcPts val="529"/>
              </a:spcAft>
              <a:buNone/>
              <a:defRPr sz="1588"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13739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2-Author">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1731819" y="1613652"/>
            <a:ext cx="2078182" cy="2017059"/>
          </a:xfrm>
        </p:spPr>
        <p:txBody>
          <a:bodyPr/>
          <a:lstStyle>
            <a:lvl1pPr marL="0" indent="0">
              <a:buNone/>
              <a:defRPr/>
            </a:lvl1pPr>
          </a:lstStyle>
          <a:p>
            <a:endParaRPr lang="en-US" dirty="0"/>
          </a:p>
        </p:txBody>
      </p:sp>
      <p:sp>
        <p:nvSpPr>
          <p:cNvPr id="5" name="Footer Placeholder 4"/>
          <p:cNvSpPr>
            <a:spLocks noGrp="1"/>
          </p:cNvSpPr>
          <p:nvPr>
            <p:ph type="ftr" sz="quarter" idx="15"/>
          </p:nvPr>
        </p:nvSpPr>
        <p:spPr/>
        <p:txBody>
          <a:bodyPr/>
          <a:lstStyle/>
          <a:p>
            <a:pPr>
              <a:defRPr/>
            </a:pPr>
            <a:r>
              <a:rPr lang="en-US" dirty="0">
                <a:solidFill>
                  <a:srgbClr val="FFFFFF"/>
                </a:solidFill>
              </a:rPr>
              <a:t>October 30, 2019 | Center for the Study of Social Policy | Manatt Health Strategies</a:t>
            </a:r>
          </a:p>
        </p:txBody>
      </p:sp>
      <p:sp>
        <p:nvSpPr>
          <p:cNvPr id="3" name="Title 2"/>
          <p:cNvSpPr>
            <a:spLocks noGrp="1"/>
          </p:cNvSpPr>
          <p:nvPr>
            <p:ph type="title"/>
          </p:nvPr>
        </p:nvSpPr>
        <p:spPr/>
        <p:txBody>
          <a:bodyPr/>
          <a:lstStyle/>
          <a:p>
            <a:r>
              <a:rPr lang="en-US"/>
              <a:t>Click to edit Master title style</a:t>
            </a:r>
          </a:p>
        </p:txBody>
      </p:sp>
      <p:sp>
        <p:nvSpPr>
          <p:cNvPr id="13" name="Content Placeholder 18"/>
          <p:cNvSpPr>
            <a:spLocks noGrp="1"/>
          </p:cNvSpPr>
          <p:nvPr>
            <p:ph sz="quarter" idx="21"/>
          </p:nvPr>
        </p:nvSpPr>
        <p:spPr>
          <a:xfrm>
            <a:off x="1731818" y="3630708"/>
            <a:ext cx="2632364" cy="2193551"/>
          </a:xfrm>
        </p:spPr>
        <p:txBody>
          <a:bodyPr lIns="45715" tIns="182859" rIns="45715" bIns="45715" anchor="t" anchorCtr="0"/>
          <a:lstStyle>
            <a:lvl1pPr marL="0" indent="0">
              <a:spcAft>
                <a:spcPts val="0"/>
              </a:spcAft>
              <a:buNone/>
              <a:defRPr sz="1941" b="1" baseline="0">
                <a:solidFill>
                  <a:schemeClr val="tx2"/>
                </a:solidFill>
                <a:latin typeface="+mj-lt"/>
              </a:defRPr>
            </a:lvl1pPr>
            <a:lvl2pPr marL="0" indent="0">
              <a:spcAft>
                <a:spcPts val="1059"/>
              </a:spcAft>
              <a:buNone/>
              <a:defRPr sz="1588" b="1" baseline="0">
                <a:solidFill>
                  <a:schemeClr val="accent2"/>
                </a:solidFill>
              </a:defRPr>
            </a:lvl2pPr>
            <a:lvl3pPr marL="0" indent="0">
              <a:spcAft>
                <a:spcPts val="529"/>
              </a:spcAft>
              <a:buNone/>
              <a:defRPr sz="1588" baseline="0"/>
            </a:lvl3pPr>
          </a:lstStyle>
          <a:p>
            <a:pPr lvl="0"/>
            <a:r>
              <a:rPr lang="en-US" dirty="0"/>
              <a:t>Click to edit Master text styles</a:t>
            </a:r>
          </a:p>
          <a:p>
            <a:pPr lvl="1"/>
            <a:r>
              <a:rPr lang="en-US" dirty="0"/>
              <a:t>Second level</a:t>
            </a:r>
          </a:p>
          <a:p>
            <a:pPr lvl="2"/>
            <a:r>
              <a:rPr lang="en-US" dirty="0"/>
              <a:t>Third level</a:t>
            </a:r>
          </a:p>
        </p:txBody>
      </p:sp>
      <p:sp>
        <p:nvSpPr>
          <p:cNvPr id="8" name="Picture Placeholder 21"/>
          <p:cNvSpPr>
            <a:spLocks noGrp="1"/>
          </p:cNvSpPr>
          <p:nvPr>
            <p:ph type="pic" sz="quarter" idx="22"/>
          </p:nvPr>
        </p:nvSpPr>
        <p:spPr>
          <a:xfrm>
            <a:off x="5334000" y="1613652"/>
            <a:ext cx="2078182" cy="2017059"/>
          </a:xfrm>
        </p:spPr>
        <p:txBody>
          <a:bodyPr/>
          <a:lstStyle>
            <a:lvl1pPr marL="0" indent="0">
              <a:buNone/>
              <a:defRPr/>
            </a:lvl1pPr>
          </a:lstStyle>
          <a:p>
            <a:endParaRPr lang="en-US" dirty="0"/>
          </a:p>
        </p:txBody>
      </p:sp>
      <p:sp>
        <p:nvSpPr>
          <p:cNvPr id="9" name="Content Placeholder 18"/>
          <p:cNvSpPr>
            <a:spLocks noGrp="1"/>
          </p:cNvSpPr>
          <p:nvPr>
            <p:ph sz="quarter" idx="23"/>
          </p:nvPr>
        </p:nvSpPr>
        <p:spPr>
          <a:xfrm>
            <a:off x="5334000" y="3630708"/>
            <a:ext cx="2632364" cy="2193551"/>
          </a:xfrm>
        </p:spPr>
        <p:txBody>
          <a:bodyPr lIns="45715" tIns="182859" rIns="45715" bIns="45715" anchor="t" anchorCtr="0"/>
          <a:lstStyle>
            <a:lvl1pPr marL="0" indent="0">
              <a:spcAft>
                <a:spcPts val="0"/>
              </a:spcAft>
              <a:buNone/>
              <a:defRPr sz="1941" b="1" baseline="0">
                <a:solidFill>
                  <a:schemeClr val="tx2"/>
                </a:solidFill>
                <a:latin typeface="+mj-lt"/>
              </a:defRPr>
            </a:lvl1pPr>
            <a:lvl2pPr marL="0" indent="0">
              <a:spcAft>
                <a:spcPts val="1059"/>
              </a:spcAft>
              <a:buNone/>
              <a:defRPr sz="1588" b="1" baseline="0">
                <a:solidFill>
                  <a:schemeClr val="accent2"/>
                </a:solidFill>
              </a:defRPr>
            </a:lvl2pPr>
            <a:lvl3pPr marL="0" indent="0">
              <a:spcAft>
                <a:spcPts val="529"/>
              </a:spcAft>
              <a:buNone/>
              <a:defRPr sz="1588"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509763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3-Author">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415638" y="1613652"/>
            <a:ext cx="2078182" cy="2017059"/>
          </a:xfrm>
        </p:spPr>
        <p:txBody>
          <a:bodyPr/>
          <a:lstStyle>
            <a:lvl1pPr marL="0" indent="0">
              <a:buNone/>
              <a:defRPr/>
            </a:lvl1pPr>
          </a:lstStyle>
          <a:p>
            <a:endParaRPr lang="en-US" dirty="0"/>
          </a:p>
        </p:txBody>
      </p:sp>
      <p:sp>
        <p:nvSpPr>
          <p:cNvPr id="5" name="Footer Placeholder 4"/>
          <p:cNvSpPr>
            <a:spLocks noGrp="1"/>
          </p:cNvSpPr>
          <p:nvPr>
            <p:ph type="ftr" sz="quarter" idx="15"/>
          </p:nvPr>
        </p:nvSpPr>
        <p:spPr/>
        <p:txBody>
          <a:bodyPr/>
          <a:lstStyle/>
          <a:p>
            <a:pPr>
              <a:defRPr/>
            </a:pPr>
            <a:r>
              <a:rPr lang="en-US" dirty="0">
                <a:solidFill>
                  <a:srgbClr val="FFFFFF"/>
                </a:solidFill>
              </a:rPr>
              <a:t>October 30, 2019 | Center for the Study of Social Policy | Manatt Health Strategies</a:t>
            </a:r>
          </a:p>
        </p:txBody>
      </p:sp>
      <p:sp>
        <p:nvSpPr>
          <p:cNvPr id="3" name="Title 2"/>
          <p:cNvSpPr>
            <a:spLocks noGrp="1"/>
          </p:cNvSpPr>
          <p:nvPr>
            <p:ph type="title"/>
          </p:nvPr>
        </p:nvSpPr>
        <p:spPr/>
        <p:txBody>
          <a:bodyPr/>
          <a:lstStyle/>
          <a:p>
            <a:r>
              <a:rPr lang="en-US"/>
              <a:t>Click to edit Master title style</a:t>
            </a:r>
          </a:p>
        </p:txBody>
      </p:sp>
      <p:sp>
        <p:nvSpPr>
          <p:cNvPr id="13" name="Content Placeholder 18"/>
          <p:cNvSpPr>
            <a:spLocks noGrp="1"/>
          </p:cNvSpPr>
          <p:nvPr>
            <p:ph sz="quarter" idx="21"/>
          </p:nvPr>
        </p:nvSpPr>
        <p:spPr>
          <a:xfrm>
            <a:off x="415636" y="3630708"/>
            <a:ext cx="2632364" cy="2193551"/>
          </a:xfrm>
        </p:spPr>
        <p:txBody>
          <a:bodyPr lIns="45715" tIns="182859" rIns="45715" bIns="45715" anchor="t" anchorCtr="0"/>
          <a:lstStyle>
            <a:lvl1pPr marL="0" indent="0">
              <a:spcAft>
                <a:spcPts val="0"/>
              </a:spcAft>
              <a:buNone/>
              <a:defRPr sz="1941" b="1" baseline="0">
                <a:solidFill>
                  <a:schemeClr val="tx2"/>
                </a:solidFill>
                <a:latin typeface="+mj-lt"/>
              </a:defRPr>
            </a:lvl1pPr>
            <a:lvl2pPr marL="0" indent="0">
              <a:spcAft>
                <a:spcPts val="1059"/>
              </a:spcAft>
              <a:buNone/>
              <a:defRPr sz="1588" b="1" baseline="0">
                <a:solidFill>
                  <a:schemeClr val="accent2"/>
                </a:solidFill>
              </a:defRPr>
            </a:lvl2pPr>
            <a:lvl3pPr marL="0" indent="0">
              <a:spcAft>
                <a:spcPts val="529"/>
              </a:spcAft>
              <a:buNone/>
              <a:defRPr sz="1588" baseline="0"/>
            </a:lvl3pPr>
          </a:lstStyle>
          <a:p>
            <a:pPr lvl="0"/>
            <a:r>
              <a:rPr lang="en-US" dirty="0"/>
              <a:t>Click to edit Master text styles</a:t>
            </a:r>
          </a:p>
          <a:p>
            <a:pPr lvl="1"/>
            <a:r>
              <a:rPr lang="en-US" dirty="0"/>
              <a:t>Second level</a:t>
            </a:r>
          </a:p>
          <a:p>
            <a:pPr lvl="2"/>
            <a:r>
              <a:rPr lang="en-US" dirty="0"/>
              <a:t>Third level</a:t>
            </a:r>
          </a:p>
        </p:txBody>
      </p:sp>
      <p:sp>
        <p:nvSpPr>
          <p:cNvPr id="8" name="Picture Placeholder 21"/>
          <p:cNvSpPr>
            <a:spLocks noGrp="1"/>
          </p:cNvSpPr>
          <p:nvPr>
            <p:ph type="pic" sz="quarter" idx="22"/>
          </p:nvPr>
        </p:nvSpPr>
        <p:spPr>
          <a:xfrm>
            <a:off x="3254701" y="1613652"/>
            <a:ext cx="2078182" cy="2017059"/>
          </a:xfrm>
        </p:spPr>
        <p:txBody>
          <a:bodyPr/>
          <a:lstStyle>
            <a:lvl1pPr marL="0" indent="0">
              <a:buNone/>
              <a:defRPr/>
            </a:lvl1pPr>
          </a:lstStyle>
          <a:p>
            <a:endParaRPr lang="en-US" dirty="0"/>
          </a:p>
        </p:txBody>
      </p:sp>
      <p:sp>
        <p:nvSpPr>
          <p:cNvPr id="9" name="Content Placeholder 18"/>
          <p:cNvSpPr>
            <a:spLocks noGrp="1"/>
          </p:cNvSpPr>
          <p:nvPr>
            <p:ph sz="quarter" idx="23"/>
          </p:nvPr>
        </p:nvSpPr>
        <p:spPr>
          <a:xfrm>
            <a:off x="3254701" y="3630708"/>
            <a:ext cx="2632364" cy="2193551"/>
          </a:xfrm>
        </p:spPr>
        <p:txBody>
          <a:bodyPr lIns="45715" tIns="182859" rIns="45715" bIns="45715" anchor="t" anchorCtr="0"/>
          <a:lstStyle>
            <a:lvl1pPr marL="0" indent="0">
              <a:spcAft>
                <a:spcPts val="0"/>
              </a:spcAft>
              <a:buNone/>
              <a:defRPr sz="1941" b="1" baseline="0">
                <a:solidFill>
                  <a:schemeClr val="tx2"/>
                </a:solidFill>
                <a:latin typeface="+mj-lt"/>
              </a:defRPr>
            </a:lvl1pPr>
            <a:lvl2pPr marL="0" indent="0">
              <a:spcAft>
                <a:spcPts val="1059"/>
              </a:spcAft>
              <a:buNone/>
              <a:defRPr sz="1588" b="1" baseline="0">
                <a:solidFill>
                  <a:schemeClr val="accent2"/>
                </a:solidFill>
              </a:defRPr>
            </a:lvl2pPr>
            <a:lvl3pPr marL="0" indent="0">
              <a:spcAft>
                <a:spcPts val="529"/>
              </a:spcAft>
              <a:buNone/>
              <a:defRPr sz="1588" baseline="0"/>
            </a:lvl3pPr>
          </a:lstStyle>
          <a:p>
            <a:pPr lvl="0"/>
            <a:r>
              <a:rPr lang="en-US" dirty="0"/>
              <a:t>Click to edit Master text styles</a:t>
            </a:r>
          </a:p>
          <a:p>
            <a:pPr lvl="1"/>
            <a:r>
              <a:rPr lang="en-US" dirty="0"/>
              <a:t>Second level</a:t>
            </a:r>
          </a:p>
          <a:p>
            <a:pPr lvl="2"/>
            <a:r>
              <a:rPr lang="en-US" dirty="0"/>
              <a:t>Third level</a:t>
            </a:r>
          </a:p>
        </p:txBody>
      </p:sp>
      <p:sp>
        <p:nvSpPr>
          <p:cNvPr id="10" name="Picture Placeholder 21"/>
          <p:cNvSpPr>
            <a:spLocks noGrp="1"/>
          </p:cNvSpPr>
          <p:nvPr>
            <p:ph type="pic" sz="quarter" idx="24"/>
          </p:nvPr>
        </p:nvSpPr>
        <p:spPr>
          <a:xfrm>
            <a:off x="6093768" y="1613652"/>
            <a:ext cx="2078182" cy="2017059"/>
          </a:xfrm>
        </p:spPr>
        <p:txBody>
          <a:bodyPr/>
          <a:lstStyle>
            <a:lvl1pPr marL="0" indent="0">
              <a:buNone/>
              <a:defRPr/>
            </a:lvl1pPr>
          </a:lstStyle>
          <a:p>
            <a:endParaRPr lang="en-US" dirty="0"/>
          </a:p>
        </p:txBody>
      </p:sp>
      <p:sp>
        <p:nvSpPr>
          <p:cNvPr id="11" name="Content Placeholder 18"/>
          <p:cNvSpPr>
            <a:spLocks noGrp="1"/>
          </p:cNvSpPr>
          <p:nvPr>
            <p:ph sz="quarter" idx="25"/>
          </p:nvPr>
        </p:nvSpPr>
        <p:spPr>
          <a:xfrm>
            <a:off x="6093766" y="3630708"/>
            <a:ext cx="2632364" cy="2193551"/>
          </a:xfrm>
        </p:spPr>
        <p:txBody>
          <a:bodyPr lIns="45715" tIns="182859" rIns="45715" bIns="45715" anchor="t" anchorCtr="0"/>
          <a:lstStyle>
            <a:lvl1pPr marL="0" indent="0">
              <a:spcAft>
                <a:spcPts val="0"/>
              </a:spcAft>
              <a:buNone/>
              <a:defRPr sz="1941" b="1" baseline="0">
                <a:solidFill>
                  <a:schemeClr val="tx2"/>
                </a:solidFill>
                <a:latin typeface="+mj-lt"/>
              </a:defRPr>
            </a:lvl1pPr>
            <a:lvl2pPr marL="0" indent="0">
              <a:spcAft>
                <a:spcPts val="1059"/>
              </a:spcAft>
              <a:buNone/>
              <a:defRPr sz="1588" b="1" baseline="0">
                <a:solidFill>
                  <a:schemeClr val="accent2"/>
                </a:solidFill>
              </a:defRPr>
            </a:lvl2pPr>
            <a:lvl3pPr marL="0" indent="0">
              <a:spcAft>
                <a:spcPts val="529"/>
              </a:spcAft>
              <a:buNone/>
              <a:defRPr sz="1588"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0430257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4-Author">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415638" y="1815358"/>
            <a:ext cx="1662545" cy="1613647"/>
          </a:xfrm>
        </p:spPr>
        <p:txBody>
          <a:bodyPr/>
          <a:lstStyle>
            <a:lvl1pPr marL="0" indent="0">
              <a:buNone/>
              <a:defRPr/>
            </a:lvl1pPr>
          </a:lstStyle>
          <a:p>
            <a:endParaRPr lang="en-US" dirty="0"/>
          </a:p>
        </p:txBody>
      </p:sp>
      <p:sp>
        <p:nvSpPr>
          <p:cNvPr id="5" name="Footer Placeholder 4"/>
          <p:cNvSpPr>
            <a:spLocks noGrp="1"/>
          </p:cNvSpPr>
          <p:nvPr>
            <p:ph type="ftr" sz="quarter" idx="15"/>
          </p:nvPr>
        </p:nvSpPr>
        <p:spPr/>
        <p:txBody>
          <a:bodyPr/>
          <a:lstStyle/>
          <a:p>
            <a:pPr>
              <a:defRPr/>
            </a:pPr>
            <a:r>
              <a:rPr lang="en-US" dirty="0">
                <a:solidFill>
                  <a:srgbClr val="FFFFFF"/>
                </a:solidFill>
              </a:rPr>
              <a:t>October 30, 2019 | Center for the Study of Social Policy | Manatt Health Strategies</a:t>
            </a:r>
          </a:p>
        </p:txBody>
      </p:sp>
      <p:sp>
        <p:nvSpPr>
          <p:cNvPr id="3" name="Title 2"/>
          <p:cNvSpPr>
            <a:spLocks noGrp="1"/>
          </p:cNvSpPr>
          <p:nvPr>
            <p:ph type="title"/>
          </p:nvPr>
        </p:nvSpPr>
        <p:spPr/>
        <p:txBody>
          <a:bodyPr/>
          <a:lstStyle/>
          <a:p>
            <a:r>
              <a:rPr lang="en-US"/>
              <a:t>Click to edit Master title style</a:t>
            </a:r>
          </a:p>
        </p:txBody>
      </p:sp>
      <p:sp>
        <p:nvSpPr>
          <p:cNvPr id="13" name="Content Placeholder 18"/>
          <p:cNvSpPr>
            <a:spLocks noGrp="1"/>
          </p:cNvSpPr>
          <p:nvPr>
            <p:ph sz="quarter" idx="21"/>
          </p:nvPr>
        </p:nvSpPr>
        <p:spPr>
          <a:xfrm>
            <a:off x="415639" y="3429003"/>
            <a:ext cx="1903883" cy="2193551"/>
          </a:xfrm>
        </p:spPr>
        <p:txBody>
          <a:bodyPr lIns="45715" tIns="182859" rIns="45715" bIns="45715" anchor="t" anchorCtr="0"/>
          <a:lstStyle>
            <a:lvl1pPr marL="0" indent="0">
              <a:spcAft>
                <a:spcPts val="0"/>
              </a:spcAft>
              <a:buNone/>
              <a:defRPr sz="1765" b="1" baseline="0">
                <a:solidFill>
                  <a:schemeClr val="tx2"/>
                </a:solidFill>
                <a:latin typeface="+mj-lt"/>
              </a:defRPr>
            </a:lvl1pPr>
            <a:lvl2pPr marL="0" indent="0">
              <a:spcAft>
                <a:spcPts val="1059"/>
              </a:spcAft>
              <a:buNone/>
              <a:defRPr sz="1412" b="1" baseline="0">
                <a:solidFill>
                  <a:schemeClr val="accent2"/>
                </a:solidFill>
              </a:defRPr>
            </a:lvl2pPr>
            <a:lvl3pPr marL="0" indent="0">
              <a:spcAft>
                <a:spcPts val="529"/>
              </a:spcAft>
              <a:buNone/>
              <a:defRPr sz="1412" baseline="0"/>
            </a:lvl3pPr>
          </a:lstStyle>
          <a:p>
            <a:pPr lvl="0"/>
            <a:r>
              <a:rPr lang="en-US" dirty="0"/>
              <a:t>Click to edit Master text styles</a:t>
            </a:r>
          </a:p>
          <a:p>
            <a:pPr lvl="1"/>
            <a:r>
              <a:rPr lang="en-US" dirty="0"/>
              <a:t>Second level</a:t>
            </a:r>
          </a:p>
          <a:p>
            <a:pPr lvl="2"/>
            <a:r>
              <a:rPr lang="en-US" dirty="0"/>
              <a:t>Third level</a:t>
            </a:r>
          </a:p>
        </p:txBody>
      </p:sp>
      <p:sp>
        <p:nvSpPr>
          <p:cNvPr id="8" name="Picture Placeholder 21"/>
          <p:cNvSpPr>
            <a:spLocks noGrp="1"/>
          </p:cNvSpPr>
          <p:nvPr>
            <p:ph type="pic" sz="quarter" idx="22"/>
          </p:nvPr>
        </p:nvSpPr>
        <p:spPr>
          <a:xfrm>
            <a:off x="2551920" y="1815358"/>
            <a:ext cx="1662545" cy="1613647"/>
          </a:xfrm>
        </p:spPr>
        <p:txBody>
          <a:bodyPr/>
          <a:lstStyle>
            <a:lvl1pPr marL="0" indent="0">
              <a:buNone/>
              <a:defRPr/>
            </a:lvl1pPr>
          </a:lstStyle>
          <a:p>
            <a:endParaRPr lang="en-US" dirty="0"/>
          </a:p>
        </p:txBody>
      </p:sp>
      <p:sp>
        <p:nvSpPr>
          <p:cNvPr id="9" name="Content Placeholder 18"/>
          <p:cNvSpPr>
            <a:spLocks noGrp="1"/>
          </p:cNvSpPr>
          <p:nvPr>
            <p:ph sz="quarter" idx="23"/>
          </p:nvPr>
        </p:nvSpPr>
        <p:spPr>
          <a:xfrm>
            <a:off x="2551922" y="3429003"/>
            <a:ext cx="1903883" cy="2193551"/>
          </a:xfrm>
        </p:spPr>
        <p:txBody>
          <a:bodyPr lIns="45715" tIns="182859" rIns="45715" bIns="45715" anchor="t" anchorCtr="0"/>
          <a:lstStyle>
            <a:lvl1pPr marL="0" indent="0">
              <a:spcAft>
                <a:spcPts val="0"/>
              </a:spcAft>
              <a:buNone/>
              <a:defRPr sz="1765" b="1" baseline="0">
                <a:solidFill>
                  <a:schemeClr val="tx2"/>
                </a:solidFill>
                <a:latin typeface="+mj-lt"/>
              </a:defRPr>
            </a:lvl1pPr>
            <a:lvl2pPr marL="0" indent="0">
              <a:spcAft>
                <a:spcPts val="1059"/>
              </a:spcAft>
              <a:buNone/>
              <a:defRPr sz="1412" b="1" baseline="0">
                <a:solidFill>
                  <a:schemeClr val="accent2"/>
                </a:solidFill>
              </a:defRPr>
            </a:lvl2pPr>
            <a:lvl3pPr marL="0" indent="0">
              <a:spcAft>
                <a:spcPts val="529"/>
              </a:spcAft>
              <a:buNone/>
              <a:defRPr sz="1412" baseline="0"/>
            </a:lvl3pPr>
          </a:lstStyle>
          <a:p>
            <a:pPr lvl="0"/>
            <a:r>
              <a:rPr lang="en-US" dirty="0"/>
              <a:t>Click to edit Master text styles</a:t>
            </a:r>
          </a:p>
          <a:p>
            <a:pPr lvl="1"/>
            <a:r>
              <a:rPr lang="en-US" dirty="0"/>
              <a:t>Second level</a:t>
            </a:r>
          </a:p>
          <a:p>
            <a:pPr lvl="2"/>
            <a:r>
              <a:rPr lang="en-US" dirty="0"/>
              <a:t>Third level</a:t>
            </a:r>
          </a:p>
        </p:txBody>
      </p:sp>
      <p:sp>
        <p:nvSpPr>
          <p:cNvPr id="10" name="Picture Placeholder 21"/>
          <p:cNvSpPr>
            <a:spLocks noGrp="1"/>
          </p:cNvSpPr>
          <p:nvPr>
            <p:ph type="pic" sz="quarter" idx="24"/>
          </p:nvPr>
        </p:nvSpPr>
        <p:spPr>
          <a:xfrm>
            <a:off x="4688200" y="1815358"/>
            <a:ext cx="1662545" cy="1613647"/>
          </a:xfrm>
        </p:spPr>
        <p:txBody>
          <a:bodyPr/>
          <a:lstStyle>
            <a:lvl1pPr marL="0" indent="0">
              <a:buNone/>
              <a:defRPr/>
            </a:lvl1pPr>
          </a:lstStyle>
          <a:p>
            <a:endParaRPr lang="en-US" dirty="0"/>
          </a:p>
        </p:txBody>
      </p:sp>
      <p:sp>
        <p:nvSpPr>
          <p:cNvPr id="11" name="Content Placeholder 18"/>
          <p:cNvSpPr>
            <a:spLocks noGrp="1"/>
          </p:cNvSpPr>
          <p:nvPr>
            <p:ph sz="quarter" idx="25"/>
          </p:nvPr>
        </p:nvSpPr>
        <p:spPr>
          <a:xfrm>
            <a:off x="4688201" y="3429003"/>
            <a:ext cx="1903883" cy="2193551"/>
          </a:xfrm>
        </p:spPr>
        <p:txBody>
          <a:bodyPr lIns="45715" tIns="182859" rIns="45715" bIns="45715" anchor="t" anchorCtr="0"/>
          <a:lstStyle>
            <a:lvl1pPr marL="0" indent="0">
              <a:spcAft>
                <a:spcPts val="0"/>
              </a:spcAft>
              <a:buNone/>
              <a:defRPr sz="1765" b="1" baseline="0">
                <a:solidFill>
                  <a:schemeClr val="tx2"/>
                </a:solidFill>
                <a:latin typeface="+mj-lt"/>
              </a:defRPr>
            </a:lvl1pPr>
            <a:lvl2pPr marL="0" indent="0">
              <a:spcAft>
                <a:spcPts val="1059"/>
              </a:spcAft>
              <a:buNone/>
              <a:defRPr sz="1412" b="1" baseline="0">
                <a:solidFill>
                  <a:schemeClr val="accent2"/>
                </a:solidFill>
              </a:defRPr>
            </a:lvl2pPr>
            <a:lvl3pPr marL="0" indent="0">
              <a:spcAft>
                <a:spcPts val="529"/>
              </a:spcAft>
              <a:buNone/>
              <a:defRPr sz="1412" baseline="0"/>
            </a:lvl3pPr>
          </a:lstStyle>
          <a:p>
            <a:pPr lvl="0"/>
            <a:r>
              <a:rPr lang="en-US" dirty="0"/>
              <a:t>Click to edit Master text styles</a:t>
            </a:r>
          </a:p>
          <a:p>
            <a:pPr lvl="1"/>
            <a:r>
              <a:rPr lang="en-US" dirty="0"/>
              <a:t>Second level</a:t>
            </a:r>
          </a:p>
          <a:p>
            <a:pPr lvl="2"/>
            <a:r>
              <a:rPr lang="en-US" dirty="0"/>
              <a:t>Third level</a:t>
            </a:r>
          </a:p>
        </p:txBody>
      </p:sp>
      <p:sp>
        <p:nvSpPr>
          <p:cNvPr id="12" name="Picture Placeholder 21"/>
          <p:cNvSpPr>
            <a:spLocks noGrp="1"/>
          </p:cNvSpPr>
          <p:nvPr>
            <p:ph type="pic" sz="quarter" idx="26"/>
          </p:nvPr>
        </p:nvSpPr>
        <p:spPr>
          <a:xfrm>
            <a:off x="6824482" y="1815358"/>
            <a:ext cx="1662545" cy="1613647"/>
          </a:xfrm>
        </p:spPr>
        <p:txBody>
          <a:bodyPr/>
          <a:lstStyle>
            <a:lvl1pPr marL="0" indent="0">
              <a:buNone/>
              <a:defRPr/>
            </a:lvl1pPr>
          </a:lstStyle>
          <a:p>
            <a:endParaRPr lang="en-US" dirty="0"/>
          </a:p>
        </p:txBody>
      </p:sp>
      <p:sp>
        <p:nvSpPr>
          <p:cNvPr id="14" name="Content Placeholder 18"/>
          <p:cNvSpPr>
            <a:spLocks noGrp="1"/>
          </p:cNvSpPr>
          <p:nvPr>
            <p:ph sz="quarter" idx="27"/>
          </p:nvPr>
        </p:nvSpPr>
        <p:spPr>
          <a:xfrm>
            <a:off x="6824483" y="3429003"/>
            <a:ext cx="1903883" cy="2193551"/>
          </a:xfrm>
        </p:spPr>
        <p:txBody>
          <a:bodyPr lIns="45715" tIns="182859" rIns="45715" bIns="45715" anchor="t" anchorCtr="0"/>
          <a:lstStyle>
            <a:lvl1pPr marL="0" indent="0">
              <a:spcAft>
                <a:spcPts val="0"/>
              </a:spcAft>
              <a:buNone/>
              <a:defRPr sz="1765" b="1" baseline="0">
                <a:solidFill>
                  <a:schemeClr val="tx2"/>
                </a:solidFill>
                <a:latin typeface="+mj-lt"/>
              </a:defRPr>
            </a:lvl1pPr>
            <a:lvl2pPr marL="0" indent="0">
              <a:spcAft>
                <a:spcPts val="1059"/>
              </a:spcAft>
              <a:buNone/>
              <a:defRPr sz="1412" b="1" baseline="0">
                <a:solidFill>
                  <a:schemeClr val="accent2"/>
                </a:solidFill>
              </a:defRPr>
            </a:lvl2pPr>
            <a:lvl3pPr marL="0" indent="0">
              <a:spcAft>
                <a:spcPts val="529"/>
              </a:spcAft>
              <a:buNone/>
              <a:defRPr sz="1412"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517684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1-Author">
    <p:spTree>
      <p:nvGrpSpPr>
        <p:cNvPr id="1" name=""/>
        <p:cNvGrpSpPr/>
        <p:nvPr/>
      </p:nvGrpSpPr>
      <p:grpSpPr>
        <a:xfrm>
          <a:off x="0" y="0"/>
          <a:ext cx="0" cy="0"/>
          <a:chOff x="0" y="0"/>
          <a:chExt cx="0" cy="0"/>
        </a:xfrm>
      </p:grpSpPr>
      <p:grpSp>
        <p:nvGrpSpPr>
          <p:cNvPr id="20" name="Group 19"/>
          <p:cNvGrpSpPr/>
          <p:nvPr userDrawn="1"/>
        </p:nvGrpSpPr>
        <p:grpSpPr>
          <a:xfrm>
            <a:off x="4753842" y="1277471"/>
            <a:ext cx="3974523" cy="1277471"/>
            <a:chOff x="5229225" y="1676400"/>
            <a:chExt cx="4371975" cy="1447800"/>
          </a:xfrm>
        </p:grpSpPr>
        <p:sp>
          <p:nvSpPr>
            <p:cNvPr id="6" name="Rectangle 24"/>
            <p:cNvSpPr>
              <a:spLocks noChangeArrowheads="1"/>
            </p:cNvSpPr>
            <p:nvPr userDrawn="1"/>
          </p:nvSpPr>
          <p:spPr bwMode="auto">
            <a:xfrm>
              <a:off x="5410200" y="1676400"/>
              <a:ext cx="4191000" cy="1447800"/>
            </a:xfrm>
            <a:prstGeom prst="rect">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lIns="274256" tIns="228547" rIns="91418" bIns="91418"/>
            <a:lstStyle>
              <a:lvl1pPr marL="111125" indent="-111125" defTabSz="1017588" eaLnBrk="0" hangingPunct="0">
                <a:lnSpc>
                  <a:spcPts val="2200"/>
                </a:lnSpc>
                <a:spcAft>
                  <a:spcPct val="50000"/>
                </a:spcAft>
                <a:buClr>
                  <a:schemeClr val="tx2"/>
                </a:buClr>
                <a:buFont typeface="Wingdings" pitchFamily="2" charset="2"/>
                <a:defRPr sz="2000" b="1">
                  <a:solidFill>
                    <a:srgbClr val="00A5E0"/>
                  </a:solidFill>
                  <a:latin typeface="Arial" charset="0"/>
                  <a:ea typeface="ヒラギノ角ゴ Pro W3" charset="-128"/>
                </a:defRPr>
              </a:lvl1pPr>
              <a:lvl2pPr marL="742950" indent="-285750" defTabSz="1017588" eaLnBrk="0" hangingPunct="0">
                <a:spcAft>
                  <a:spcPct val="50000"/>
                </a:spcAft>
                <a:buClr>
                  <a:srgbClr val="215C6E"/>
                </a:buClr>
                <a:buFont typeface="Arial" charset="0"/>
                <a:buChar char="–"/>
                <a:defRPr sz="1600">
                  <a:solidFill>
                    <a:schemeClr val="tx1"/>
                  </a:solidFill>
                  <a:latin typeface="Arial" charset="0"/>
                  <a:ea typeface="ヒラギノ角ゴ Pro W3" charset="-128"/>
                </a:defRPr>
              </a:lvl2pPr>
              <a:lvl3pPr marL="1143000" indent="-228600" defTabSz="1017588" eaLnBrk="0" hangingPunct="0">
                <a:spcAft>
                  <a:spcPts val="963"/>
                </a:spcAft>
                <a:buClr>
                  <a:schemeClr val="tx2"/>
                </a:buClr>
                <a:buFont typeface="Wingdings" pitchFamily="2" charset="2"/>
                <a:buChar char="§"/>
                <a:defRPr sz="1600">
                  <a:solidFill>
                    <a:schemeClr val="tx1"/>
                  </a:solidFill>
                  <a:latin typeface="Arial" charset="0"/>
                  <a:ea typeface="MS PGothic" pitchFamily="34" charset="-128"/>
                </a:defRPr>
              </a:lvl3pPr>
              <a:lvl4pPr marL="1600200" indent="-228600" defTabSz="1017588" eaLnBrk="0" hangingPunct="0">
                <a:spcAft>
                  <a:spcPct val="50000"/>
                </a:spcAft>
                <a:buClr>
                  <a:srgbClr val="F2B623"/>
                </a:buClr>
                <a:buFont typeface="Wingdings" pitchFamily="2" charset="2"/>
                <a:buChar char="§"/>
                <a:defRPr sz="1600">
                  <a:solidFill>
                    <a:schemeClr val="tx1"/>
                  </a:solidFill>
                  <a:latin typeface="Arial" charset="0"/>
                  <a:ea typeface="MS PGothic" pitchFamily="34" charset="-128"/>
                </a:defRPr>
              </a:lvl4pPr>
              <a:lvl5pPr marL="2057400" indent="-228600" defTabSz="1017588" eaLnBrk="0" hangingPunct="0">
                <a:spcAft>
                  <a:spcPct val="50000"/>
                </a:spcAft>
                <a:buClr>
                  <a:schemeClr val="tx2"/>
                </a:buClr>
                <a:buFont typeface="Arial" charset="0"/>
                <a:buChar char="▪"/>
                <a:defRPr sz="1600">
                  <a:solidFill>
                    <a:schemeClr val="tx1"/>
                  </a:solidFill>
                  <a:latin typeface="Arial" charset="0"/>
                  <a:ea typeface="ヒラギノ角ゴ Pro W3" charset="-128"/>
                </a:defRPr>
              </a:lvl5pPr>
              <a:lvl6pPr marL="25146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6pPr>
              <a:lvl7pPr marL="29718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7pPr>
              <a:lvl8pPr marL="34290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8pPr>
              <a:lvl9pPr marL="38862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9pPr>
            </a:lstStyle>
            <a:p>
              <a:pPr eaLnBrk="1" fontAlgn="base" hangingPunct="1">
                <a:lnSpc>
                  <a:spcPct val="100000"/>
                </a:lnSpc>
                <a:spcAft>
                  <a:spcPts val="0"/>
                </a:spcAft>
                <a:buClr>
                  <a:srgbClr val="FFFFFF"/>
                </a:buClr>
                <a:buFontTx/>
                <a:buNone/>
              </a:pPr>
              <a:r>
                <a:rPr lang="en-US" altLang="en-US" sz="1235" dirty="0">
                  <a:solidFill>
                    <a:srgbClr val="FFFFFF"/>
                  </a:solidFill>
                  <a:latin typeface="Calibri"/>
                  <a:ea typeface="MS PGothic" pitchFamily="34" charset="-128"/>
                </a:rPr>
                <a:t>Education</a:t>
              </a:r>
            </a:p>
          </p:txBody>
        </p:sp>
        <p:sp>
          <p:nvSpPr>
            <p:cNvPr id="8" name="AutoShape 9"/>
            <p:cNvSpPr>
              <a:spLocks noChangeArrowheads="1"/>
            </p:cNvSpPr>
            <p:nvPr userDrawn="1"/>
          </p:nvSpPr>
          <p:spPr bwMode="white">
            <a:xfrm rot="13500000">
              <a:off x="5222082" y="1874520"/>
              <a:ext cx="258762" cy="244475"/>
            </a:xfrm>
            <a:prstGeom prst="rtTriangl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0" tIns="0" rIns="0" bIns="0" anchor="ctr"/>
            <a:lstStyle>
              <a:lvl1pPr defTabSz="1017588" eaLnBrk="0" hangingPunct="0">
                <a:lnSpc>
                  <a:spcPts val="2200"/>
                </a:lnSpc>
                <a:spcAft>
                  <a:spcPct val="50000"/>
                </a:spcAft>
                <a:buClr>
                  <a:schemeClr val="tx2"/>
                </a:buClr>
                <a:buFont typeface="Wingdings" pitchFamily="2" charset="2"/>
                <a:defRPr sz="2000" b="1">
                  <a:solidFill>
                    <a:srgbClr val="00A5E0"/>
                  </a:solidFill>
                  <a:latin typeface="Arial" charset="0"/>
                  <a:ea typeface="ヒラギノ角ゴ Pro W3" charset="-128"/>
                </a:defRPr>
              </a:lvl1pPr>
              <a:lvl2pPr marL="742950" indent="-285750" defTabSz="1017588" eaLnBrk="0" hangingPunct="0">
                <a:spcAft>
                  <a:spcPct val="50000"/>
                </a:spcAft>
                <a:buClr>
                  <a:srgbClr val="215C6E"/>
                </a:buClr>
                <a:buFont typeface="Arial" charset="0"/>
                <a:buChar char="–"/>
                <a:defRPr sz="1600">
                  <a:solidFill>
                    <a:schemeClr val="tx1"/>
                  </a:solidFill>
                  <a:latin typeface="Arial" charset="0"/>
                  <a:ea typeface="ヒラギノ角ゴ Pro W3" charset="-128"/>
                </a:defRPr>
              </a:lvl2pPr>
              <a:lvl3pPr marL="1143000" indent="-228600" defTabSz="1017588" eaLnBrk="0" hangingPunct="0">
                <a:spcAft>
                  <a:spcPts val="963"/>
                </a:spcAft>
                <a:buClr>
                  <a:schemeClr val="tx2"/>
                </a:buClr>
                <a:buFont typeface="Wingdings" pitchFamily="2" charset="2"/>
                <a:buChar char="§"/>
                <a:defRPr sz="1600">
                  <a:solidFill>
                    <a:schemeClr val="tx1"/>
                  </a:solidFill>
                  <a:latin typeface="Arial" charset="0"/>
                  <a:ea typeface="MS PGothic" pitchFamily="34" charset="-128"/>
                </a:defRPr>
              </a:lvl3pPr>
              <a:lvl4pPr marL="1600200" indent="-228600" defTabSz="1017588" eaLnBrk="0" hangingPunct="0">
                <a:spcAft>
                  <a:spcPct val="50000"/>
                </a:spcAft>
                <a:buClr>
                  <a:srgbClr val="F2B623"/>
                </a:buClr>
                <a:buFont typeface="Wingdings" pitchFamily="2" charset="2"/>
                <a:buChar char="§"/>
                <a:defRPr sz="1600">
                  <a:solidFill>
                    <a:schemeClr val="tx1"/>
                  </a:solidFill>
                  <a:latin typeface="Arial" charset="0"/>
                  <a:ea typeface="MS PGothic" pitchFamily="34" charset="-128"/>
                </a:defRPr>
              </a:lvl4pPr>
              <a:lvl5pPr marL="2057400" indent="-228600" defTabSz="1017588" eaLnBrk="0" hangingPunct="0">
                <a:spcAft>
                  <a:spcPct val="50000"/>
                </a:spcAft>
                <a:buClr>
                  <a:schemeClr val="tx2"/>
                </a:buClr>
                <a:buFont typeface="Arial" charset="0"/>
                <a:buChar char="▪"/>
                <a:defRPr sz="1600">
                  <a:solidFill>
                    <a:schemeClr val="tx1"/>
                  </a:solidFill>
                  <a:latin typeface="Arial" charset="0"/>
                  <a:ea typeface="ヒラギノ角ゴ Pro W3" charset="-128"/>
                </a:defRPr>
              </a:lvl5pPr>
              <a:lvl6pPr marL="25146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6pPr>
              <a:lvl7pPr marL="29718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7pPr>
              <a:lvl8pPr marL="34290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8pPr>
              <a:lvl9pPr marL="38862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9pPr>
            </a:lstStyle>
            <a:p>
              <a:pPr fontAlgn="base">
                <a:lnSpc>
                  <a:spcPct val="80000"/>
                </a:lnSpc>
                <a:spcBef>
                  <a:spcPct val="10000"/>
                </a:spcBef>
                <a:spcAft>
                  <a:spcPct val="10000"/>
                </a:spcAft>
                <a:buClrTx/>
                <a:buFontTx/>
                <a:buNone/>
              </a:pPr>
              <a:endParaRPr lang="en-US" altLang="en-US" sz="1412" b="0" dirty="0">
                <a:solidFill>
                  <a:srgbClr val="000000"/>
                </a:solidFill>
                <a:ea typeface="MS PGothic" pitchFamily="34" charset="-128"/>
              </a:endParaRPr>
            </a:p>
          </p:txBody>
        </p:sp>
      </p:grpSp>
      <p:graphicFrame>
        <p:nvGraphicFramePr>
          <p:cNvPr id="9" name="Group 168"/>
          <p:cNvGraphicFramePr>
            <a:graphicFrameLocks noGrp="1"/>
          </p:cNvGraphicFramePr>
          <p:nvPr userDrawn="1"/>
        </p:nvGraphicFramePr>
        <p:xfrm>
          <a:off x="415637" y="2823883"/>
          <a:ext cx="8312727" cy="269035"/>
        </p:xfrm>
        <a:graphic>
          <a:graphicData uri="http://schemas.openxmlformats.org/drawingml/2006/table">
            <a:tbl>
              <a:tblPr/>
              <a:tblGrid>
                <a:gridCol w="8312727">
                  <a:extLst>
                    <a:ext uri="{9D8B030D-6E8A-4147-A177-3AD203B41FA5}">
                      <a16:colId xmlns:a16="http://schemas.microsoft.com/office/drawing/2014/main" val="20000"/>
                    </a:ext>
                  </a:extLst>
                </a:gridCol>
              </a:tblGrid>
              <a:tr h="269035">
                <a:tc>
                  <a:txBody>
                    <a:bodyPr/>
                    <a:lstStyle/>
                    <a:p>
                      <a:pPr marL="0" marR="0" lvl="0" indent="0" algn="l" defTabSz="1019175" rtl="0" eaLnBrk="1" fontAlgn="base" latinLnBrk="0" hangingPunct="1">
                        <a:lnSpc>
                          <a:spcPct val="100000"/>
                        </a:lnSpc>
                        <a:spcBef>
                          <a:spcPct val="0"/>
                        </a:spcBef>
                        <a:spcAft>
                          <a:spcPct val="50000"/>
                        </a:spcAft>
                        <a:buClr>
                          <a:schemeClr val="tx2"/>
                        </a:buClr>
                        <a:buSzTx/>
                        <a:buFont typeface="Wingdings" charset="2"/>
                        <a:buNone/>
                        <a:tabLst/>
                      </a:pPr>
                      <a:r>
                        <a:rPr kumimoji="0" lang="en-US" sz="1200" b="1" i="0" u="none" strike="noStrike" cap="none" normalizeH="0" baseline="0" dirty="0">
                          <a:ln>
                            <a:noFill/>
                          </a:ln>
                          <a:solidFill>
                            <a:schemeClr val="bg1"/>
                          </a:solidFill>
                          <a:effectLst/>
                          <a:latin typeface="+mn-lt"/>
                        </a:rPr>
                        <a:t>About</a:t>
                      </a:r>
                    </a:p>
                  </a:txBody>
                  <a:tcPr marL="83127" marR="83127" marT="40388" marB="403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bl>
          </a:graphicData>
        </a:graphic>
      </p:graphicFrame>
      <p:sp>
        <p:nvSpPr>
          <p:cNvPr id="11" name="Content Placeholder 10"/>
          <p:cNvSpPr>
            <a:spLocks noGrp="1"/>
          </p:cNvSpPr>
          <p:nvPr>
            <p:ph sz="quarter" idx="11"/>
          </p:nvPr>
        </p:nvSpPr>
        <p:spPr>
          <a:xfrm>
            <a:off x="415637" y="3230095"/>
            <a:ext cx="8312727" cy="2821082"/>
          </a:xfrm>
        </p:spPr>
        <p:txBody>
          <a:bodyPr numCol="2" spcCol="274288"/>
          <a:lstStyle>
            <a:lvl1pPr marL="0" indent="0">
              <a:lnSpc>
                <a:spcPct val="100000"/>
              </a:lnSpc>
              <a:spcAft>
                <a:spcPts val="529"/>
              </a:spcAft>
              <a:buNone/>
              <a:defRPr sz="1235"/>
            </a:lvl1pPr>
            <a:lvl2pPr marL="198891" indent="-112052">
              <a:lnSpc>
                <a:spcPct val="100000"/>
              </a:lnSpc>
              <a:spcAft>
                <a:spcPts val="529"/>
              </a:spcAft>
              <a:buClrTx/>
              <a:buFont typeface="Wingdings" panose="05000000000000000000" pitchFamily="2" charset="2"/>
              <a:buChar char="§"/>
              <a:defRPr sz="1235" baseline="0"/>
            </a:lvl2pPr>
          </a:lstStyle>
          <a:p>
            <a:pPr lvl="0"/>
            <a:r>
              <a:rPr lang="en-US" dirty="0"/>
              <a:t>Click to edit Master text styles</a:t>
            </a:r>
          </a:p>
          <a:p>
            <a:pPr lvl="1"/>
            <a:r>
              <a:rPr lang="en-US" dirty="0"/>
              <a:t>Second level</a:t>
            </a:r>
          </a:p>
        </p:txBody>
      </p:sp>
      <p:sp>
        <p:nvSpPr>
          <p:cNvPr id="15" name="Content Placeholder 14"/>
          <p:cNvSpPr>
            <a:spLocks noGrp="1"/>
          </p:cNvSpPr>
          <p:nvPr>
            <p:ph sz="quarter" idx="12"/>
          </p:nvPr>
        </p:nvSpPr>
        <p:spPr>
          <a:xfrm>
            <a:off x="4918364" y="1717129"/>
            <a:ext cx="3810000" cy="835010"/>
          </a:xfrm>
        </p:spPr>
        <p:txBody>
          <a:bodyPr lIns="274288"/>
          <a:lstStyle>
            <a:lvl1pPr marL="103648" indent="-103648">
              <a:lnSpc>
                <a:spcPct val="100000"/>
              </a:lnSpc>
              <a:spcAft>
                <a:spcPts val="265"/>
              </a:spcAft>
              <a:buClr>
                <a:schemeClr val="bg1"/>
              </a:buClr>
              <a:defRPr sz="1059" b="1" baseline="0">
                <a:solidFill>
                  <a:schemeClr val="bg1"/>
                </a:solidFill>
              </a:defRPr>
            </a:lvl1pPr>
          </a:lstStyle>
          <a:p>
            <a:pPr lvl="0"/>
            <a:r>
              <a:rPr lang="en-US" dirty="0"/>
              <a:t>Click to edit Master text styles</a:t>
            </a:r>
          </a:p>
        </p:txBody>
      </p:sp>
      <p:sp>
        <p:nvSpPr>
          <p:cNvPr id="22" name="Picture Placeholder 21"/>
          <p:cNvSpPr>
            <a:spLocks noGrp="1"/>
          </p:cNvSpPr>
          <p:nvPr>
            <p:ph type="pic" sz="quarter" idx="14"/>
          </p:nvPr>
        </p:nvSpPr>
        <p:spPr>
          <a:xfrm>
            <a:off x="415637" y="1075768"/>
            <a:ext cx="1524000" cy="1479176"/>
          </a:xfrm>
        </p:spPr>
        <p:txBody>
          <a:bodyPr/>
          <a:lstStyle>
            <a:lvl1pPr marL="0" indent="0">
              <a:buNone/>
              <a:defRPr/>
            </a:lvl1pPr>
          </a:lstStyle>
          <a:p>
            <a:endParaRPr lang="en-US" dirty="0"/>
          </a:p>
        </p:txBody>
      </p:sp>
      <p:sp>
        <p:nvSpPr>
          <p:cNvPr id="5" name="Footer Placeholder 4"/>
          <p:cNvSpPr>
            <a:spLocks noGrp="1"/>
          </p:cNvSpPr>
          <p:nvPr>
            <p:ph type="ftr" sz="quarter" idx="15"/>
          </p:nvPr>
        </p:nvSpPr>
        <p:spPr/>
        <p:txBody>
          <a:bodyPr/>
          <a:lstStyle/>
          <a:p>
            <a:pPr>
              <a:defRPr/>
            </a:pPr>
            <a:r>
              <a:rPr lang="en-US" dirty="0">
                <a:solidFill>
                  <a:srgbClr val="FFFFFF"/>
                </a:solidFill>
              </a:rPr>
              <a:t>October 30, 2019 | Center for the Study of Social Policy | Manatt Health Strategies</a:t>
            </a:r>
          </a:p>
        </p:txBody>
      </p:sp>
      <p:sp>
        <p:nvSpPr>
          <p:cNvPr id="3" name="Title 2"/>
          <p:cNvSpPr>
            <a:spLocks noGrp="1"/>
          </p:cNvSpPr>
          <p:nvPr>
            <p:ph type="title"/>
          </p:nvPr>
        </p:nvSpPr>
        <p:spPr/>
        <p:txBody>
          <a:bodyPr/>
          <a:lstStyle/>
          <a:p>
            <a:r>
              <a:rPr lang="en-US"/>
              <a:t>Click to edit Master title style</a:t>
            </a:r>
          </a:p>
        </p:txBody>
      </p:sp>
      <p:sp>
        <p:nvSpPr>
          <p:cNvPr id="13" name="Content Placeholder 18"/>
          <p:cNvSpPr>
            <a:spLocks noGrp="1"/>
          </p:cNvSpPr>
          <p:nvPr>
            <p:ph sz="quarter" idx="21"/>
          </p:nvPr>
        </p:nvSpPr>
        <p:spPr>
          <a:xfrm>
            <a:off x="1939638" y="1078572"/>
            <a:ext cx="2493818" cy="1476375"/>
          </a:xfrm>
        </p:spPr>
        <p:txBody>
          <a:bodyPr lIns="201144" tIns="137144" rIns="45715" bIns="45715"/>
          <a:lstStyle>
            <a:lvl1pPr marL="0" indent="0">
              <a:spcAft>
                <a:spcPts val="0"/>
              </a:spcAft>
              <a:buNone/>
              <a:defRPr sz="1941" b="1" baseline="0">
                <a:solidFill>
                  <a:schemeClr val="tx2"/>
                </a:solidFill>
                <a:latin typeface="+mj-lt"/>
              </a:defRPr>
            </a:lvl1pPr>
            <a:lvl2pPr marL="0" indent="0">
              <a:spcAft>
                <a:spcPts val="529"/>
              </a:spcAft>
              <a:buNone/>
              <a:defRPr sz="1235" b="1" baseline="0">
                <a:solidFill>
                  <a:schemeClr val="accent2"/>
                </a:solidFill>
              </a:defRPr>
            </a:lvl2pPr>
            <a:lvl3pPr marL="0" indent="0">
              <a:spcAft>
                <a:spcPts val="529"/>
              </a:spcAft>
              <a:buNone/>
              <a:defRPr sz="1235"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9824816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 2-Author">
    <p:spTree>
      <p:nvGrpSpPr>
        <p:cNvPr id="1" name=""/>
        <p:cNvGrpSpPr/>
        <p:nvPr/>
      </p:nvGrpSpPr>
      <p:grpSpPr>
        <a:xfrm>
          <a:off x="0" y="0"/>
          <a:ext cx="0" cy="0"/>
          <a:chOff x="0" y="0"/>
          <a:chExt cx="0" cy="0"/>
        </a:xfrm>
      </p:grpSpPr>
      <p:graphicFrame>
        <p:nvGraphicFramePr>
          <p:cNvPr id="9" name="Group 168"/>
          <p:cNvGraphicFramePr>
            <a:graphicFrameLocks noGrp="1"/>
          </p:cNvGraphicFramePr>
          <p:nvPr userDrawn="1"/>
        </p:nvGraphicFramePr>
        <p:xfrm>
          <a:off x="415638" y="2823883"/>
          <a:ext cx="4017818" cy="269035"/>
        </p:xfrm>
        <a:graphic>
          <a:graphicData uri="http://schemas.openxmlformats.org/drawingml/2006/table">
            <a:tbl>
              <a:tblPr/>
              <a:tblGrid>
                <a:gridCol w="4017818">
                  <a:extLst>
                    <a:ext uri="{9D8B030D-6E8A-4147-A177-3AD203B41FA5}">
                      <a16:colId xmlns:a16="http://schemas.microsoft.com/office/drawing/2014/main" val="20000"/>
                    </a:ext>
                  </a:extLst>
                </a:gridCol>
              </a:tblGrid>
              <a:tr h="269035">
                <a:tc>
                  <a:txBody>
                    <a:bodyPr/>
                    <a:lstStyle/>
                    <a:p>
                      <a:pPr marL="0" marR="0" lvl="0" indent="0" algn="l" defTabSz="1019175" rtl="0" eaLnBrk="1" fontAlgn="base" latinLnBrk="0" hangingPunct="1">
                        <a:lnSpc>
                          <a:spcPct val="100000"/>
                        </a:lnSpc>
                        <a:spcBef>
                          <a:spcPct val="0"/>
                        </a:spcBef>
                        <a:spcAft>
                          <a:spcPct val="50000"/>
                        </a:spcAft>
                        <a:buClr>
                          <a:schemeClr val="tx2"/>
                        </a:buClr>
                        <a:buSzTx/>
                        <a:buFont typeface="Wingdings" charset="2"/>
                        <a:buNone/>
                        <a:tabLst/>
                      </a:pPr>
                      <a:r>
                        <a:rPr kumimoji="0" lang="en-US" sz="1200" b="1" i="0" u="none" strike="noStrike" cap="none" normalizeH="0" baseline="0" dirty="0">
                          <a:ln>
                            <a:noFill/>
                          </a:ln>
                          <a:solidFill>
                            <a:schemeClr val="bg1"/>
                          </a:solidFill>
                          <a:effectLst/>
                          <a:latin typeface="+mn-lt"/>
                        </a:rPr>
                        <a:t>About</a:t>
                      </a:r>
                    </a:p>
                  </a:txBody>
                  <a:tcPr marL="83127" marR="83127" marT="40388" marB="403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bl>
          </a:graphicData>
        </a:graphic>
      </p:graphicFrame>
      <p:sp>
        <p:nvSpPr>
          <p:cNvPr id="11" name="Content Placeholder 10"/>
          <p:cNvSpPr>
            <a:spLocks noGrp="1"/>
          </p:cNvSpPr>
          <p:nvPr>
            <p:ph sz="quarter" idx="11"/>
          </p:nvPr>
        </p:nvSpPr>
        <p:spPr>
          <a:xfrm>
            <a:off x="415638" y="3230095"/>
            <a:ext cx="4017818" cy="2821082"/>
          </a:xfrm>
        </p:spPr>
        <p:txBody>
          <a:bodyPr numCol="1" spcCol="274288"/>
          <a:lstStyle>
            <a:lvl1pPr marL="0" indent="0">
              <a:lnSpc>
                <a:spcPct val="100000"/>
              </a:lnSpc>
              <a:spcAft>
                <a:spcPts val="529"/>
              </a:spcAft>
              <a:buNone/>
              <a:defRPr sz="1235"/>
            </a:lvl1pPr>
            <a:lvl2pPr marL="198891" indent="-112052">
              <a:lnSpc>
                <a:spcPct val="100000"/>
              </a:lnSpc>
              <a:spcAft>
                <a:spcPts val="529"/>
              </a:spcAft>
              <a:buClrTx/>
              <a:buFont typeface="Wingdings" panose="05000000000000000000" pitchFamily="2" charset="2"/>
              <a:buChar char="§"/>
              <a:defRPr sz="1235" baseline="0"/>
            </a:lvl2pPr>
          </a:lstStyle>
          <a:p>
            <a:pPr lvl="0"/>
            <a:r>
              <a:rPr lang="en-US" dirty="0"/>
              <a:t>Click to edit Master text styles</a:t>
            </a:r>
          </a:p>
          <a:p>
            <a:pPr lvl="1"/>
            <a:r>
              <a:rPr lang="en-US" dirty="0"/>
              <a:t>Second level</a:t>
            </a:r>
          </a:p>
        </p:txBody>
      </p:sp>
      <p:sp>
        <p:nvSpPr>
          <p:cNvPr id="22" name="Picture Placeholder 21"/>
          <p:cNvSpPr>
            <a:spLocks noGrp="1"/>
          </p:cNvSpPr>
          <p:nvPr>
            <p:ph type="pic" sz="quarter" idx="14"/>
          </p:nvPr>
        </p:nvSpPr>
        <p:spPr>
          <a:xfrm>
            <a:off x="415637" y="1075768"/>
            <a:ext cx="1524000" cy="1479176"/>
          </a:xfrm>
        </p:spPr>
        <p:txBody>
          <a:bodyPr/>
          <a:lstStyle>
            <a:lvl1pPr marL="0" indent="0">
              <a:buNone/>
              <a:defRPr/>
            </a:lvl1pPr>
          </a:lstStyle>
          <a:p>
            <a:endParaRPr lang="en-US" dirty="0"/>
          </a:p>
        </p:txBody>
      </p:sp>
      <p:sp>
        <p:nvSpPr>
          <p:cNvPr id="5" name="Footer Placeholder 4"/>
          <p:cNvSpPr>
            <a:spLocks noGrp="1"/>
          </p:cNvSpPr>
          <p:nvPr>
            <p:ph type="ftr" sz="quarter" idx="15"/>
          </p:nvPr>
        </p:nvSpPr>
        <p:spPr/>
        <p:txBody>
          <a:bodyPr/>
          <a:lstStyle/>
          <a:p>
            <a:pPr>
              <a:defRPr/>
            </a:pPr>
            <a:r>
              <a:rPr lang="en-US" dirty="0">
                <a:solidFill>
                  <a:srgbClr val="FFFFFF"/>
                </a:solidFill>
              </a:rPr>
              <a:t>October 30, 2019 | Center for the Study of Social Policy | Manatt Health Strategies</a:t>
            </a:r>
          </a:p>
        </p:txBody>
      </p:sp>
      <p:sp>
        <p:nvSpPr>
          <p:cNvPr id="3" name="Title 2"/>
          <p:cNvSpPr>
            <a:spLocks noGrp="1"/>
          </p:cNvSpPr>
          <p:nvPr>
            <p:ph type="title"/>
          </p:nvPr>
        </p:nvSpPr>
        <p:spPr/>
        <p:txBody>
          <a:bodyPr/>
          <a:lstStyle/>
          <a:p>
            <a:r>
              <a:rPr lang="en-US"/>
              <a:t>Click to edit Master title style</a:t>
            </a:r>
          </a:p>
        </p:txBody>
      </p:sp>
      <p:sp>
        <p:nvSpPr>
          <p:cNvPr id="13" name="Content Placeholder 18"/>
          <p:cNvSpPr>
            <a:spLocks noGrp="1"/>
          </p:cNvSpPr>
          <p:nvPr>
            <p:ph sz="quarter" idx="21"/>
          </p:nvPr>
        </p:nvSpPr>
        <p:spPr>
          <a:xfrm>
            <a:off x="1939638" y="1078572"/>
            <a:ext cx="2493818" cy="1476375"/>
          </a:xfrm>
        </p:spPr>
        <p:txBody>
          <a:bodyPr lIns="201144" tIns="137144" rIns="45715" bIns="45715"/>
          <a:lstStyle>
            <a:lvl1pPr marL="0" indent="0">
              <a:spcAft>
                <a:spcPts val="0"/>
              </a:spcAft>
              <a:buNone/>
              <a:defRPr sz="1941" b="1" baseline="0">
                <a:solidFill>
                  <a:schemeClr val="tx2"/>
                </a:solidFill>
                <a:latin typeface="+mj-lt"/>
              </a:defRPr>
            </a:lvl1pPr>
            <a:lvl2pPr marL="0" indent="0">
              <a:spcAft>
                <a:spcPts val="529"/>
              </a:spcAft>
              <a:buNone/>
              <a:defRPr sz="1235" b="1" baseline="0">
                <a:solidFill>
                  <a:schemeClr val="accent2"/>
                </a:solidFill>
              </a:defRPr>
            </a:lvl2pPr>
            <a:lvl3pPr marL="0" indent="0">
              <a:spcAft>
                <a:spcPts val="529"/>
              </a:spcAft>
              <a:buNone/>
              <a:defRPr sz="1235" baseline="0"/>
            </a:lvl3pPr>
          </a:lstStyle>
          <a:p>
            <a:pPr lvl="0"/>
            <a:r>
              <a:rPr lang="en-US" dirty="0"/>
              <a:t>Click to edit Master text styles</a:t>
            </a:r>
          </a:p>
          <a:p>
            <a:pPr lvl="1"/>
            <a:r>
              <a:rPr lang="en-US" dirty="0"/>
              <a:t>Second level</a:t>
            </a:r>
          </a:p>
          <a:p>
            <a:pPr lvl="2"/>
            <a:r>
              <a:rPr lang="en-US" dirty="0"/>
              <a:t>Third level</a:t>
            </a:r>
          </a:p>
        </p:txBody>
      </p:sp>
      <p:graphicFrame>
        <p:nvGraphicFramePr>
          <p:cNvPr id="14" name="Group 168"/>
          <p:cNvGraphicFramePr>
            <a:graphicFrameLocks noGrp="1"/>
          </p:cNvGraphicFramePr>
          <p:nvPr userDrawn="1"/>
        </p:nvGraphicFramePr>
        <p:xfrm>
          <a:off x="4710547" y="2823883"/>
          <a:ext cx="4017818" cy="269035"/>
        </p:xfrm>
        <a:graphic>
          <a:graphicData uri="http://schemas.openxmlformats.org/drawingml/2006/table">
            <a:tbl>
              <a:tblPr/>
              <a:tblGrid>
                <a:gridCol w="4017818">
                  <a:extLst>
                    <a:ext uri="{9D8B030D-6E8A-4147-A177-3AD203B41FA5}">
                      <a16:colId xmlns:a16="http://schemas.microsoft.com/office/drawing/2014/main" val="20000"/>
                    </a:ext>
                  </a:extLst>
                </a:gridCol>
              </a:tblGrid>
              <a:tr h="269035">
                <a:tc>
                  <a:txBody>
                    <a:bodyPr/>
                    <a:lstStyle/>
                    <a:p>
                      <a:pPr marL="0" marR="0" lvl="0" indent="0" algn="l" defTabSz="1019175" rtl="0" eaLnBrk="1" fontAlgn="base" latinLnBrk="0" hangingPunct="1">
                        <a:lnSpc>
                          <a:spcPct val="100000"/>
                        </a:lnSpc>
                        <a:spcBef>
                          <a:spcPct val="0"/>
                        </a:spcBef>
                        <a:spcAft>
                          <a:spcPct val="50000"/>
                        </a:spcAft>
                        <a:buClr>
                          <a:schemeClr val="tx2"/>
                        </a:buClr>
                        <a:buSzTx/>
                        <a:buFont typeface="Wingdings" charset="2"/>
                        <a:buNone/>
                        <a:tabLst/>
                      </a:pPr>
                      <a:r>
                        <a:rPr kumimoji="0" lang="en-US" sz="1200" b="1" i="0" u="none" strike="noStrike" cap="none" normalizeH="0" baseline="0" dirty="0">
                          <a:ln>
                            <a:noFill/>
                          </a:ln>
                          <a:solidFill>
                            <a:schemeClr val="bg1"/>
                          </a:solidFill>
                          <a:effectLst/>
                          <a:latin typeface="+mn-lt"/>
                        </a:rPr>
                        <a:t>About</a:t>
                      </a:r>
                    </a:p>
                  </a:txBody>
                  <a:tcPr marL="83127" marR="83127" marT="40388" marB="403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bl>
          </a:graphicData>
        </a:graphic>
      </p:graphicFrame>
      <p:sp>
        <p:nvSpPr>
          <p:cNvPr id="16" name="Content Placeholder 10"/>
          <p:cNvSpPr>
            <a:spLocks noGrp="1"/>
          </p:cNvSpPr>
          <p:nvPr>
            <p:ph sz="quarter" idx="22"/>
          </p:nvPr>
        </p:nvSpPr>
        <p:spPr>
          <a:xfrm>
            <a:off x="4710547" y="3230095"/>
            <a:ext cx="4017818" cy="2821082"/>
          </a:xfrm>
        </p:spPr>
        <p:txBody>
          <a:bodyPr numCol="1" spcCol="274288"/>
          <a:lstStyle>
            <a:lvl1pPr marL="0" indent="0">
              <a:lnSpc>
                <a:spcPct val="100000"/>
              </a:lnSpc>
              <a:spcAft>
                <a:spcPts val="529"/>
              </a:spcAft>
              <a:buNone/>
              <a:defRPr sz="1235"/>
            </a:lvl1pPr>
            <a:lvl2pPr marL="198891" indent="-112052">
              <a:lnSpc>
                <a:spcPct val="100000"/>
              </a:lnSpc>
              <a:spcAft>
                <a:spcPts val="529"/>
              </a:spcAft>
              <a:buClrTx/>
              <a:buFont typeface="Wingdings" panose="05000000000000000000" pitchFamily="2" charset="2"/>
              <a:buChar char="§"/>
              <a:defRPr sz="1235" baseline="0"/>
            </a:lvl2pPr>
          </a:lstStyle>
          <a:p>
            <a:pPr lvl="0"/>
            <a:r>
              <a:rPr lang="en-US" dirty="0"/>
              <a:t>Click to edit Master text styles</a:t>
            </a:r>
          </a:p>
          <a:p>
            <a:pPr lvl="1"/>
            <a:r>
              <a:rPr lang="en-US" dirty="0"/>
              <a:t>Second level</a:t>
            </a:r>
          </a:p>
        </p:txBody>
      </p:sp>
      <p:sp>
        <p:nvSpPr>
          <p:cNvPr id="17" name="Picture Placeholder 21"/>
          <p:cNvSpPr>
            <a:spLocks noGrp="1"/>
          </p:cNvSpPr>
          <p:nvPr>
            <p:ph type="pic" sz="quarter" idx="23"/>
          </p:nvPr>
        </p:nvSpPr>
        <p:spPr>
          <a:xfrm>
            <a:off x="4710545" y="1075768"/>
            <a:ext cx="1524000" cy="1479176"/>
          </a:xfrm>
        </p:spPr>
        <p:txBody>
          <a:bodyPr/>
          <a:lstStyle>
            <a:lvl1pPr marL="0" indent="0">
              <a:buNone/>
              <a:defRPr/>
            </a:lvl1pPr>
          </a:lstStyle>
          <a:p>
            <a:endParaRPr lang="en-US" dirty="0"/>
          </a:p>
        </p:txBody>
      </p:sp>
      <p:sp>
        <p:nvSpPr>
          <p:cNvPr id="18" name="Content Placeholder 18"/>
          <p:cNvSpPr>
            <a:spLocks noGrp="1"/>
          </p:cNvSpPr>
          <p:nvPr>
            <p:ph sz="quarter" idx="24"/>
          </p:nvPr>
        </p:nvSpPr>
        <p:spPr>
          <a:xfrm>
            <a:off x="6234547" y="1078572"/>
            <a:ext cx="2493818" cy="1476375"/>
          </a:xfrm>
        </p:spPr>
        <p:txBody>
          <a:bodyPr lIns="201144" tIns="137144" rIns="45715" bIns="45715"/>
          <a:lstStyle>
            <a:lvl1pPr marL="0" indent="0">
              <a:spcAft>
                <a:spcPts val="0"/>
              </a:spcAft>
              <a:buNone/>
              <a:defRPr sz="1941" b="1" baseline="0">
                <a:solidFill>
                  <a:schemeClr val="tx2"/>
                </a:solidFill>
                <a:latin typeface="+mj-lt"/>
              </a:defRPr>
            </a:lvl1pPr>
            <a:lvl2pPr marL="0" indent="0">
              <a:spcAft>
                <a:spcPts val="529"/>
              </a:spcAft>
              <a:buNone/>
              <a:defRPr sz="1235" b="1" baseline="0">
                <a:solidFill>
                  <a:schemeClr val="accent2"/>
                </a:solidFill>
              </a:defRPr>
            </a:lvl2pPr>
            <a:lvl3pPr marL="0" indent="0">
              <a:spcAft>
                <a:spcPts val="529"/>
              </a:spcAft>
              <a:buNone/>
              <a:defRPr sz="1235" baseline="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656493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Opt 1">
    <p:spTree>
      <p:nvGrpSpPr>
        <p:cNvPr id="1" name=""/>
        <p:cNvGrpSpPr/>
        <p:nvPr/>
      </p:nvGrpSpPr>
      <p:grpSpPr>
        <a:xfrm>
          <a:off x="0" y="0"/>
          <a:ext cx="0" cy="0"/>
          <a:chOff x="0" y="0"/>
          <a:chExt cx="0" cy="0"/>
        </a:xfrm>
      </p:grpSpPr>
      <p:pic>
        <p:nvPicPr>
          <p:cNvPr id="5" name="Picture 4" descr="29882836785_556cb6c991_k.jpg"/>
          <p:cNvPicPr>
            <a:picLocks noChangeAspect="1"/>
          </p:cNvPicPr>
          <p:nvPr userDrawn="1"/>
        </p:nvPicPr>
        <p:blipFill rotWithShape="1">
          <a:blip r:embed="rId2">
            <a:extLst>
              <a:ext uri="{28A0092B-C50C-407E-A947-70E740481C1C}">
                <a14:useLocalDpi xmlns:a14="http://schemas.microsoft.com/office/drawing/2010/main" val="0"/>
              </a:ext>
            </a:extLst>
          </a:blip>
          <a:srcRect l="7497" t="18844" r="704" b="4078"/>
          <a:stretch/>
        </p:blipFill>
        <p:spPr>
          <a:xfrm>
            <a:off x="-19539" y="0"/>
            <a:ext cx="9212386" cy="6884051"/>
          </a:xfrm>
          <a:prstGeom prst="rect">
            <a:avLst/>
          </a:prstGeom>
        </p:spPr>
      </p:pic>
      <p:sp>
        <p:nvSpPr>
          <p:cNvPr id="8" name="Shape 7"/>
          <p:cNvSpPr/>
          <p:nvPr userDrawn="1"/>
        </p:nvSpPr>
        <p:spPr>
          <a:xfrm>
            <a:off x="289824" y="531880"/>
            <a:ext cx="4281712" cy="57089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E1678"/>
          </a:solidFill>
          <a:ln w="12700">
            <a:miter lim="400000"/>
          </a:ln>
        </p:spPr>
        <p:txBody>
          <a:bodyPr lIns="0" tIns="0" rIns="0" bIns="0" anchor="ctr"/>
          <a:lstStyle/>
          <a:p>
            <a:pPr lvl="0">
              <a:defRPr sz="2400">
                <a:solidFill>
                  <a:srgbClr val="FFFFFF"/>
                </a:solidFill>
              </a:defRPr>
            </a:pPr>
            <a:endParaRPr sz="2400"/>
          </a:p>
        </p:txBody>
      </p:sp>
      <p:sp>
        <p:nvSpPr>
          <p:cNvPr id="2" name="Title 1"/>
          <p:cNvSpPr>
            <a:spLocks noGrp="1"/>
          </p:cNvSpPr>
          <p:nvPr>
            <p:ph type="ctrTitle" hasCustomPrompt="1"/>
          </p:nvPr>
        </p:nvSpPr>
        <p:spPr>
          <a:xfrm>
            <a:off x="892770" y="1648479"/>
            <a:ext cx="3196675" cy="2096971"/>
          </a:xfrm>
        </p:spPr>
        <p:txBody>
          <a:bodyPr anchor="t">
            <a:normAutofit/>
          </a:bodyPr>
          <a:lstStyle>
            <a:lvl1pPr algn="l">
              <a:lnSpc>
                <a:spcPct val="90000"/>
              </a:lnSpc>
              <a:defRPr sz="2500" b="1">
                <a:solidFill>
                  <a:schemeClr val="bg1"/>
                </a:solidFill>
              </a:defRPr>
            </a:lvl1pPr>
          </a:lstStyle>
          <a:p>
            <a:r>
              <a:rPr lang="en-US"/>
              <a:t>Presentation</a:t>
            </a:r>
            <a:br>
              <a:rPr lang="en-US"/>
            </a:br>
            <a:r>
              <a:rPr lang="en-US"/>
              <a:t>Name</a:t>
            </a:r>
          </a:p>
        </p:txBody>
      </p:sp>
      <p:sp>
        <p:nvSpPr>
          <p:cNvPr id="3" name="Subtitle 2"/>
          <p:cNvSpPr>
            <a:spLocks noGrp="1"/>
          </p:cNvSpPr>
          <p:nvPr>
            <p:ph type="subTitle" idx="1" hasCustomPrompt="1"/>
          </p:nvPr>
        </p:nvSpPr>
        <p:spPr>
          <a:xfrm>
            <a:off x="892769" y="3818990"/>
            <a:ext cx="3260940" cy="825188"/>
          </a:xfrm>
        </p:spPr>
        <p:txBody>
          <a:bodyP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By:</a:t>
            </a:r>
          </a:p>
        </p:txBody>
      </p:sp>
      <p:sp>
        <p:nvSpPr>
          <p:cNvPr id="14" name="Text Placeholder 13"/>
          <p:cNvSpPr>
            <a:spLocks noGrp="1"/>
          </p:cNvSpPr>
          <p:nvPr>
            <p:ph type="body" sz="quarter" idx="13" hasCustomPrompt="1"/>
          </p:nvPr>
        </p:nvSpPr>
        <p:spPr>
          <a:xfrm>
            <a:off x="892769" y="4768851"/>
            <a:ext cx="3261550" cy="552831"/>
          </a:xfrm>
        </p:spPr>
        <p:txBody>
          <a:bodyPr>
            <a:normAutofit/>
          </a:bodyPr>
          <a:lstStyle>
            <a:lvl1pPr marL="0" indent="0">
              <a:buNone/>
              <a:defRPr sz="1800" b="1">
                <a:solidFill>
                  <a:srgbClr val="FFFFFF"/>
                </a:solidFill>
              </a:defRPr>
            </a:lvl1pPr>
          </a:lstStyle>
          <a:p>
            <a:pPr lvl="0"/>
            <a:r>
              <a:rPr lang="en-US"/>
              <a:t>Date:</a:t>
            </a:r>
          </a:p>
        </p:txBody>
      </p:sp>
      <p:grpSp>
        <p:nvGrpSpPr>
          <p:cNvPr id="19" name="Group 18"/>
          <p:cNvGrpSpPr/>
          <p:nvPr userDrawn="1"/>
        </p:nvGrpSpPr>
        <p:grpSpPr>
          <a:xfrm>
            <a:off x="7645469" y="3862649"/>
            <a:ext cx="1231034" cy="1641376"/>
            <a:chOff x="5229298" y="1236359"/>
            <a:chExt cx="2243136" cy="2243134"/>
          </a:xfrm>
        </p:grpSpPr>
        <p:sp>
          <p:nvSpPr>
            <p:cNvPr id="18" name="Shape 6"/>
            <p:cNvSpPr/>
            <p:nvPr userDrawn="1"/>
          </p:nvSpPr>
          <p:spPr>
            <a:xfrm>
              <a:off x="5229298" y="1236359"/>
              <a:ext cx="2243136" cy="22431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defRPr sz="2400">
                  <a:solidFill>
                    <a:srgbClr val="FFFFFF"/>
                  </a:solidFill>
                </a:defRPr>
              </a:pPr>
              <a:endParaRPr sz="2400"/>
            </a:p>
          </p:txBody>
        </p:sp>
        <p:pic>
          <p:nvPicPr>
            <p:cNvPr id="17" name="Picture 16"/>
            <p:cNvPicPr>
              <a:picLocks noChangeAspect="1"/>
            </p:cNvPicPr>
            <p:nvPr userDrawn="1"/>
          </p:nvPicPr>
          <p:blipFill>
            <a:blip r:embed="rId3"/>
            <a:stretch>
              <a:fillRect/>
            </a:stretch>
          </p:blipFill>
          <p:spPr>
            <a:xfrm>
              <a:off x="5608521" y="1658706"/>
              <a:ext cx="1411412" cy="1411412"/>
            </a:xfrm>
            <a:prstGeom prst="rect">
              <a:avLst/>
            </a:prstGeom>
          </p:spPr>
        </p:pic>
      </p:grpSp>
      <p:sp>
        <p:nvSpPr>
          <p:cNvPr id="22" name="Shape 6"/>
          <p:cNvSpPr/>
          <p:nvPr userDrawn="1"/>
        </p:nvSpPr>
        <p:spPr>
          <a:xfrm>
            <a:off x="6087899" y="5009512"/>
            <a:ext cx="1955999" cy="26079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ffectLst/>
        </p:spPr>
        <p:txBody>
          <a:bodyPr lIns="0" tIns="0" rIns="0" bIns="0" anchor="ctr"/>
          <a:lstStyle/>
          <a:p>
            <a:pPr lvl="0">
              <a:defRPr sz="2400">
                <a:solidFill>
                  <a:srgbClr val="FFFFFF"/>
                </a:solidFill>
              </a:defRPr>
            </a:pPr>
            <a:endParaRPr sz="2400"/>
          </a:p>
        </p:txBody>
      </p:sp>
      <p:pic>
        <p:nvPicPr>
          <p:cNvPr id="23" name="Picture 22"/>
          <p:cNvPicPr>
            <a:picLocks noChangeAspect="1"/>
          </p:cNvPicPr>
          <p:nvPr userDrawn="1"/>
        </p:nvPicPr>
        <p:blipFill>
          <a:blip r:embed="rId4"/>
          <a:stretch>
            <a:fillRect/>
          </a:stretch>
        </p:blipFill>
        <p:spPr>
          <a:xfrm>
            <a:off x="6327771" y="5456304"/>
            <a:ext cx="1526973" cy="1001293"/>
          </a:xfrm>
          <a:prstGeom prst="rect">
            <a:avLst/>
          </a:prstGeom>
        </p:spPr>
      </p:pic>
    </p:spTree>
    <p:extLst>
      <p:ext uri="{BB962C8B-B14F-4D97-AF65-F5344CB8AC3E}">
        <p14:creationId xmlns:p14="http://schemas.microsoft.com/office/powerpoint/2010/main" val="131569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p:cNvSpPr/>
          <p:nvPr userDrawn="1"/>
        </p:nvSpPr>
        <p:spPr bwMode="auto">
          <a:xfrm>
            <a:off x="415636" y="1461581"/>
            <a:ext cx="941759" cy="4010111"/>
          </a:xfrm>
          <a:prstGeom prst="rect">
            <a:avLst/>
          </a:prstGeom>
          <a:solidFill>
            <a:schemeClr val="bg2">
              <a:lumMod val="40000"/>
              <a:lumOff val="60000"/>
            </a:schemeClr>
          </a:solidFill>
          <a:ln>
            <a:noFill/>
          </a:ln>
          <a:effectLst/>
        </p:spPr>
        <p:txBody>
          <a:bodyPr lIns="80673" tIns="80673" rIns="80673" bIns="80673" rtlCol="0" anchor="ctr" anchorCtr="0">
            <a:noAutofit/>
          </a:bodyPr>
          <a:lstStyle/>
          <a:p>
            <a:pPr algn="ctr" defTabSz="914400" fontAlgn="base">
              <a:spcBef>
                <a:spcPct val="0"/>
              </a:spcBef>
              <a:spcAft>
                <a:spcPct val="0"/>
              </a:spcAft>
            </a:pPr>
            <a:endParaRPr lang="en-US" sz="1412" b="1" dirty="0">
              <a:solidFill>
                <a:srgbClr val="FFFFFF"/>
              </a:solidFill>
            </a:endParaRPr>
          </a:p>
        </p:txBody>
      </p:sp>
      <p:sp>
        <p:nvSpPr>
          <p:cNvPr id="2" name="Title 1"/>
          <p:cNvSpPr>
            <a:spLocks noGrp="1"/>
          </p:cNvSpPr>
          <p:nvPr>
            <p:ph type="title"/>
          </p:nvPr>
        </p:nvSpPr>
        <p:spPr/>
        <p:txBody>
          <a:bodyPr/>
          <a:lstStyle>
            <a:lvl1pPr>
              <a:defRPr b="1" i="0" baseline="0">
                <a:latin typeface="Calibri" pitchFamily="34" charset="0"/>
              </a:defRPr>
            </a:lvl1pPr>
          </a:lstStyle>
          <a:p>
            <a:r>
              <a:rPr lang="en-US" dirty="0"/>
              <a:t>Click to edit Master title style</a:t>
            </a:r>
          </a:p>
        </p:txBody>
      </p:sp>
      <p:sp>
        <p:nvSpPr>
          <p:cNvPr id="15" name="Rectangle 25"/>
          <p:cNvSpPr>
            <a:spLocks noChangeArrowheads="1"/>
          </p:cNvSpPr>
          <p:nvPr userDrawn="1"/>
        </p:nvSpPr>
        <p:spPr bwMode="auto">
          <a:xfrm>
            <a:off x="415640" y="1312656"/>
            <a:ext cx="8312439" cy="64293"/>
          </a:xfrm>
          <a:prstGeom prst="rect">
            <a:avLst/>
          </a:prstGeom>
          <a:solidFill>
            <a:schemeClr val="tx2">
              <a:alpha val="90195"/>
            </a:schemeClr>
          </a:solidFill>
          <a:ln w="9525" algn="ctr">
            <a:solidFill>
              <a:schemeClr val="tx2"/>
            </a:solidFill>
            <a:round/>
            <a:headEnd/>
            <a:tailEnd/>
          </a:ln>
        </p:spPr>
        <p:txBody>
          <a:bodyPr lIns="99926" tIns="49963" rIns="99926" bIns="49963" anchor="ctr"/>
          <a:lstStyle/>
          <a:p>
            <a:pPr algn="ctr" defTabSz="999916" fontAlgn="base">
              <a:spcBef>
                <a:spcPct val="0"/>
              </a:spcBef>
              <a:spcAft>
                <a:spcPct val="0"/>
              </a:spcAft>
            </a:pPr>
            <a:endParaRPr lang="en-US" sz="1059" b="1" dirty="0">
              <a:solidFill>
                <a:srgbClr val="000000"/>
              </a:solidFill>
              <a:ea typeface="ＭＳ Ｐゴシック"/>
            </a:endParaRPr>
          </a:p>
        </p:txBody>
      </p:sp>
      <p:sp>
        <p:nvSpPr>
          <p:cNvPr id="16" name="Rectangle 24"/>
          <p:cNvSpPr>
            <a:spLocks noChangeArrowheads="1"/>
          </p:cNvSpPr>
          <p:nvPr userDrawn="1"/>
        </p:nvSpPr>
        <p:spPr bwMode="auto">
          <a:xfrm>
            <a:off x="415640" y="5554179"/>
            <a:ext cx="8312439" cy="64294"/>
          </a:xfrm>
          <a:prstGeom prst="rect">
            <a:avLst/>
          </a:prstGeom>
          <a:solidFill>
            <a:schemeClr val="tx2">
              <a:alpha val="90195"/>
            </a:schemeClr>
          </a:solidFill>
          <a:ln w="9525" algn="ctr">
            <a:solidFill>
              <a:schemeClr val="tx2"/>
            </a:solidFill>
            <a:round/>
            <a:headEnd/>
            <a:tailEnd/>
          </a:ln>
        </p:spPr>
        <p:txBody>
          <a:bodyPr lIns="99926" tIns="49963" rIns="99926" bIns="49963" anchor="ctr"/>
          <a:lstStyle/>
          <a:p>
            <a:pPr algn="ctr" defTabSz="999916" fontAlgn="base">
              <a:spcBef>
                <a:spcPct val="0"/>
              </a:spcBef>
              <a:spcAft>
                <a:spcPct val="0"/>
              </a:spcAft>
            </a:pPr>
            <a:endParaRPr lang="en-US" sz="1059" b="1" dirty="0">
              <a:solidFill>
                <a:srgbClr val="000000"/>
              </a:solidFill>
              <a:ea typeface="ＭＳ Ｐゴシック"/>
            </a:endParaRPr>
          </a:p>
        </p:txBody>
      </p:sp>
      <p:cxnSp>
        <p:nvCxnSpPr>
          <p:cNvPr id="17" name="Straight Connector 16"/>
          <p:cNvCxnSpPr/>
          <p:nvPr userDrawn="1"/>
        </p:nvCxnSpPr>
        <p:spPr bwMode="auto">
          <a:xfrm>
            <a:off x="415640" y="5487456"/>
            <a:ext cx="8312439" cy="0"/>
          </a:xfrm>
          <a:prstGeom prst="line">
            <a:avLst/>
          </a:prstGeom>
          <a:noFill/>
          <a:ln w="19050" cap="flat" cmpd="sng" algn="ctr">
            <a:solidFill>
              <a:srgbClr val="336699"/>
            </a:solidFill>
            <a:prstDash val="sysDot"/>
            <a:round/>
            <a:headEnd type="none" w="med" len="med"/>
            <a:tailEnd type="none" w="med" len="med"/>
          </a:ln>
          <a:effectLst/>
        </p:spPr>
      </p:cxnSp>
      <p:cxnSp>
        <p:nvCxnSpPr>
          <p:cNvPr id="19" name="Straight Connector 18"/>
          <p:cNvCxnSpPr/>
          <p:nvPr userDrawn="1"/>
        </p:nvCxnSpPr>
        <p:spPr bwMode="auto">
          <a:xfrm>
            <a:off x="415640" y="1438381"/>
            <a:ext cx="8312439" cy="0"/>
          </a:xfrm>
          <a:prstGeom prst="line">
            <a:avLst/>
          </a:prstGeom>
          <a:noFill/>
          <a:ln w="19050" cap="flat" cmpd="sng" algn="ctr">
            <a:solidFill>
              <a:srgbClr val="336699"/>
            </a:solidFill>
            <a:prstDash val="sysDot"/>
            <a:round/>
            <a:headEnd type="none" w="med" len="med"/>
            <a:tailEnd type="none" w="med" len="med"/>
          </a:ln>
          <a:effectLst/>
        </p:spPr>
      </p:cxnSp>
      <p:sp>
        <p:nvSpPr>
          <p:cNvPr id="5" name="Text Placeholder 4"/>
          <p:cNvSpPr>
            <a:spLocks noGrp="1"/>
          </p:cNvSpPr>
          <p:nvPr>
            <p:ph type="body" sz="quarter" idx="10"/>
          </p:nvPr>
        </p:nvSpPr>
        <p:spPr>
          <a:xfrm>
            <a:off x="1039091" y="1461581"/>
            <a:ext cx="7688986" cy="4010111"/>
          </a:xfrm>
        </p:spPr>
        <p:txBody>
          <a:bodyPr anchor="ctr" anchorCtr="0">
            <a:normAutofit/>
          </a:bodyPr>
          <a:lstStyle>
            <a:lvl1pPr marL="306743" indent="-306743">
              <a:spcBef>
                <a:spcPts val="1765"/>
              </a:spcBef>
              <a:spcAft>
                <a:spcPts val="0"/>
              </a:spcAft>
              <a:buClr>
                <a:schemeClr val="bg1"/>
              </a:buClr>
              <a:buFont typeface="Wingdings" panose="05000000000000000000" pitchFamily="2" charset="2"/>
              <a:buChar char=""/>
              <a:defRPr sz="1765" b="1" baseline="0">
                <a:solidFill>
                  <a:srgbClr val="336699"/>
                </a:solidFill>
              </a:defRPr>
            </a:lvl1pPr>
            <a:lvl2pPr marL="551855" indent="-161075">
              <a:spcBef>
                <a:spcPts val="529"/>
              </a:spcBef>
              <a:spcAft>
                <a:spcPts val="0"/>
              </a:spcAft>
              <a:buClrTx/>
              <a:buFont typeface="Calibri" panose="020F0502020204030204" pitchFamily="34" charset="0"/>
              <a:buChar char="–"/>
              <a:defRPr sz="1588" b="0" baseline="0">
                <a:solidFill>
                  <a:srgbClr val="336699"/>
                </a:solidFill>
              </a:defRPr>
            </a:lvl2pPr>
          </a:lstStyle>
          <a:p>
            <a:pPr lvl="0"/>
            <a:r>
              <a:rPr lang="en-US" dirty="0"/>
              <a:t>Click to edit Master text styles</a:t>
            </a:r>
          </a:p>
          <a:p>
            <a:pPr lvl="1"/>
            <a:r>
              <a:rPr lang="en-US" dirty="0"/>
              <a:t>Second level</a:t>
            </a:r>
          </a:p>
        </p:txBody>
      </p:sp>
      <p:sp>
        <p:nvSpPr>
          <p:cNvPr id="4" name="Footer Placeholder 3"/>
          <p:cNvSpPr>
            <a:spLocks noGrp="1"/>
          </p:cNvSpPr>
          <p:nvPr>
            <p:ph type="ftr" sz="quarter" idx="11"/>
          </p:nvPr>
        </p:nvSpPr>
        <p:spPr/>
        <p:txBody>
          <a:bodyPr/>
          <a:lstStyle/>
          <a:p>
            <a:r>
              <a:rPr lang="en-US" altLang="en-US" dirty="0">
                <a:solidFill>
                  <a:srgbClr val="FFFFFF"/>
                </a:solidFill>
              </a:rPr>
              <a:t>October 30, 2019 | Center for the Study of Social Policy | Manatt Health Strategies</a:t>
            </a:r>
          </a:p>
        </p:txBody>
      </p:sp>
      <p:sp>
        <p:nvSpPr>
          <p:cNvPr id="3" name="Rectangle 2"/>
          <p:cNvSpPr/>
          <p:nvPr userDrawn="1"/>
        </p:nvSpPr>
        <p:spPr bwMode="auto">
          <a:xfrm>
            <a:off x="6650183" y="6109094"/>
            <a:ext cx="1039091" cy="476026"/>
          </a:xfrm>
          <a:prstGeom prst="rect">
            <a:avLst/>
          </a:prstGeom>
          <a:solidFill>
            <a:schemeClr val="bg1"/>
          </a:solidFill>
          <a:ln>
            <a:solidFill>
              <a:schemeClr val="bg1"/>
            </a:solidFill>
          </a:ln>
          <a:effectLst/>
        </p:spPr>
        <p:txBody>
          <a:bodyPr lIns="80673" tIns="80673" rIns="80673" bIns="80673" rtlCol="0" anchor="ctr" anchorCtr="0">
            <a:noAutofit/>
          </a:bodyPr>
          <a:lstStyle/>
          <a:p>
            <a:pPr algn="ctr" defTabSz="914400" fontAlgn="base">
              <a:spcBef>
                <a:spcPct val="0"/>
              </a:spcBef>
              <a:spcAft>
                <a:spcPct val="0"/>
              </a:spcAft>
            </a:pPr>
            <a:endParaRPr lang="en-US" sz="1412" b="1" dirty="0">
              <a:solidFill>
                <a:srgbClr val="FFFFFF"/>
              </a:solidFill>
            </a:endParaRPr>
          </a:p>
        </p:txBody>
      </p:sp>
      <p:pic>
        <p:nvPicPr>
          <p:cNvPr id="10" name="Picture 2" descr="C:\Users\Mtoups\AppData\Local\Microsoft\Windows\Temporary Internet Files\Content.Outlook\D4E57F5T\CSSP_Stacke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0186" y="6109099"/>
            <a:ext cx="1072996" cy="4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17366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bout Me, Tex and 2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About Me</a:t>
            </a:r>
          </a:p>
        </p:txBody>
      </p:sp>
      <p:sp>
        <p:nvSpPr>
          <p:cNvPr id="9" name="Picture Placeholder 2"/>
          <p:cNvSpPr>
            <a:spLocks noGrp="1"/>
          </p:cNvSpPr>
          <p:nvPr>
            <p:ph type="pic" idx="15"/>
          </p:nvPr>
        </p:nvSpPr>
        <p:spPr>
          <a:xfrm>
            <a:off x="7105542" y="1146507"/>
            <a:ext cx="1640914" cy="2187885"/>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1000">
                <a:solidFill>
                  <a:srgbClr val="332A86"/>
                </a:solidFill>
                <a:latin typeface="Arial"/>
                <a:cs typeface="Arial"/>
              </a:defRPr>
            </a:lvl1pPr>
          </a:lstStyle>
          <a:p>
            <a:r>
              <a:rPr kumimoji="0" lang="en-US"/>
              <a:t>Drag picture to placeholder or click icon to add</a:t>
            </a:r>
          </a:p>
        </p:txBody>
      </p:sp>
      <p:sp>
        <p:nvSpPr>
          <p:cNvPr id="10" name="Picture Placeholder 2"/>
          <p:cNvSpPr>
            <a:spLocks noGrp="1"/>
          </p:cNvSpPr>
          <p:nvPr>
            <p:ph type="pic" idx="14"/>
          </p:nvPr>
        </p:nvSpPr>
        <p:spPr>
          <a:xfrm>
            <a:off x="4537260" y="2040568"/>
            <a:ext cx="3139790" cy="4186387"/>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2000">
                <a:solidFill>
                  <a:srgbClr val="332A86"/>
                </a:solidFill>
                <a:latin typeface="Arial"/>
                <a:cs typeface="Arial"/>
              </a:defRPr>
            </a:lvl1pPr>
          </a:lstStyle>
          <a:p>
            <a:r>
              <a:rPr kumimoji="0" lang="en-US"/>
              <a:t>Drag picture to placeholder or click icon to add</a:t>
            </a:r>
          </a:p>
        </p:txBody>
      </p:sp>
      <p:sp>
        <p:nvSpPr>
          <p:cNvPr id="11" name="Shape 20"/>
          <p:cNvSpPr>
            <a:spLocks noGrp="1"/>
          </p:cNvSpPr>
          <p:nvPr>
            <p:ph type="body" idx="1" hasCustomPrompt="1"/>
          </p:nvPr>
        </p:nvSpPr>
        <p:spPr>
          <a:xfrm>
            <a:off x="457200" y="1392021"/>
            <a:ext cx="3991728" cy="4517073"/>
          </a:xfrm>
          <a:prstGeom prst="rect">
            <a:avLst/>
          </a:prstGeom>
        </p:spPr>
        <p:txBody>
          <a:bodyPr lIns="57374" tIns="28687" rIns="57374" bIns="28687" anchor="t">
            <a:normAutofit/>
          </a:bodyPr>
          <a:lstStyle>
            <a:lvl1pPr marL="0" indent="0" algn="l">
              <a:lnSpc>
                <a:spcPct val="130000"/>
              </a:lnSpc>
              <a:spcBef>
                <a:spcPts val="0"/>
              </a:spcBef>
              <a:buSzTx/>
              <a:buFont typeface="Arial"/>
              <a:buNone/>
              <a:defRPr sz="2800" baseline="0">
                <a:solidFill>
                  <a:srgbClr val="261973"/>
                </a:solidFill>
                <a:latin typeface="Arial"/>
                <a:cs typeface="Arial"/>
              </a:defRPr>
            </a:lvl1pPr>
            <a:lvl2pPr marL="286870" indent="-286870" algn="l">
              <a:lnSpc>
                <a:spcPct val="130000"/>
              </a:lnSpc>
              <a:spcBef>
                <a:spcPts val="0"/>
              </a:spcBef>
              <a:buSzTx/>
              <a:buFont typeface="Arial"/>
              <a:buChar char="•"/>
              <a:defRPr sz="2800">
                <a:solidFill>
                  <a:srgbClr val="261973"/>
                </a:solidFill>
                <a:latin typeface="Arial"/>
                <a:cs typeface="Arial"/>
              </a:defRPr>
            </a:lvl2pPr>
            <a:lvl3pPr marL="286870" indent="-286870" algn="l">
              <a:lnSpc>
                <a:spcPct val="130000"/>
              </a:lnSpc>
              <a:spcBef>
                <a:spcPts val="0"/>
              </a:spcBef>
              <a:buSzTx/>
              <a:buFont typeface="Arial"/>
              <a:buChar char="•"/>
              <a:defRPr sz="2800">
                <a:solidFill>
                  <a:srgbClr val="261973"/>
                </a:solidFill>
                <a:latin typeface="Arial"/>
                <a:cs typeface="Arial"/>
              </a:defRPr>
            </a:lvl3pPr>
            <a:lvl4pPr marL="286870" indent="-286870" algn="l">
              <a:lnSpc>
                <a:spcPct val="130000"/>
              </a:lnSpc>
              <a:spcBef>
                <a:spcPts val="0"/>
              </a:spcBef>
              <a:buSzTx/>
              <a:buFont typeface="Arial"/>
              <a:buChar char="•"/>
              <a:defRPr sz="2800">
                <a:solidFill>
                  <a:srgbClr val="261973"/>
                </a:solidFill>
                <a:latin typeface="Arial"/>
                <a:cs typeface="Arial"/>
              </a:defRPr>
            </a:lvl4pPr>
            <a:lvl5pPr marL="286870" indent="-286870" algn="l">
              <a:lnSpc>
                <a:spcPct val="130000"/>
              </a:lnSpc>
              <a:spcBef>
                <a:spcPts val="0"/>
              </a:spcBef>
              <a:buSzTx/>
              <a:buFont typeface="Arial"/>
              <a:buChar char="•"/>
              <a:defRPr sz="2800">
                <a:solidFill>
                  <a:srgbClr val="261973"/>
                </a:solidFill>
                <a:latin typeface="Arial"/>
                <a:cs typeface="Arial"/>
              </a:defRPr>
            </a:lvl5pPr>
          </a:lstStyle>
          <a:p>
            <a:pPr lvl="0">
              <a:defRPr sz="1800"/>
            </a:pPr>
            <a:r>
              <a:rPr lang="en-US" sz="2000"/>
              <a:t>I’m [Insert your name]</a:t>
            </a:r>
            <a:endParaRPr sz="2000"/>
          </a:p>
          <a:p>
            <a:pPr lvl="1">
              <a:defRPr sz="1800"/>
            </a:pPr>
            <a:r>
              <a:rPr lang="en-US" sz="2000"/>
              <a:t>Fact 1 about yourself</a:t>
            </a:r>
            <a:endParaRPr sz="2000"/>
          </a:p>
          <a:p>
            <a:pPr lvl="1">
              <a:defRPr sz="1800"/>
            </a:pPr>
            <a:r>
              <a:rPr lang="en-US" sz="2000"/>
              <a:t>Fact 2 about yourself</a:t>
            </a:r>
          </a:p>
          <a:p>
            <a:pPr lvl="3">
              <a:defRPr sz="1800"/>
            </a:pPr>
            <a:r>
              <a:rPr lang="en-US" sz="2000"/>
              <a:t>Why do you consider this work important</a:t>
            </a:r>
            <a:endParaRPr sz="2000"/>
          </a:p>
          <a:p>
            <a:pPr lvl="4">
              <a:defRPr sz="1800"/>
            </a:pPr>
            <a:r>
              <a:rPr lang="en-US" sz="2000"/>
              <a:t>Your point of view, or approach to your work</a:t>
            </a:r>
            <a:endParaRPr sz="2000"/>
          </a:p>
        </p:txBody>
      </p:sp>
    </p:spTree>
    <p:extLst>
      <p:ext uri="{BB962C8B-B14F-4D97-AF65-F5344CB8AC3E}">
        <p14:creationId xmlns:p14="http://schemas.microsoft.com/office/powerpoint/2010/main" val="3402515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56985" y="6524167"/>
            <a:ext cx="740240" cy="256728"/>
          </a:xfrm>
          <a:prstGeom prst="rect">
            <a:avLst/>
          </a:prstGeom>
        </p:spPr>
        <p:txBody>
          <a:bodyPr vert="horz" lIns="91440" tIns="45720" rIns="91440" bIns="45720" rtlCol="0" anchor="ctr"/>
          <a:lstStyle>
            <a:lvl1pPr algn="r">
              <a:defRPr sz="633">
                <a:solidFill>
                  <a:srgbClr val="23B0AB"/>
                </a:solidFill>
                <a:latin typeface="Arial"/>
                <a:cs typeface="Arial"/>
              </a:defRPr>
            </a:lvl1pPr>
          </a:lstStyle>
          <a:p>
            <a:fld id="{401DEF64-6C68-EF43-9473-FE34F6D47C6D}" type="slidenum">
              <a:rPr lang="en-US" smtClean="0"/>
              <a:pPr/>
              <a:t>‹#›</a:t>
            </a:fld>
            <a:endParaRPr lang="en-US"/>
          </a:p>
        </p:txBody>
      </p:sp>
      <p:sp>
        <p:nvSpPr>
          <p:cNvPr id="7" name="Shape 19"/>
          <p:cNvSpPr>
            <a:spLocks noGrp="1"/>
          </p:cNvSpPr>
          <p:nvPr>
            <p:ph type="title"/>
          </p:nvPr>
        </p:nvSpPr>
        <p:spPr>
          <a:xfrm>
            <a:off x="302972" y="87688"/>
            <a:ext cx="7917853" cy="649216"/>
          </a:xfrm>
          <a:prstGeom prst="rect">
            <a:avLst/>
          </a:prstGeom>
        </p:spPr>
        <p:txBody>
          <a:bodyPr wrap="none" anchor="t">
            <a:normAutofit/>
          </a:bodyPr>
          <a:lstStyle>
            <a:lvl1pPr algn="l">
              <a:defRPr sz="3164" b="1" i="0">
                <a:solidFill>
                  <a:srgbClr val="E4007A"/>
                </a:solidFill>
                <a:latin typeface="Arial"/>
                <a:cs typeface="Arial"/>
              </a:defRPr>
            </a:lvl1pPr>
          </a:lstStyle>
          <a:p>
            <a:pPr lvl="0">
              <a:defRPr sz="1800"/>
            </a:pPr>
            <a:r>
              <a:rPr sz="3164"/>
              <a:t>Title Text</a:t>
            </a:r>
          </a:p>
        </p:txBody>
      </p:sp>
      <p:sp>
        <p:nvSpPr>
          <p:cNvPr id="8" name="Shape 20"/>
          <p:cNvSpPr>
            <a:spLocks noGrp="1"/>
          </p:cNvSpPr>
          <p:nvPr>
            <p:ph type="body" idx="1"/>
          </p:nvPr>
        </p:nvSpPr>
        <p:spPr>
          <a:xfrm>
            <a:off x="669727" y="1392017"/>
            <a:ext cx="7917853" cy="4263043"/>
          </a:xfrm>
          <a:prstGeom prst="rect">
            <a:avLst/>
          </a:prstGeom>
        </p:spPr>
        <p:txBody>
          <a:bodyPr anchor="t">
            <a:normAutofit/>
          </a:bodyPr>
          <a:lstStyle>
            <a:lvl1pPr marL="241082" indent="-241082" algn="l">
              <a:lnSpc>
                <a:spcPct val="130000"/>
              </a:lnSpc>
              <a:spcBef>
                <a:spcPts val="0"/>
              </a:spcBef>
              <a:buSzTx/>
              <a:buFont typeface="Arial"/>
              <a:buChar char="•"/>
              <a:defRPr sz="2320">
                <a:solidFill>
                  <a:srgbClr val="261973"/>
                </a:solidFill>
                <a:latin typeface="Arial"/>
                <a:cs typeface="Arial"/>
              </a:defRPr>
            </a:lvl1pPr>
            <a:lvl2pPr marL="241082" indent="-241082" algn="l">
              <a:lnSpc>
                <a:spcPct val="130000"/>
              </a:lnSpc>
              <a:spcBef>
                <a:spcPts val="0"/>
              </a:spcBef>
              <a:buSzTx/>
              <a:buFont typeface="Arial"/>
              <a:buChar char="•"/>
              <a:defRPr sz="2320">
                <a:solidFill>
                  <a:srgbClr val="261973"/>
                </a:solidFill>
                <a:latin typeface="Arial"/>
                <a:cs typeface="Arial"/>
              </a:defRPr>
            </a:lvl2pPr>
            <a:lvl3pPr marL="241082" indent="-241082" algn="l">
              <a:lnSpc>
                <a:spcPct val="130000"/>
              </a:lnSpc>
              <a:spcBef>
                <a:spcPts val="0"/>
              </a:spcBef>
              <a:buSzTx/>
              <a:buFont typeface="Arial"/>
              <a:buChar char="•"/>
              <a:defRPr sz="2320">
                <a:solidFill>
                  <a:srgbClr val="261973"/>
                </a:solidFill>
                <a:latin typeface="Arial"/>
                <a:cs typeface="Arial"/>
              </a:defRPr>
            </a:lvl3pPr>
            <a:lvl4pPr marL="241082" indent="-241082" algn="l">
              <a:lnSpc>
                <a:spcPct val="130000"/>
              </a:lnSpc>
              <a:spcBef>
                <a:spcPts val="0"/>
              </a:spcBef>
              <a:buSzTx/>
              <a:buFont typeface="Arial"/>
              <a:buChar char="•"/>
              <a:defRPr sz="2320">
                <a:solidFill>
                  <a:srgbClr val="261973"/>
                </a:solidFill>
                <a:latin typeface="Arial"/>
                <a:cs typeface="Arial"/>
              </a:defRPr>
            </a:lvl4pPr>
            <a:lvl5pPr marL="241082" indent="-241082" algn="l">
              <a:lnSpc>
                <a:spcPct val="130000"/>
              </a:lnSpc>
              <a:spcBef>
                <a:spcPts val="0"/>
              </a:spcBef>
              <a:buSzTx/>
              <a:buFont typeface="Arial"/>
              <a:buChar char="•"/>
              <a:defRPr sz="2320">
                <a:solidFill>
                  <a:srgbClr val="261973"/>
                </a:solidFill>
                <a:latin typeface="Arial"/>
                <a:cs typeface="Arial"/>
              </a:defRPr>
            </a:lvl5pPr>
          </a:lstStyle>
          <a:p>
            <a:pPr lvl="0">
              <a:defRPr sz="1800"/>
            </a:pPr>
            <a:r>
              <a:rPr sz="1687"/>
              <a:t>Body Level One</a:t>
            </a:r>
          </a:p>
          <a:p>
            <a:pPr lvl="1">
              <a:defRPr sz="1800"/>
            </a:pPr>
            <a:r>
              <a:rPr sz="1687"/>
              <a:t>Body Level Two</a:t>
            </a:r>
          </a:p>
          <a:p>
            <a:pPr lvl="2">
              <a:defRPr sz="1800"/>
            </a:pPr>
            <a:r>
              <a:rPr sz="1687"/>
              <a:t>Body Level Three</a:t>
            </a:r>
          </a:p>
          <a:p>
            <a:pPr lvl="3">
              <a:defRPr sz="1800"/>
            </a:pPr>
            <a:r>
              <a:rPr sz="1687"/>
              <a:t>Body Level Four</a:t>
            </a:r>
          </a:p>
          <a:p>
            <a:pPr lvl="4">
              <a:defRPr sz="1800"/>
            </a:pPr>
            <a:r>
              <a:rPr sz="1687"/>
              <a:t>Body Level Five</a:t>
            </a:r>
          </a:p>
        </p:txBody>
      </p:sp>
      <p:sp>
        <p:nvSpPr>
          <p:cNvPr id="2" name="TextBox 1"/>
          <p:cNvSpPr txBox="1"/>
          <p:nvPr userDrawn="1"/>
        </p:nvSpPr>
        <p:spPr>
          <a:xfrm>
            <a:off x="5493165" y="6719330"/>
            <a:ext cx="642938" cy="64293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rtlCol="0" anchor="ctr">
            <a:normAutofit/>
          </a:bodyPr>
          <a:lstStyle/>
          <a:p>
            <a:endParaRPr lang="en-US" sz="4218"/>
          </a:p>
        </p:txBody>
      </p:sp>
    </p:spTree>
    <p:extLst>
      <p:ext uri="{BB962C8B-B14F-4D97-AF65-F5344CB8AC3E}">
        <p14:creationId xmlns:p14="http://schemas.microsoft.com/office/powerpoint/2010/main" val="353913520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Bullets">
    <p:spTree>
      <p:nvGrpSpPr>
        <p:cNvPr id="1" name=""/>
        <p:cNvGrpSpPr/>
        <p:nvPr/>
      </p:nvGrpSpPr>
      <p:grpSpPr>
        <a:xfrm>
          <a:off x="0" y="0"/>
          <a:ext cx="0" cy="0"/>
          <a:chOff x="0" y="0"/>
          <a:chExt cx="0" cy="0"/>
        </a:xfrm>
      </p:grpSpPr>
      <p:sp>
        <p:nvSpPr>
          <p:cNvPr id="8" name="Shape 20"/>
          <p:cNvSpPr>
            <a:spLocks noGrp="1"/>
          </p:cNvSpPr>
          <p:nvPr>
            <p:ph type="body" idx="1"/>
          </p:nvPr>
        </p:nvSpPr>
        <p:spPr>
          <a:xfrm>
            <a:off x="669737" y="1392026"/>
            <a:ext cx="7917853" cy="4517073"/>
          </a:xfrm>
          <a:prstGeom prst="rect">
            <a:avLst/>
          </a:prstGeom>
        </p:spPr>
        <p:txBody>
          <a:bodyPr lIns="57328" tIns="28665" rIns="57328" bIns="28665" anchor="t">
            <a:normAutofit/>
          </a:bodyPr>
          <a:lstStyle>
            <a:lvl1pPr marL="286642" indent="-286642" algn="l">
              <a:lnSpc>
                <a:spcPct val="130000"/>
              </a:lnSpc>
              <a:spcBef>
                <a:spcPts val="0"/>
              </a:spcBef>
              <a:buSzTx/>
              <a:buFont typeface="Arial"/>
              <a:buChar char="•"/>
              <a:defRPr sz="2800">
                <a:solidFill>
                  <a:srgbClr val="261973"/>
                </a:solidFill>
                <a:latin typeface="Arial"/>
                <a:cs typeface="Arial"/>
              </a:defRPr>
            </a:lvl1pPr>
            <a:lvl2pPr marL="286642" indent="-286642" algn="l">
              <a:lnSpc>
                <a:spcPct val="130000"/>
              </a:lnSpc>
              <a:spcBef>
                <a:spcPts val="0"/>
              </a:spcBef>
              <a:buSzTx/>
              <a:buFont typeface="Arial"/>
              <a:buChar char="•"/>
              <a:defRPr sz="2800">
                <a:solidFill>
                  <a:srgbClr val="261973"/>
                </a:solidFill>
                <a:latin typeface="Arial"/>
                <a:cs typeface="Arial"/>
              </a:defRPr>
            </a:lvl2pPr>
            <a:lvl3pPr marL="286642" indent="-286642" algn="l">
              <a:lnSpc>
                <a:spcPct val="130000"/>
              </a:lnSpc>
              <a:spcBef>
                <a:spcPts val="0"/>
              </a:spcBef>
              <a:buSzTx/>
              <a:buFont typeface="Arial"/>
              <a:buChar char="•"/>
              <a:defRPr sz="2800">
                <a:solidFill>
                  <a:srgbClr val="261973"/>
                </a:solidFill>
                <a:latin typeface="Arial"/>
                <a:cs typeface="Arial"/>
              </a:defRPr>
            </a:lvl3pPr>
            <a:lvl4pPr marL="286642" indent="-286642" algn="l">
              <a:lnSpc>
                <a:spcPct val="130000"/>
              </a:lnSpc>
              <a:spcBef>
                <a:spcPts val="0"/>
              </a:spcBef>
              <a:buSzTx/>
              <a:buFont typeface="Arial"/>
              <a:buChar char="•"/>
              <a:defRPr sz="2800">
                <a:solidFill>
                  <a:srgbClr val="261973"/>
                </a:solidFill>
                <a:latin typeface="Arial"/>
                <a:cs typeface="Arial"/>
              </a:defRPr>
            </a:lvl4pPr>
            <a:lvl5pPr marL="286642" indent="-286642" algn="l">
              <a:lnSpc>
                <a:spcPct val="130000"/>
              </a:lnSpc>
              <a:spcBef>
                <a:spcPts val="0"/>
              </a:spcBef>
              <a:buSzTx/>
              <a:buFont typeface="Arial"/>
              <a:buChar char="•"/>
              <a:defRPr sz="2800">
                <a:solidFill>
                  <a:srgbClr val="261973"/>
                </a:solidFill>
                <a:latin typeface="Arial"/>
                <a:cs typeface="Arial"/>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6" name="Subtitle 8"/>
          <p:cNvSpPr>
            <a:spLocks noGrp="1"/>
          </p:cNvSpPr>
          <p:nvPr>
            <p:ph type="subTitle" idx="13" hasCustomPrompt="1"/>
          </p:nvPr>
        </p:nvSpPr>
        <p:spPr>
          <a:xfrm>
            <a:off x="224875" y="322349"/>
            <a:ext cx="6946017" cy="484524"/>
          </a:xfrm>
          <a:prstGeom prst="rect">
            <a:avLst/>
          </a:prstGeom>
        </p:spPr>
        <p:txBody>
          <a:bodyPr lIns="57328" tIns="28665" rIns="57328" bIns="28665" anchor="ctr">
            <a:normAutofit/>
          </a:bodyPr>
          <a:lstStyle>
            <a:lvl1pPr marL="0" indent="0" algn="l">
              <a:buNone/>
              <a:defRPr sz="2300" cap="none" baseline="0">
                <a:solidFill>
                  <a:srgbClr val="FFFFFF"/>
                </a:solidFill>
                <a:latin typeface="Arial"/>
                <a:cs typeface="Arial"/>
              </a:defRPr>
            </a:lvl1pPr>
            <a:lvl2pPr marL="386709" indent="0" algn="ctr">
              <a:buNone/>
            </a:lvl2pPr>
            <a:lvl3pPr marL="773413" indent="0" algn="ctr">
              <a:buNone/>
            </a:lvl3pPr>
            <a:lvl4pPr marL="1160125" indent="0" algn="ctr">
              <a:buNone/>
            </a:lvl4pPr>
            <a:lvl5pPr marL="1546830" indent="0" algn="ctr">
              <a:buNone/>
            </a:lvl5pPr>
            <a:lvl6pPr marL="1933538" indent="0" algn="ctr">
              <a:buNone/>
            </a:lvl6pPr>
            <a:lvl7pPr marL="2320246" indent="0" algn="ctr">
              <a:buNone/>
            </a:lvl7pPr>
            <a:lvl8pPr marL="2706954" indent="0" algn="ctr">
              <a:buNone/>
            </a:lvl8pPr>
            <a:lvl9pPr marL="3093663" indent="0" algn="ctr">
              <a:buNone/>
            </a:lvl9pPr>
          </a:lstStyle>
          <a:p>
            <a:r>
              <a:rPr kumimoji="0" lang="en-US"/>
              <a:t>Click To Edit Master Title Style</a:t>
            </a:r>
          </a:p>
        </p:txBody>
      </p:sp>
      <p:sp>
        <p:nvSpPr>
          <p:cNvPr id="5" name="Slide Number Placeholder 5"/>
          <p:cNvSpPr>
            <a:spLocks noGrp="1"/>
          </p:cNvSpPr>
          <p:nvPr>
            <p:ph type="sldNum" sz="quarter" idx="4"/>
          </p:nvPr>
        </p:nvSpPr>
        <p:spPr>
          <a:xfrm>
            <a:off x="8276579" y="436185"/>
            <a:ext cx="740240" cy="256728"/>
          </a:xfrm>
          <a:prstGeom prst="rect">
            <a:avLst/>
          </a:prstGeom>
        </p:spPr>
        <p:txBody>
          <a:bodyPr vert="horz" lIns="57328" tIns="28665" rIns="57328" bIns="28665" rtlCol="0" anchor="ctr"/>
          <a:lstStyle>
            <a:lvl1pPr algn="r">
              <a:defRPr sz="1100" b="1">
                <a:solidFill>
                  <a:schemeClr val="bg1"/>
                </a:solidFill>
                <a:latin typeface="Arial"/>
                <a:cs typeface="Arial"/>
              </a:defRPr>
            </a:lvl1pPr>
          </a:lstStyle>
          <a:p>
            <a:fld id="{401DEF64-6C68-EF43-9473-FE34F6D47C6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408136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Opt 1">
    <p:spTree>
      <p:nvGrpSpPr>
        <p:cNvPr id="1" name=""/>
        <p:cNvGrpSpPr/>
        <p:nvPr/>
      </p:nvGrpSpPr>
      <p:grpSpPr>
        <a:xfrm>
          <a:off x="0" y="0"/>
          <a:ext cx="0" cy="0"/>
          <a:chOff x="0" y="0"/>
          <a:chExt cx="0" cy="0"/>
        </a:xfrm>
      </p:grpSpPr>
      <p:pic>
        <p:nvPicPr>
          <p:cNvPr id="8" name="Picture 7" descr="active with safety 2.jpg"/>
          <p:cNvPicPr>
            <a:picLocks noChangeAspect="1"/>
          </p:cNvPicPr>
          <p:nvPr userDrawn="1"/>
        </p:nvPicPr>
        <p:blipFill rotWithShape="1">
          <a:blip r:embed="rId2">
            <a:extLst>
              <a:ext uri="{28A0092B-C50C-407E-A947-70E740481C1C}">
                <a14:useLocalDpi xmlns:a14="http://schemas.microsoft.com/office/drawing/2010/main" val="0"/>
              </a:ext>
            </a:extLst>
          </a:blip>
          <a:srcRect t="14843" r="5243"/>
          <a:stretch/>
        </p:blipFill>
        <p:spPr>
          <a:xfrm>
            <a:off x="0" y="-162107"/>
            <a:ext cx="9481000" cy="7582976"/>
          </a:xfrm>
          <a:prstGeom prst="rect">
            <a:avLst/>
          </a:prstGeom>
        </p:spPr>
      </p:pic>
      <p:sp>
        <p:nvSpPr>
          <p:cNvPr id="9" name="Shape 7"/>
          <p:cNvSpPr/>
          <p:nvPr userDrawn="1"/>
        </p:nvSpPr>
        <p:spPr>
          <a:xfrm>
            <a:off x="601067" y="432285"/>
            <a:ext cx="3025078" cy="40334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18AD4"/>
          </a:solidFill>
          <a:ln w="12700">
            <a:miter lim="400000"/>
          </a:ln>
        </p:spPr>
        <p:txBody>
          <a:bodyPr lIns="0" tIns="0" rIns="0" bIns="0" anchor="ctr"/>
          <a:lstStyle/>
          <a:p>
            <a:pPr lvl="0">
              <a:defRPr sz="2400">
                <a:solidFill>
                  <a:srgbClr val="FFFFFF"/>
                </a:solidFill>
              </a:defRPr>
            </a:pPr>
            <a:endParaRPr sz="2400"/>
          </a:p>
        </p:txBody>
      </p:sp>
      <p:sp>
        <p:nvSpPr>
          <p:cNvPr id="6" name="Shape 22"/>
          <p:cNvSpPr>
            <a:spLocks noGrp="1"/>
          </p:cNvSpPr>
          <p:nvPr>
            <p:ph type="title" hasCustomPrompt="1"/>
          </p:nvPr>
        </p:nvSpPr>
        <p:spPr>
          <a:xfrm>
            <a:off x="901212" y="1538276"/>
            <a:ext cx="2897908" cy="2032481"/>
          </a:xfrm>
          <a:prstGeom prst="rect">
            <a:avLst/>
          </a:prstGeom>
        </p:spPr>
        <p:txBody>
          <a:bodyPr lIns="57374" tIns="28687" rIns="57374" bIns="28687">
            <a:normAutofit/>
          </a:bodyPr>
          <a:lstStyle>
            <a:lvl1pPr algn="l">
              <a:lnSpc>
                <a:spcPct val="80000"/>
              </a:lnSpc>
              <a:defRPr sz="3400" b="1" i="0">
                <a:solidFill>
                  <a:srgbClr val="FFFFFF"/>
                </a:solidFill>
                <a:latin typeface="Arial"/>
                <a:cs typeface="Arial"/>
              </a:defRPr>
            </a:lvl1pPr>
          </a:lstStyle>
          <a:p>
            <a:pPr lvl="0">
              <a:defRPr sz="1800"/>
            </a:pPr>
            <a:r>
              <a:rPr lang="en-US" sz="5000"/>
              <a:t>Section</a:t>
            </a:r>
            <a:br>
              <a:rPr lang="en-US" sz="5000"/>
            </a:br>
            <a:r>
              <a:rPr lang="en-US" sz="5000"/>
              <a:t>Break</a:t>
            </a:r>
            <a:endParaRPr sz="5000"/>
          </a:p>
        </p:txBody>
      </p:sp>
    </p:spTree>
    <p:extLst>
      <p:ext uri="{BB962C8B-B14F-4D97-AF65-F5344CB8AC3E}">
        <p14:creationId xmlns:p14="http://schemas.microsoft.com/office/powerpoint/2010/main" val="215255835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st Words Opt.1">
    <p:spTree>
      <p:nvGrpSpPr>
        <p:cNvPr id="1" name=""/>
        <p:cNvGrpSpPr/>
        <p:nvPr/>
      </p:nvGrpSpPr>
      <p:grpSpPr>
        <a:xfrm>
          <a:off x="0" y="0"/>
          <a:ext cx="0" cy="0"/>
          <a:chOff x="0" y="0"/>
          <a:chExt cx="0" cy="0"/>
        </a:xfrm>
      </p:grpSpPr>
      <p:pic>
        <p:nvPicPr>
          <p:cNvPr id="3" name="Picture 2" descr="29255624254_f7b0e7b665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660" r="14129" b="21271"/>
          <a:stretch/>
        </p:blipFill>
        <p:spPr>
          <a:xfrm>
            <a:off x="-49321" y="-65766"/>
            <a:ext cx="9247261" cy="7003915"/>
          </a:xfrm>
          <a:prstGeom prst="rect">
            <a:avLst/>
          </a:prstGeom>
        </p:spPr>
      </p:pic>
      <p:sp>
        <p:nvSpPr>
          <p:cNvPr id="22" name="Shape 7"/>
          <p:cNvSpPr/>
          <p:nvPr userDrawn="1"/>
        </p:nvSpPr>
        <p:spPr>
          <a:xfrm>
            <a:off x="355690" y="850562"/>
            <a:ext cx="3392532" cy="452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4007A"/>
          </a:solidFill>
          <a:ln w="12700">
            <a:miter lim="400000"/>
          </a:ln>
        </p:spPr>
        <p:txBody>
          <a:bodyPr lIns="0" tIns="0" rIns="0" bIns="0" anchor="ctr"/>
          <a:lstStyle/>
          <a:p>
            <a:pPr lvl="0">
              <a:defRPr sz="2400">
                <a:solidFill>
                  <a:srgbClr val="FFFFFF"/>
                </a:solidFill>
              </a:defRPr>
            </a:pPr>
            <a:endParaRPr sz="2400"/>
          </a:p>
        </p:txBody>
      </p:sp>
      <p:sp>
        <p:nvSpPr>
          <p:cNvPr id="14" name="Shape 22"/>
          <p:cNvSpPr>
            <a:spLocks noGrp="1"/>
          </p:cNvSpPr>
          <p:nvPr>
            <p:ph type="title" hasCustomPrompt="1"/>
          </p:nvPr>
        </p:nvSpPr>
        <p:spPr>
          <a:xfrm>
            <a:off x="926979" y="2029900"/>
            <a:ext cx="2167772" cy="2032481"/>
          </a:xfrm>
          <a:prstGeom prst="rect">
            <a:avLst/>
          </a:prstGeom>
        </p:spPr>
        <p:txBody>
          <a:bodyPr lIns="57374" tIns="28687" rIns="57374" bIns="28687">
            <a:normAutofit/>
          </a:bodyPr>
          <a:lstStyle>
            <a:lvl1pPr algn="l">
              <a:lnSpc>
                <a:spcPct val="80000"/>
              </a:lnSpc>
              <a:defRPr sz="3400" b="1" i="0">
                <a:solidFill>
                  <a:srgbClr val="FFFFFF"/>
                </a:solidFill>
                <a:latin typeface="Arial"/>
                <a:cs typeface="Arial"/>
              </a:defRPr>
            </a:lvl1pPr>
          </a:lstStyle>
          <a:p>
            <a:pPr lvl="0">
              <a:defRPr sz="1800"/>
            </a:pPr>
            <a:r>
              <a:rPr lang="en-US" sz="5000"/>
              <a:t>Last</a:t>
            </a:r>
            <a:br>
              <a:rPr lang="en-US" sz="5000"/>
            </a:br>
            <a:r>
              <a:rPr lang="en-US" sz="5000"/>
              <a:t>Words</a:t>
            </a:r>
            <a:endParaRPr sz="5000"/>
          </a:p>
        </p:txBody>
      </p:sp>
      <p:grpSp>
        <p:nvGrpSpPr>
          <p:cNvPr id="11" name="Group 10"/>
          <p:cNvGrpSpPr/>
          <p:nvPr userDrawn="1"/>
        </p:nvGrpSpPr>
        <p:grpSpPr>
          <a:xfrm>
            <a:off x="7645469" y="3862649"/>
            <a:ext cx="1231034" cy="1641376"/>
            <a:chOff x="5229298" y="1236359"/>
            <a:chExt cx="2243136" cy="2243134"/>
          </a:xfrm>
        </p:grpSpPr>
        <p:sp>
          <p:nvSpPr>
            <p:cNvPr id="12" name="Shape 6"/>
            <p:cNvSpPr/>
            <p:nvPr userDrawn="1"/>
          </p:nvSpPr>
          <p:spPr>
            <a:xfrm>
              <a:off x="5229298" y="1236359"/>
              <a:ext cx="2243136" cy="22431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defRPr sz="2400">
                  <a:solidFill>
                    <a:srgbClr val="FFFFFF"/>
                  </a:solidFill>
                </a:defRPr>
              </a:pPr>
              <a:endParaRPr sz="2400"/>
            </a:p>
          </p:txBody>
        </p:sp>
        <p:pic>
          <p:nvPicPr>
            <p:cNvPr id="13" name="Picture 12"/>
            <p:cNvPicPr>
              <a:picLocks noChangeAspect="1"/>
            </p:cNvPicPr>
            <p:nvPr userDrawn="1"/>
          </p:nvPicPr>
          <p:blipFill>
            <a:blip r:embed="rId3"/>
            <a:stretch>
              <a:fillRect/>
            </a:stretch>
          </p:blipFill>
          <p:spPr>
            <a:xfrm>
              <a:off x="5608521" y="1658706"/>
              <a:ext cx="1411412" cy="1411412"/>
            </a:xfrm>
            <a:prstGeom prst="rect">
              <a:avLst/>
            </a:prstGeom>
          </p:spPr>
        </p:pic>
      </p:grpSp>
      <p:sp>
        <p:nvSpPr>
          <p:cNvPr id="23" name="Shape 6"/>
          <p:cNvSpPr/>
          <p:nvPr userDrawn="1"/>
        </p:nvSpPr>
        <p:spPr>
          <a:xfrm>
            <a:off x="6087899" y="5009512"/>
            <a:ext cx="1955999" cy="26079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ffectLst/>
        </p:spPr>
        <p:txBody>
          <a:bodyPr lIns="0" tIns="0" rIns="0" bIns="0" anchor="ctr"/>
          <a:lstStyle/>
          <a:p>
            <a:pPr lvl="0">
              <a:defRPr sz="2400">
                <a:solidFill>
                  <a:srgbClr val="FFFFFF"/>
                </a:solidFill>
              </a:defRPr>
            </a:pPr>
            <a:endParaRPr sz="2400"/>
          </a:p>
        </p:txBody>
      </p:sp>
      <p:pic>
        <p:nvPicPr>
          <p:cNvPr id="24" name="Picture 23"/>
          <p:cNvPicPr>
            <a:picLocks noChangeAspect="1"/>
          </p:cNvPicPr>
          <p:nvPr userDrawn="1"/>
        </p:nvPicPr>
        <p:blipFill>
          <a:blip r:embed="rId4"/>
          <a:stretch>
            <a:fillRect/>
          </a:stretch>
        </p:blipFill>
        <p:spPr>
          <a:xfrm>
            <a:off x="6327771" y="5456304"/>
            <a:ext cx="1526973" cy="1001293"/>
          </a:xfrm>
          <a:prstGeom prst="rect">
            <a:avLst/>
          </a:prstGeom>
        </p:spPr>
      </p:pic>
    </p:spTree>
    <p:extLst>
      <p:ext uri="{BB962C8B-B14F-4D97-AF65-F5344CB8AC3E}">
        <p14:creationId xmlns:p14="http://schemas.microsoft.com/office/powerpoint/2010/main" val="97326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Opt 2">
    <p:spTree>
      <p:nvGrpSpPr>
        <p:cNvPr id="1" name=""/>
        <p:cNvGrpSpPr/>
        <p:nvPr/>
      </p:nvGrpSpPr>
      <p:grpSpPr>
        <a:xfrm>
          <a:off x="0" y="0"/>
          <a:ext cx="0" cy="0"/>
          <a:chOff x="0" y="0"/>
          <a:chExt cx="0" cy="0"/>
        </a:xfrm>
      </p:grpSpPr>
      <p:pic>
        <p:nvPicPr>
          <p:cNvPr id="4" name="Picture 3" descr="29882932405_ecd04871b0_k.jpg"/>
          <p:cNvPicPr>
            <a:picLocks noChangeAspect="1"/>
          </p:cNvPicPr>
          <p:nvPr userDrawn="1"/>
        </p:nvPicPr>
        <p:blipFill rotWithShape="1">
          <a:blip r:embed="rId2">
            <a:extLst>
              <a:ext uri="{28A0092B-C50C-407E-A947-70E740481C1C}">
                <a14:useLocalDpi xmlns:a14="http://schemas.microsoft.com/office/drawing/2010/main" val="0"/>
              </a:ext>
            </a:extLst>
          </a:blip>
          <a:srcRect l="1381" t="13427" r="8114" b="10936"/>
          <a:stretch/>
        </p:blipFill>
        <p:spPr>
          <a:xfrm>
            <a:off x="-55632" y="-15681"/>
            <a:ext cx="9262836" cy="6889361"/>
          </a:xfrm>
          <a:prstGeom prst="rect">
            <a:avLst/>
          </a:prstGeom>
        </p:spPr>
      </p:pic>
      <p:sp>
        <p:nvSpPr>
          <p:cNvPr id="8" name="Shape 7"/>
          <p:cNvSpPr/>
          <p:nvPr userDrawn="1"/>
        </p:nvSpPr>
        <p:spPr>
          <a:xfrm>
            <a:off x="289824" y="531880"/>
            <a:ext cx="4281712" cy="57089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05A2A"/>
          </a:solidFill>
          <a:ln w="12700">
            <a:miter lim="400000"/>
          </a:ln>
        </p:spPr>
        <p:txBody>
          <a:bodyPr lIns="0" tIns="0" rIns="0" bIns="0" anchor="ctr"/>
          <a:lstStyle/>
          <a:p>
            <a:pPr lvl="0">
              <a:defRPr sz="2400">
                <a:solidFill>
                  <a:srgbClr val="FFFFFF"/>
                </a:solidFill>
              </a:defRPr>
            </a:pPr>
            <a:endParaRPr sz="2400"/>
          </a:p>
        </p:txBody>
      </p:sp>
      <p:sp>
        <p:nvSpPr>
          <p:cNvPr id="16" name="Title 1"/>
          <p:cNvSpPr>
            <a:spLocks noGrp="1"/>
          </p:cNvSpPr>
          <p:nvPr>
            <p:ph type="ctrTitle" hasCustomPrompt="1"/>
          </p:nvPr>
        </p:nvSpPr>
        <p:spPr>
          <a:xfrm>
            <a:off x="884131" y="1648479"/>
            <a:ext cx="3269579" cy="2096971"/>
          </a:xfrm>
        </p:spPr>
        <p:txBody>
          <a:bodyPr anchor="t">
            <a:normAutofit/>
          </a:bodyPr>
          <a:lstStyle>
            <a:lvl1pPr algn="l">
              <a:lnSpc>
                <a:spcPct val="90000"/>
              </a:lnSpc>
              <a:defRPr sz="2500" b="1">
                <a:solidFill>
                  <a:schemeClr val="bg1"/>
                </a:solidFill>
              </a:defRPr>
            </a:lvl1pPr>
          </a:lstStyle>
          <a:p>
            <a:r>
              <a:rPr lang="en-US"/>
              <a:t>Presentation</a:t>
            </a:r>
            <a:br>
              <a:rPr lang="en-US"/>
            </a:br>
            <a:r>
              <a:rPr lang="en-US"/>
              <a:t>Name</a:t>
            </a:r>
          </a:p>
        </p:txBody>
      </p:sp>
      <p:sp>
        <p:nvSpPr>
          <p:cNvPr id="17" name="Subtitle 2"/>
          <p:cNvSpPr>
            <a:spLocks noGrp="1"/>
          </p:cNvSpPr>
          <p:nvPr>
            <p:ph type="subTitle" idx="1" hasCustomPrompt="1"/>
          </p:nvPr>
        </p:nvSpPr>
        <p:spPr>
          <a:xfrm>
            <a:off x="884130" y="3818990"/>
            <a:ext cx="3269579" cy="825188"/>
          </a:xfrm>
        </p:spPr>
        <p:txBody>
          <a:bodyP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By:</a:t>
            </a:r>
          </a:p>
        </p:txBody>
      </p:sp>
      <p:sp>
        <p:nvSpPr>
          <p:cNvPr id="18" name="Text Placeholder 13"/>
          <p:cNvSpPr>
            <a:spLocks noGrp="1"/>
          </p:cNvSpPr>
          <p:nvPr>
            <p:ph type="body" sz="quarter" idx="13" hasCustomPrompt="1"/>
          </p:nvPr>
        </p:nvSpPr>
        <p:spPr>
          <a:xfrm>
            <a:off x="884129" y="4768851"/>
            <a:ext cx="3270190" cy="552831"/>
          </a:xfrm>
        </p:spPr>
        <p:txBody>
          <a:bodyPr>
            <a:normAutofit/>
          </a:bodyPr>
          <a:lstStyle>
            <a:lvl1pPr marL="0" indent="0">
              <a:buNone/>
              <a:defRPr sz="1800" b="1">
                <a:solidFill>
                  <a:srgbClr val="FFFFFF"/>
                </a:solidFill>
              </a:defRPr>
            </a:lvl1pPr>
          </a:lstStyle>
          <a:p>
            <a:pPr lvl="0"/>
            <a:r>
              <a:rPr lang="en-US"/>
              <a:t>Date:</a:t>
            </a:r>
          </a:p>
        </p:txBody>
      </p:sp>
      <p:grpSp>
        <p:nvGrpSpPr>
          <p:cNvPr id="12" name="Group 11"/>
          <p:cNvGrpSpPr/>
          <p:nvPr userDrawn="1"/>
        </p:nvGrpSpPr>
        <p:grpSpPr>
          <a:xfrm>
            <a:off x="7645469" y="3862649"/>
            <a:ext cx="1231034" cy="1641376"/>
            <a:chOff x="5229298" y="1236359"/>
            <a:chExt cx="2243136" cy="2243134"/>
          </a:xfrm>
        </p:grpSpPr>
        <p:sp>
          <p:nvSpPr>
            <p:cNvPr id="13" name="Shape 6"/>
            <p:cNvSpPr/>
            <p:nvPr userDrawn="1"/>
          </p:nvSpPr>
          <p:spPr>
            <a:xfrm>
              <a:off x="5229298" y="1236359"/>
              <a:ext cx="2243136" cy="22431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defRPr sz="2400">
                  <a:solidFill>
                    <a:srgbClr val="FFFFFF"/>
                  </a:solidFill>
                </a:defRPr>
              </a:pPr>
              <a:endParaRPr sz="2400"/>
            </a:p>
          </p:txBody>
        </p:sp>
        <p:pic>
          <p:nvPicPr>
            <p:cNvPr id="14" name="Picture 13"/>
            <p:cNvPicPr>
              <a:picLocks noChangeAspect="1"/>
            </p:cNvPicPr>
            <p:nvPr userDrawn="1"/>
          </p:nvPicPr>
          <p:blipFill>
            <a:blip r:embed="rId3"/>
            <a:stretch>
              <a:fillRect/>
            </a:stretch>
          </p:blipFill>
          <p:spPr>
            <a:xfrm>
              <a:off x="5608521" y="1658706"/>
              <a:ext cx="1411412" cy="1411412"/>
            </a:xfrm>
            <a:prstGeom prst="rect">
              <a:avLst/>
            </a:prstGeom>
          </p:spPr>
        </p:pic>
      </p:grpSp>
      <p:sp>
        <p:nvSpPr>
          <p:cNvPr id="22" name="Shape 6"/>
          <p:cNvSpPr/>
          <p:nvPr userDrawn="1"/>
        </p:nvSpPr>
        <p:spPr>
          <a:xfrm>
            <a:off x="6087899" y="4992409"/>
            <a:ext cx="1955999" cy="26079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ffectLst/>
        </p:spPr>
        <p:txBody>
          <a:bodyPr lIns="0" tIns="0" rIns="0" bIns="0" anchor="ctr"/>
          <a:lstStyle/>
          <a:p>
            <a:pPr lvl="0">
              <a:defRPr sz="2400">
                <a:solidFill>
                  <a:srgbClr val="FFFFFF"/>
                </a:solidFill>
              </a:defRPr>
            </a:pPr>
            <a:endParaRPr sz="2400"/>
          </a:p>
        </p:txBody>
      </p:sp>
      <p:pic>
        <p:nvPicPr>
          <p:cNvPr id="25" name="Picture 24"/>
          <p:cNvPicPr>
            <a:picLocks noChangeAspect="1"/>
          </p:cNvPicPr>
          <p:nvPr userDrawn="1"/>
        </p:nvPicPr>
        <p:blipFill>
          <a:blip r:embed="rId4"/>
          <a:stretch>
            <a:fillRect/>
          </a:stretch>
        </p:blipFill>
        <p:spPr>
          <a:xfrm>
            <a:off x="6327771" y="5456304"/>
            <a:ext cx="1526973" cy="1001293"/>
          </a:xfrm>
          <a:prstGeom prst="rect">
            <a:avLst/>
          </a:prstGeom>
        </p:spPr>
      </p:pic>
    </p:spTree>
    <p:extLst>
      <p:ext uri="{BB962C8B-B14F-4D97-AF65-F5344CB8AC3E}">
        <p14:creationId xmlns:p14="http://schemas.microsoft.com/office/powerpoint/2010/main" val="18745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bwMode="white">
          <a:xfrm>
            <a:off x="158751" y="49739"/>
            <a:ext cx="8777433" cy="1026026"/>
          </a:xfrm>
          <a:prstGeom prst="rect">
            <a:avLst/>
          </a:prstGeom>
          <a:solidFill>
            <a:schemeClr val="bg1"/>
          </a:solidFill>
          <a:ln w="9525" cap="flat" cmpd="sng" algn="ctr">
            <a:noFill/>
            <a:prstDash val="solid"/>
            <a:round/>
            <a:headEnd type="none" w="med" len="med"/>
            <a:tailEnd type="none" w="med" len="med"/>
          </a:ln>
          <a:effectLst/>
        </p:spPr>
        <p:txBody>
          <a:bodyPr vert="horz" wrap="square" lIns="100127" tIns="50063" rIns="100127" bIns="50063" numCol="1" spcCol="0" rtlCol="0" anchor="ctr" anchorCtr="0" compatLnSpc="1">
            <a:prstTxWarp prst="textNoShape">
              <a:avLst/>
            </a:prstTxWarp>
          </a:bodyPr>
          <a:lstStyle/>
          <a:p>
            <a:pPr algn="ctr" defTabSz="914400" eaLnBrk="0" fontAlgn="base" hangingPunct="0">
              <a:spcBef>
                <a:spcPct val="0"/>
              </a:spcBef>
              <a:spcAft>
                <a:spcPct val="0"/>
              </a:spcAft>
            </a:pPr>
            <a:endParaRPr lang="en-US" sz="1941" b="1"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FFFFFF"/>
                </a:solidFill>
              </a:rPr>
              <a:t>October 30, 2019 | Center for the Study of Social Policy | Manatt Health Strategies</a:t>
            </a:r>
          </a:p>
        </p:txBody>
      </p:sp>
      <p:sp>
        <p:nvSpPr>
          <p:cNvPr id="12" name="Rectangle 8"/>
          <p:cNvSpPr>
            <a:spLocks noChangeArrowheads="1"/>
          </p:cNvSpPr>
          <p:nvPr userDrawn="1"/>
        </p:nvSpPr>
        <p:spPr bwMode="auto">
          <a:xfrm>
            <a:off x="457201" y="2333896"/>
            <a:ext cx="8229600" cy="1676400"/>
          </a:xfrm>
          <a:prstGeom prst="rect">
            <a:avLst/>
          </a:prstGeom>
          <a:solidFill>
            <a:schemeClr val="bg2">
              <a:lumMod val="40000"/>
              <a:lumOff val="60000"/>
            </a:schemeClr>
          </a:solidFill>
          <a:ln w="9525">
            <a:noFill/>
            <a:miter lim="800000"/>
            <a:headEnd/>
            <a:tailEnd/>
          </a:ln>
        </p:spPr>
        <p:txBody>
          <a:bodyPr wrap="none" lIns="100056" tIns="50028" rIns="100056" bIns="50028" anchor="ctr"/>
          <a:lstStyle/>
          <a:p>
            <a:pPr defTabSz="898274" fontAlgn="base">
              <a:spcBef>
                <a:spcPct val="0"/>
              </a:spcBef>
              <a:spcAft>
                <a:spcPct val="0"/>
              </a:spcAft>
            </a:pPr>
            <a:endParaRPr lang="en-US" sz="1059" b="1" dirty="0">
              <a:solidFill>
                <a:srgbClr val="000000"/>
              </a:solidFill>
              <a:latin typeface="Arial Unicode MS" pitchFamily="34" charset="-128"/>
              <a:ea typeface="ＭＳ Ｐゴシック"/>
            </a:endParaRPr>
          </a:p>
        </p:txBody>
      </p:sp>
      <p:sp>
        <p:nvSpPr>
          <p:cNvPr id="7" name="Title 1"/>
          <p:cNvSpPr>
            <a:spLocks noGrp="1"/>
          </p:cNvSpPr>
          <p:nvPr userDrawn="1">
            <p:ph type="title"/>
          </p:nvPr>
        </p:nvSpPr>
        <p:spPr>
          <a:xfrm>
            <a:off x="969818" y="2333896"/>
            <a:ext cx="7204364" cy="1676400"/>
          </a:xfrm>
        </p:spPr>
        <p:txBody>
          <a:bodyPr anchor="ctr" anchorCtr="1">
            <a:normAutofit/>
          </a:bodyPr>
          <a:lstStyle>
            <a:lvl1pPr algn="ctr">
              <a:lnSpc>
                <a:spcPct val="100000"/>
              </a:lnSpc>
              <a:defRPr>
                <a:solidFill>
                  <a:schemeClr val="tx1"/>
                </a:solidFill>
              </a:defRPr>
            </a:lvl1pPr>
          </a:lstStyle>
          <a:p>
            <a:r>
              <a:rPr lang="en-US" dirty="0"/>
              <a:t>Click to edit Master title style</a:t>
            </a:r>
          </a:p>
        </p:txBody>
      </p:sp>
      <p:sp>
        <p:nvSpPr>
          <p:cNvPr id="10" name="Rectangle 7"/>
          <p:cNvSpPr>
            <a:spLocks noChangeArrowheads="1"/>
          </p:cNvSpPr>
          <p:nvPr userDrawn="1"/>
        </p:nvSpPr>
        <p:spPr bwMode="ltGray">
          <a:xfrm>
            <a:off x="457200" y="581296"/>
            <a:ext cx="8229600" cy="5181600"/>
          </a:xfrm>
          <a:prstGeom prst="rect">
            <a:avLst/>
          </a:prstGeom>
          <a:noFill/>
          <a:ln w="88900">
            <a:solidFill>
              <a:schemeClr val="bg2"/>
            </a:solidFill>
            <a:miter lim="800000"/>
            <a:headEnd/>
            <a:tailEnd/>
          </a:ln>
          <a:effectLst/>
        </p:spPr>
        <p:txBody>
          <a:bodyPr wrap="none" lIns="100056" tIns="50028" rIns="100056" bIns="50028" anchor="ctr"/>
          <a:lstStyle/>
          <a:p>
            <a:pPr defTabSz="898274" fontAlgn="base">
              <a:spcBef>
                <a:spcPct val="0"/>
              </a:spcBef>
              <a:spcAft>
                <a:spcPct val="0"/>
              </a:spcAft>
              <a:defRPr/>
            </a:pPr>
            <a:endParaRPr lang="en-US" sz="1059" b="1" dirty="0">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175558549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
        <p:nvSpPr>
          <p:cNvPr id="5" name="Content Placeholder 4"/>
          <p:cNvSpPr>
            <a:spLocks noGrp="1"/>
          </p:cNvSpPr>
          <p:nvPr>
            <p:ph sz="quarter" idx="1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205531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
        <p:nvSpPr>
          <p:cNvPr id="6" name="Text Placeholder 5"/>
          <p:cNvSpPr>
            <a:spLocks noGrp="1"/>
          </p:cNvSpPr>
          <p:nvPr>
            <p:ph type="body" sz="quarter" idx="11" hasCustomPrompt="1"/>
          </p:nvPr>
        </p:nvSpPr>
        <p:spPr>
          <a:xfrm>
            <a:off x="415637" y="5808626"/>
            <a:ext cx="8312727" cy="242555"/>
          </a:xfrm>
          <a:solidFill>
            <a:schemeClr val="bg1">
              <a:lumMod val="95000"/>
            </a:schemeClr>
          </a:solidFill>
        </p:spPr>
        <p:txBody>
          <a:bodyPr tIns="54858" anchor="b" anchorCtr="0">
            <a:spAutoFit/>
          </a:bodyPr>
          <a:lstStyle>
            <a:lvl1pPr marL="0" indent="0">
              <a:spcAft>
                <a:spcPts val="0"/>
              </a:spcAft>
              <a:buNone/>
              <a:defRPr sz="882" i="1"/>
            </a:lvl1pPr>
          </a:lstStyle>
          <a:p>
            <a:pPr lvl="0"/>
            <a:r>
              <a:rPr lang="en-US" dirty="0"/>
              <a:t>Source:</a:t>
            </a:r>
          </a:p>
        </p:txBody>
      </p:sp>
      <p:sp>
        <p:nvSpPr>
          <p:cNvPr id="10" name="Content Placeholder 9"/>
          <p:cNvSpPr>
            <a:spLocks noGrp="1"/>
          </p:cNvSpPr>
          <p:nvPr>
            <p:ph sz="quarter" idx="12"/>
          </p:nvPr>
        </p:nvSpPr>
        <p:spPr>
          <a:xfrm>
            <a:off x="415637" y="1075765"/>
            <a:ext cx="8312727" cy="47453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287694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Title Ba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
        <p:nvSpPr>
          <p:cNvPr id="9" name="Text Placeholder 8"/>
          <p:cNvSpPr>
            <a:spLocks noGrp="1"/>
          </p:cNvSpPr>
          <p:nvPr>
            <p:ph type="body" sz="quarter" idx="11"/>
          </p:nvPr>
        </p:nvSpPr>
        <p:spPr>
          <a:xfrm>
            <a:off x="415637" y="1075764"/>
            <a:ext cx="8312727" cy="806824"/>
          </a:xfrm>
          <a:solidFill>
            <a:schemeClr val="bg2"/>
          </a:solidFill>
        </p:spPr>
        <p:txBody>
          <a:bodyPr bIns="0" anchor="ctr" anchorCtr="0">
            <a:normAutofit/>
          </a:bodyPr>
          <a:lstStyle>
            <a:lvl1pPr marL="0" indent="0" algn="ctr">
              <a:buNone/>
              <a:defRPr b="1">
                <a:solidFill>
                  <a:schemeClr val="bg1"/>
                </a:solidFill>
              </a:defRPr>
            </a:lvl1pPr>
            <a:lvl2pPr marL="252117" indent="0" algn="ctr">
              <a:buNone/>
              <a:defRPr b="1">
                <a:solidFill>
                  <a:schemeClr val="bg1"/>
                </a:solidFill>
              </a:defRPr>
            </a:lvl2pPr>
            <a:lvl3pPr marL="504232" indent="0" algn="ctr">
              <a:buNone/>
              <a:defRPr b="1">
                <a:solidFill>
                  <a:schemeClr val="bg1"/>
                </a:solidFill>
              </a:defRPr>
            </a:lvl3pPr>
            <a:lvl4pPr marL="705926" indent="0" algn="ctr">
              <a:buNone/>
              <a:defRPr b="1">
                <a:solidFill>
                  <a:schemeClr val="bg1"/>
                </a:solidFill>
              </a:defRPr>
            </a:lvl4pPr>
            <a:lvl5pPr marL="958042" indent="0" algn="ctr">
              <a:buNone/>
              <a:defRPr b="1">
                <a:solidFill>
                  <a:schemeClr val="bg1"/>
                </a:solidFill>
              </a:defRPr>
            </a:lvl5pPr>
          </a:lstStyle>
          <a:p>
            <a:pPr lvl="0"/>
            <a:r>
              <a:rPr lang="en-US" dirty="0"/>
              <a:t>Click to edit Master text styles</a:t>
            </a:r>
          </a:p>
        </p:txBody>
      </p:sp>
      <p:sp>
        <p:nvSpPr>
          <p:cNvPr id="6" name="Content Placeholder 5"/>
          <p:cNvSpPr>
            <a:spLocks noGrp="1"/>
          </p:cNvSpPr>
          <p:nvPr>
            <p:ph sz="quarter" idx="12"/>
          </p:nvPr>
        </p:nvSpPr>
        <p:spPr>
          <a:xfrm>
            <a:off x="415637" y="1949825"/>
            <a:ext cx="8312727" cy="41013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975502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ld Title Ba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
        <p:nvSpPr>
          <p:cNvPr id="9" name="Text Placeholder 8"/>
          <p:cNvSpPr>
            <a:spLocks noGrp="1"/>
          </p:cNvSpPr>
          <p:nvPr>
            <p:ph type="body" sz="quarter" idx="11"/>
          </p:nvPr>
        </p:nvSpPr>
        <p:spPr>
          <a:xfrm>
            <a:off x="415637" y="1075764"/>
            <a:ext cx="8312727" cy="806824"/>
          </a:xfrm>
          <a:solidFill>
            <a:schemeClr val="tx2"/>
          </a:solidFill>
        </p:spPr>
        <p:txBody>
          <a:bodyPr bIns="0" anchor="ctr" anchorCtr="0">
            <a:normAutofit/>
          </a:bodyPr>
          <a:lstStyle>
            <a:lvl1pPr marL="0" indent="0" algn="ctr">
              <a:buNone/>
              <a:defRPr b="1">
                <a:solidFill>
                  <a:schemeClr val="bg1"/>
                </a:solidFill>
              </a:defRPr>
            </a:lvl1pPr>
            <a:lvl2pPr marL="252117" indent="0" algn="ctr">
              <a:buNone/>
              <a:defRPr b="1">
                <a:solidFill>
                  <a:schemeClr val="bg1"/>
                </a:solidFill>
              </a:defRPr>
            </a:lvl2pPr>
            <a:lvl3pPr marL="504232" indent="0" algn="ctr">
              <a:buNone/>
              <a:defRPr b="1">
                <a:solidFill>
                  <a:schemeClr val="bg1"/>
                </a:solidFill>
              </a:defRPr>
            </a:lvl3pPr>
            <a:lvl4pPr marL="705926" indent="0" algn="ctr">
              <a:buNone/>
              <a:defRPr b="1">
                <a:solidFill>
                  <a:schemeClr val="bg1"/>
                </a:solidFill>
              </a:defRPr>
            </a:lvl4pPr>
            <a:lvl5pPr marL="958042" indent="0" algn="ctr">
              <a:buNone/>
              <a:defRPr b="1">
                <a:solidFill>
                  <a:schemeClr val="bg1"/>
                </a:solidFill>
              </a:defRPr>
            </a:lvl5pPr>
          </a:lstStyle>
          <a:p>
            <a:pPr lvl="0"/>
            <a:r>
              <a:rPr lang="en-US" dirty="0"/>
              <a:t>Click to edit Master text styles</a:t>
            </a:r>
          </a:p>
        </p:txBody>
      </p:sp>
      <p:sp>
        <p:nvSpPr>
          <p:cNvPr id="6" name="Content Placeholder 5"/>
          <p:cNvSpPr>
            <a:spLocks noGrp="1"/>
          </p:cNvSpPr>
          <p:nvPr>
            <p:ph sz="quarter" idx="12"/>
          </p:nvPr>
        </p:nvSpPr>
        <p:spPr>
          <a:xfrm>
            <a:off x="415637" y="1949825"/>
            <a:ext cx="8312727" cy="41013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8833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
        <p:nvSpPr>
          <p:cNvPr id="7" name="Content Placeholder 6"/>
          <p:cNvSpPr>
            <a:spLocks noGrp="1"/>
          </p:cNvSpPr>
          <p:nvPr>
            <p:ph sz="quarter" idx="11"/>
          </p:nvPr>
        </p:nvSpPr>
        <p:spPr>
          <a:xfrm>
            <a:off x="415639" y="1075765"/>
            <a:ext cx="4087091" cy="4975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2"/>
          </p:nvPr>
        </p:nvSpPr>
        <p:spPr>
          <a:xfrm>
            <a:off x="4641276" y="1075765"/>
            <a:ext cx="4087091" cy="4975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07493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2-up">
    <p:spTree>
      <p:nvGrpSpPr>
        <p:cNvPr id="1" name=""/>
        <p:cNvGrpSpPr/>
        <p:nvPr/>
      </p:nvGrpSpPr>
      <p:grpSpPr>
        <a:xfrm>
          <a:off x="0" y="0"/>
          <a:ext cx="0" cy="0"/>
          <a:chOff x="0" y="0"/>
          <a:chExt cx="0" cy="0"/>
        </a:xfrm>
      </p:grpSpPr>
      <p:sp>
        <p:nvSpPr>
          <p:cNvPr id="3" name="Text Placeholder 2"/>
          <p:cNvSpPr>
            <a:spLocks noGrp="1"/>
          </p:cNvSpPr>
          <p:nvPr>
            <p:ph type="body" idx="1"/>
          </p:nvPr>
        </p:nvSpPr>
        <p:spPr bwMode="ltGray">
          <a:xfrm>
            <a:off x="415638" y="1075768"/>
            <a:ext cx="4089862" cy="640136"/>
          </a:xfrm>
          <a:solidFill>
            <a:schemeClr val="accent2"/>
          </a:solidFill>
          <a:ln>
            <a:noFill/>
          </a:ln>
        </p:spPr>
        <p:txBody>
          <a:bodyPr vert="horz" wrap="square" lIns="101842" tIns="54858" rIns="101842" bIns="50921" numCol="1" anchor="ctr" anchorCtr="0" compatLnSpc="1">
            <a:prstTxWarp prst="textNoShape">
              <a:avLst/>
            </a:prstTxWarp>
            <a:normAutofit/>
          </a:bodyPr>
          <a:lstStyle>
            <a:lvl1pPr marL="151270" indent="-151270" algn="ctr">
              <a:buNone/>
              <a:defRPr lang="en-US" b="1" smtClean="0">
                <a:solidFill>
                  <a:schemeClr val="bg1"/>
                </a:solidFill>
              </a:defRPr>
            </a:lvl1pPr>
          </a:lstStyle>
          <a:p>
            <a:pPr marL="0" lvl="0" indent="0" algn="ctr"/>
            <a:r>
              <a:rPr lang="en-US" dirty="0"/>
              <a:t>Click to edit Master text styles</a:t>
            </a:r>
          </a:p>
        </p:txBody>
      </p:sp>
      <p:sp>
        <p:nvSpPr>
          <p:cNvPr id="5" name="Text Placeholder 4"/>
          <p:cNvSpPr>
            <a:spLocks noGrp="1"/>
          </p:cNvSpPr>
          <p:nvPr>
            <p:ph type="body" sz="quarter" idx="3"/>
          </p:nvPr>
        </p:nvSpPr>
        <p:spPr bwMode="ltGray">
          <a:xfrm>
            <a:off x="4641272" y="1075768"/>
            <a:ext cx="4089862" cy="640136"/>
          </a:xfrm>
          <a:solidFill>
            <a:srgbClr val="5C5E66"/>
          </a:solidFill>
          <a:ln>
            <a:noFill/>
          </a:ln>
        </p:spPr>
        <p:txBody>
          <a:bodyPr vert="horz" wrap="square" lIns="101842" tIns="54858" rIns="101842" bIns="50921" numCol="1" anchor="ctr" anchorCtr="0" compatLnSpc="1">
            <a:prstTxWarp prst="textNoShape">
              <a:avLst/>
            </a:prstTxWarp>
            <a:normAutofit/>
          </a:bodyPr>
          <a:lstStyle>
            <a:lvl1pPr marL="151270" indent="-151270" algn="ctr">
              <a:buNone/>
              <a:defRPr lang="en-US" b="1" smtClean="0">
                <a:solidFill>
                  <a:schemeClr val="bg1"/>
                </a:solidFill>
              </a:defRPr>
            </a:lvl1pPr>
          </a:lstStyle>
          <a:p>
            <a:pPr marL="0" lvl="0" indent="0" algn="ctr"/>
            <a:r>
              <a:rPr lang="en-US" dirty="0"/>
              <a:t>Click to edit Master text styles</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FFFFFF"/>
                </a:solidFill>
              </a:rPr>
              <a:t>October 30, 2019 | Center for the Study of Social Policy | Manatt Health Strategies</a:t>
            </a:r>
          </a:p>
        </p:txBody>
      </p:sp>
      <p:sp>
        <p:nvSpPr>
          <p:cNvPr id="10" name="Content Placeholder 9"/>
          <p:cNvSpPr>
            <a:spLocks noGrp="1"/>
          </p:cNvSpPr>
          <p:nvPr>
            <p:ph sz="quarter" idx="11"/>
          </p:nvPr>
        </p:nvSpPr>
        <p:spPr>
          <a:xfrm>
            <a:off x="415638" y="1715902"/>
            <a:ext cx="4089862" cy="4335275"/>
          </a:xfrm>
          <a:solidFill>
            <a:schemeClr val="accent2">
              <a:lumMod val="40000"/>
              <a:lumOff val="60000"/>
            </a:schemeClr>
          </a:solidFill>
        </p:spPr>
        <p:txBody>
          <a:bodyPr tIns="91429" bIns="91429"/>
          <a:lstStyle>
            <a:lvl1pPr>
              <a:spcAft>
                <a:spcPts val="529"/>
              </a:spcAft>
              <a:defRPr sz="1588"/>
            </a:lvl1pPr>
            <a:lvl2pPr>
              <a:spcAft>
                <a:spcPts val="529"/>
              </a:spcAft>
              <a:defRPr sz="1588"/>
            </a:lvl2pPr>
            <a:lvl3pPr>
              <a:spcAft>
                <a:spcPts val="529"/>
              </a:spcAft>
              <a:defRPr sz="1588"/>
            </a:lvl3pPr>
            <a:lvl4pPr>
              <a:spcAft>
                <a:spcPts val="529"/>
              </a:spcAft>
              <a:defRPr sz="1588"/>
            </a:lvl4pPr>
            <a:lvl5pPr>
              <a:spcAft>
                <a:spcPts val="529"/>
              </a:spcAft>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2"/>
          </p:nvPr>
        </p:nvSpPr>
        <p:spPr>
          <a:xfrm>
            <a:off x="4641272" y="1715902"/>
            <a:ext cx="4089862" cy="4335275"/>
          </a:xfrm>
          <a:solidFill>
            <a:schemeClr val="bg1">
              <a:lumMod val="85000"/>
            </a:schemeClr>
          </a:solidFill>
        </p:spPr>
        <p:txBody>
          <a:bodyPr tIns="91429" bIns="91429"/>
          <a:lstStyle>
            <a:lvl1pPr>
              <a:spcAft>
                <a:spcPts val="529"/>
              </a:spcAft>
              <a:defRPr sz="1588"/>
            </a:lvl1pPr>
            <a:lvl2pPr>
              <a:spcAft>
                <a:spcPts val="529"/>
              </a:spcAft>
              <a:defRPr sz="1588"/>
            </a:lvl2pPr>
            <a:lvl3pPr>
              <a:spcAft>
                <a:spcPts val="529"/>
              </a:spcAft>
              <a:defRPr sz="1588"/>
            </a:lvl3pPr>
            <a:lvl4pPr>
              <a:spcAft>
                <a:spcPts val="529"/>
              </a:spcAft>
              <a:defRPr sz="1588"/>
            </a:lvl4pPr>
            <a:lvl5pPr>
              <a:spcAft>
                <a:spcPts val="529"/>
              </a:spcAft>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11220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6890" name="Group 26"/>
          <p:cNvGrpSpPr>
            <a:grpSpLocks/>
          </p:cNvGrpSpPr>
          <p:nvPr/>
        </p:nvGrpSpPr>
        <p:grpSpPr bwMode="auto">
          <a:xfrm>
            <a:off x="415637" y="6118416"/>
            <a:ext cx="8312727" cy="477651"/>
            <a:chOff x="288" y="4363"/>
            <a:chExt cx="5760" cy="341"/>
          </a:xfrm>
        </p:grpSpPr>
        <p:sp>
          <p:nvSpPr>
            <p:cNvPr id="676891" name="Rectangle 27"/>
            <p:cNvSpPr>
              <a:spLocks noChangeArrowheads="1"/>
            </p:cNvSpPr>
            <p:nvPr userDrawn="1"/>
          </p:nvSpPr>
          <p:spPr bwMode="blackWhite">
            <a:xfrm>
              <a:off x="288" y="4363"/>
              <a:ext cx="5040" cy="34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1941" dirty="0">
                <a:solidFill>
                  <a:srgbClr val="000000"/>
                </a:solidFill>
              </a:endParaRPr>
            </a:p>
          </p:txBody>
        </p:sp>
        <p:pic>
          <p:nvPicPr>
            <p:cNvPr id="676892" name="Picture 28" descr="MP-logo_RGB"/>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5328" y="4363"/>
              <a:ext cx="720" cy="341"/>
            </a:xfrm>
            <a:prstGeom prst="rect">
              <a:avLst/>
            </a:prstGeom>
            <a:noFill/>
            <a:extLst>
              <a:ext uri="{909E8E84-426E-40DD-AFC4-6F175D3DCCD1}">
                <a14:hiddenFill xmlns:a14="http://schemas.microsoft.com/office/drawing/2010/main">
                  <a:solidFill>
                    <a:srgbClr val="FFFFFF"/>
                  </a:solidFill>
                </a14:hiddenFill>
              </a:ext>
            </a:extLst>
          </p:spPr>
        </p:pic>
      </p:grpSp>
      <p:sp>
        <p:nvSpPr>
          <p:cNvPr id="676893" name="Rectangle 2"/>
          <p:cNvSpPr>
            <a:spLocks noGrp="1" noChangeArrowheads="1"/>
          </p:cNvSpPr>
          <p:nvPr>
            <p:ph type="title"/>
          </p:nvPr>
        </p:nvSpPr>
        <p:spPr bwMode="auto">
          <a:xfrm>
            <a:off x="415636" y="348973"/>
            <a:ext cx="7966364" cy="48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2" tIns="50921" rIns="101842" bIns="50921" numCol="1" anchor="b" anchorCtr="0" compatLnSpc="1">
            <a:prstTxWarp prst="textNoShape">
              <a:avLst/>
            </a:prstTxWarp>
            <a:spAutoFit/>
          </a:bodyPr>
          <a:lstStyle/>
          <a:p>
            <a:pPr lvl="0"/>
            <a:r>
              <a:rPr lang="en-US" altLang="en-US" dirty="0"/>
              <a:t>Click to edit Master title style</a:t>
            </a:r>
          </a:p>
        </p:txBody>
      </p:sp>
      <p:sp>
        <p:nvSpPr>
          <p:cNvPr id="676894" name="Rectangle 3"/>
          <p:cNvSpPr>
            <a:spLocks noGrp="1" noChangeArrowheads="1"/>
          </p:cNvSpPr>
          <p:nvPr>
            <p:ph type="body" idx="1"/>
          </p:nvPr>
        </p:nvSpPr>
        <p:spPr bwMode="auto">
          <a:xfrm>
            <a:off x="415637" y="1075765"/>
            <a:ext cx="8312727" cy="497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2" tIns="0" rIns="101842" bIns="5092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6" name="Line 12"/>
          <p:cNvSpPr>
            <a:spLocks noChangeShapeType="1"/>
          </p:cNvSpPr>
          <p:nvPr/>
        </p:nvSpPr>
        <p:spPr bwMode="auto">
          <a:xfrm>
            <a:off x="415637" y="806824"/>
            <a:ext cx="8312727" cy="0"/>
          </a:xfrm>
          <a:prstGeom prst="line">
            <a:avLst/>
          </a:prstGeom>
          <a:noFill/>
          <a:ln w="25400">
            <a:solidFill>
              <a:schemeClr val="tx2"/>
            </a:solidFill>
            <a:round/>
            <a:headEnd/>
            <a:tailEnd/>
          </a:ln>
          <a:effectLst/>
        </p:spPr>
        <p:txBody>
          <a:bodyPr lIns="85279" tIns="42640" rIns="85279" bIns="42640"/>
          <a:lstStyle/>
          <a:p>
            <a:pPr defTabSz="914400" fontAlgn="base">
              <a:spcBef>
                <a:spcPct val="0"/>
              </a:spcBef>
              <a:spcAft>
                <a:spcPct val="0"/>
              </a:spcAft>
              <a:defRPr/>
            </a:pPr>
            <a:endParaRPr lang="en-US" sz="1765" dirty="0">
              <a:solidFill>
                <a:srgbClr val="000000"/>
              </a:solidFill>
            </a:endParaRPr>
          </a:p>
        </p:txBody>
      </p:sp>
      <p:sp>
        <p:nvSpPr>
          <p:cNvPr id="676897" name="Rectangle 33"/>
          <p:cNvSpPr>
            <a:spLocks noGrp="1" noChangeArrowheads="1"/>
          </p:cNvSpPr>
          <p:nvPr>
            <p:ph type="ftr" sz="quarter" idx="3"/>
          </p:nvPr>
        </p:nvSpPr>
        <p:spPr bwMode="auto">
          <a:xfrm>
            <a:off x="415641" y="6252882"/>
            <a:ext cx="5886739" cy="20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72" tIns="0" rIns="0" bIns="0" numCol="1" anchor="ctr" anchorCtr="0" compatLnSpc="1">
            <a:prstTxWarp prst="textNoShape">
              <a:avLst/>
            </a:prstTxWarp>
          </a:bodyPr>
          <a:lstStyle>
            <a:lvl1pPr>
              <a:lnSpc>
                <a:spcPct val="80000"/>
              </a:lnSpc>
              <a:spcBef>
                <a:spcPct val="10000"/>
              </a:spcBef>
              <a:spcAft>
                <a:spcPct val="10000"/>
              </a:spcAft>
              <a:defRPr sz="882">
                <a:solidFill>
                  <a:schemeClr val="bg1"/>
                </a:solidFill>
                <a:latin typeface="+mn-lt"/>
                <a:ea typeface="ＭＳ Ｐゴシック" pitchFamily="1" charset="-128"/>
              </a:defRPr>
            </a:lvl1pPr>
          </a:lstStyle>
          <a:p>
            <a:pPr defTabSz="914400" eaLnBrk="0" fontAlgn="base" hangingPunct="0"/>
            <a:r>
              <a:rPr lang="en-US" altLang="en-US" dirty="0">
                <a:solidFill>
                  <a:srgbClr val="FFFFFF"/>
                </a:solidFill>
              </a:rPr>
              <a:t>October 30, 2019 | Center for the Study of Social Policy | Manatt Health Strategies</a:t>
            </a:r>
          </a:p>
        </p:txBody>
      </p:sp>
      <p:sp>
        <p:nvSpPr>
          <p:cNvPr id="1037" name="Text Box 13"/>
          <p:cNvSpPr txBox="1">
            <a:spLocks noChangeArrowheads="1"/>
          </p:cNvSpPr>
          <p:nvPr/>
        </p:nvSpPr>
        <p:spPr bwMode="auto">
          <a:xfrm>
            <a:off x="8382000" y="470647"/>
            <a:ext cx="346364" cy="336176"/>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lstStyle>
            <a:lvl1pPr defTabSz="719138">
              <a:defRPr sz="2000">
                <a:solidFill>
                  <a:schemeClr val="tx1"/>
                </a:solidFill>
                <a:latin typeface="Arial" charset="0"/>
              </a:defRPr>
            </a:lvl1pPr>
            <a:lvl2pPr marL="742950" indent="-285750" defTabSz="719138">
              <a:defRPr sz="2000">
                <a:solidFill>
                  <a:schemeClr val="tx1"/>
                </a:solidFill>
                <a:latin typeface="Arial" charset="0"/>
              </a:defRPr>
            </a:lvl2pPr>
            <a:lvl3pPr marL="1143000" indent="-228600" defTabSz="719138">
              <a:defRPr sz="2000">
                <a:solidFill>
                  <a:schemeClr val="tx1"/>
                </a:solidFill>
                <a:latin typeface="Arial" charset="0"/>
              </a:defRPr>
            </a:lvl3pPr>
            <a:lvl4pPr marL="1600200" indent="-228600" defTabSz="719138">
              <a:defRPr sz="2000">
                <a:solidFill>
                  <a:schemeClr val="tx1"/>
                </a:solidFill>
                <a:latin typeface="Arial" charset="0"/>
              </a:defRPr>
            </a:lvl4pPr>
            <a:lvl5pPr marL="2057400" indent="-228600" defTabSz="719138">
              <a:defRPr sz="2000">
                <a:solidFill>
                  <a:schemeClr val="tx1"/>
                </a:solidFill>
                <a:latin typeface="Arial" charset="0"/>
              </a:defRPr>
            </a:lvl5pPr>
            <a:lvl6pPr marL="2514600" indent="-228600" defTabSz="719138" fontAlgn="base">
              <a:spcBef>
                <a:spcPct val="0"/>
              </a:spcBef>
              <a:spcAft>
                <a:spcPct val="0"/>
              </a:spcAft>
              <a:defRPr sz="2000">
                <a:solidFill>
                  <a:schemeClr val="tx1"/>
                </a:solidFill>
                <a:latin typeface="Arial" charset="0"/>
              </a:defRPr>
            </a:lvl6pPr>
            <a:lvl7pPr marL="2971800" indent="-228600" defTabSz="719138" fontAlgn="base">
              <a:spcBef>
                <a:spcPct val="0"/>
              </a:spcBef>
              <a:spcAft>
                <a:spcPct val="0"/>
              </a:spcAft>
              <a:defRPr sz="2000">
                <a:solidFill>
                  <a:schemeClr val="tx1"/>
                </a:solidFill>
                <a:latin typeface="Arial" charset="0"/>
              </a:defRPr>
            </a:lvl7pPr>
            <a:lvl8pPr marL="3429000" indent="-228600" defTabSz="719138" fontAlgn="base">
              <a:spcBef>
                <a:spcPct val="0"/>
              </a:spcBef>
              <a:spcAft>
                <a:spcPct val="0"/>
              </a:spcAft>
              <a:defRPr sz="2000">
                <a:solidFill>
                  <a:schemeClr val="tx1"/>
                </a:solidFill>
                <a:latin typeface="Arial" charset="0"/>
              </a:defRPr>
            </a:lvl8pPr>
            <a:lvl9pPr marL="3886200" indent="-228600" defTabSz="719138" fontAlgn="base">
              <a:spcBef>
                <a:spcPct val="0"/>
              </a:spcBef>
              <a:spcAft>
                <a:spcPct val="0"/>
              </a:spcAft>
              <a:defRPr sz="2000">
                <a:solidFill>
                  <a:schemeClr val="tx1"/>
                </a:solidFill>
                <a:latin typeface="Arial" charset="0"/>
              </a:defRPr>
            </a:lvl9pPr>
          </a:lstStyle>
          <a:p>
            <a:pPr algn="ctr" fontAlgn="base">
              <a:spcBef>
                <a:spcPct val="50000"/>
              </a:spcBef>
              <a:spcAft>
                <a:spcPct val="90000"/>
              </a:spcAft>
              <a:buClr>
                <a:srgbClr val="B2B2B2"/>
              </a:buClr>
              <a:buSzPct val="80000"/>
              <a:buFont typeface="Arial" charset="0"/>
              <a:buNone/>
            </a:pPr>
            <a:fld id="{FA2ECAE0-9562-42DD-8E8B-1D0537BF23DD}" type="slidenum">
              <a:rPr lang="en-US" altLang="en-US" sz="1412">
                <a:solidFill>
                  <a:srgbClr val="FFFFFF"/>
                </a:solidFill>
                <a:latin typeface="Calibri" panose="020F0502020204030204" pitchFamily="34" charset="0"/>
                <a:cs typeface="Times New Roman" pitchFamily="18" charset="0"/>
              </a:rPr>
              <a:pPr algn="ctr" fontAlgn="base">
                <a:spcBef>
                  <a:spcPct val="50000"/>
                </a:spcBef>
                <a:spcAft>
                  <a:spcPct val="90000"/>
                </a:spcAft>
                <a:buClr>
                  <a:srgbClr val="B2B2B2"/>
                </a:buClr>
                <a:buSzPct val="80000"/>
                <a:buFont typeface="Arial" charset="0"/>
                <a:buNone/>
              </a:pPr>
              <a:t>‹#›</a:t>
            </a:fld>
            <a:endParaRPr lang="en-US" altLang="en-US" sz="1412" dirty="0">
              <a:solidFill>
                <a:srgbClr val="FFFFFF"/>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4266726113"/>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 id="2147484216" r:id="rId25"/>
  </p:sldLayoutIdLst>
  <p:transition spd="slow">
    <p:fade/>
  </p:transition>
  <p:hf sldNum="0" hdr="0" dt="0"/>
  <p:txStyles>
    <p:titleStyle>
      <a:lvl1pPr algn="l" defTabSz="899215" rtl="0" eaLnBrk="1" fontAlgn="base" hangingPunct="1">
        <a:spcBef>
          <a:spcPct val="0"/>
        </a:spcBef>
        <a:spcAft>
          <a:spcPct val="0"/>
        </a:spcAft>
        <a:defRPr sz="2471" b="1">
          <a:solidFill>
            <a:schemeClr val="tx1"/>
          </a:solidFill>
          <a:latin typeface="+mj-lt"/>
          <a:ea typeface="+mj-ea"/>
          <a:cs typeface="+mj-cs"/>
        </a:defRPr>
      </a:lvl1pPr>
      <a:lvl2pPr algn="l" defTabSz="899215" rtl="0" eaLnBrk="1" fontAlgn="base" hangingPunct="1">
        <a:spcBef>
          <a:spcPct val="0"/>
        </a:spcBef>
        <a:spcAft>
          <a:spcPct val="0"/>
        </a:spcAft>
        <a:defRPr sz="1941">
          <a:solidFill>
            <a:schemeClr val="tx1"/>
          </a:solidFill>
          <a:latin typeface="Georgia" pitchFamily="18" charset="0"/>
        </a:defRPr>
      </a:lvl2pPr>
      <a:lvl3pPr algn="l" defTabSz="899215" rtl="0" eaLnBrk="1" fontAlgn="base" hangingPunct="1">
        <a:spcBef>
          <a:spcPct val="0"/>
        </a:spcBef>
        <a:spcAft>
          <a:spcPct val="0"/>
        </a:spcAft>
        <a:defRPr sz="1941">
          <a:solidFill>
            <a:schemeClr val="tx1"/>
          </a:solidFill>
          <a:latin typeface="Georgia" pitchFamily="18" charset="0"/>
        </a:defRPr>
      </a:lvl3pPr>
      <a:lvl4pPr algn="l" defTabSz="899215" rtl="0" eaLnBrk="1" fontAlgn="base" hangingPunct="1">
        <a:spcBef>
          <a:spcPct val="0"/>
        </a:spcBef>
        <a:spcAft>
          <a:spcPct val="0"/>
        </a:spcAft>
        <a:defRPr sz="1941">
          <a:solidFill>
            <a:schemeClr val="tx1"/>
          </a:solidFill>
          <a:latin typeface="Georgia" pitchFamily="18" charset="0"/>
        </a:defRPr>
      </a:lvl4pPr>
      <a:lvl5pPr algn="l" defTabSz="899215" rtl="0" eaLnBrk="1" fontAlgn="base" hangingPunct="1">
        <a:spcBef>
          <a:spcPct val="0"/>
        </a:spcBef>
        <a:spcAft>
          <a:spcPct val="0"/>
        </a:spcAft>
        <a:defRPr sz="1941">
          <a:solidFill>
            <a:schemeClr val="tx1"/>
          </a:solidFill>
          <a:latin typeface="Georgia" pitchFamily="18" charset="0"/>
        </a:defRPr>
      </a:lvl5pPr>
      <a:lvl6pPr marL="403386" algn="l" defTabSz="899215" rtl="0" eaLnBrk="1" fontAlgn="base" hangingPunct="1">
        <a:spcBef>
          <a:spcPct val="0"/>
        </a:spcBef>
        <a:spcAft>
          <a:spcPct val="0"/>
        </a:spcAft>
        <a:defRPr sz="1941">
          <a:solidFill>
            <a:schemeClr val="tx1"/>
          </a:solidFill>
          <a:latin typeface="Georgia" pitchFamily="18" charset="0"/>
        </a:defRPr>
      </a:lvl6pPr>
      <a:lvl7pPr marL="806773" algn="l" defTabSz="899215" rtl="0" eaLnBrk="1" fontAlgn="base" hangingPunct="1">
        <a:spcBef>
          <a:spcPct val="0"/>
        </a:spcBef>
        <a:spcAft>
          <a:spcPct val="0"/>
        </a:spcAft>
        <a:defRPr sz="1941">
          <a:solidFill>
            <a:schemeClr val="tx1"/>
          </a:solidFill>
          <a:latin typeface="Georgia" pitchFamily="18" charset="0"/>
        </a:defRPr>
      </a:lvl7pPr>
      <a:lvl8pPr marL="1210159" algn="l" defTabSz="899215" rtl="0" eaLnBrk="1" fontAlgn="base" hangingPunct="1">
        <a:spcBef>
          <a:spcPct val="0"/>
        </a:spcBef>
        <a:spcAft>
          <a:spcPct val="0"/>
        </a:spcAft>
        <a:defRPr sz="1941">
          <a:solidFill>
            <a:schemeClr val="tx1"/>
          </a:solidFill>
          <a:latin typeface="Georgia" pitchFamily="18" charset="0"/>
        </a:defRPr>
      </a:lvl8pPr>
      <a:lvl9pPr marL="1613544" algn="l" defTabSz="899215" rtl="0" eaLnBrk="1" fontAlgn="base" hangingPunct="1">
        <a:spcBef>
          <a:spcPct val="0"/>
        </a:spcBef>
        <a:spcAft>
          <a:spcPct val="0"/>
        </a:spcAft>
        <a:defRPr sz="1941">
          <a:solidFill>
            <a:schemeClr val="tx1"/>
          </a:solidFill>
          <a:latin typeface="Georgia" pitchFamily="18" charset="0"/>
        </a:defRPr>
      </a:lvl9pPr>
    </p:titleStyle>
    <p:bodyStyle>
      <a:lvl1pPr marL="198891" indent="-198891" algn="l" defTabSz="899215" rtl="0" eaLnBrk="1" fontAlgn="base" hangingPunct="1">
        <a:spcBef>
          <a:spcPct val="0"/>
        </a:spcBef>
        <a:spcAft>
          <a:spcPts val="1059"/>
        </a:spcAft>
        <a:buClr>
          <a:schemeClr val="tx1"/>
        </a:buClr>
        <a:buFont typeface="Wingdings" pitchFamily="2" charset="2"/>
        <a:buChar char="§"/>
        <a:defRPr sz="1941" baseline="0">
          <a:solidFill>
            <a:schemeClr val="tx1"/>
          </a:solidFill>
          <a:latin typeface="+mn-lt"/>
          <a:ea typeface="+mn-ea"/>
          <a:cs typeface="+mn-cs"/>
        </a:defRPr>
      </a:lvl1pPr>
      <a:lvl2pPr marL="504232" indent="-211497" algn="l" defTabSz="899215" rtl="0" eaLnBrk="1" fontAlgn="base" hangingPunct="1">
        <a:spcBef>
          <a:spcPct val="0"/>
        </a:spcBef>
        <a:spcAft>
          <a:spcPts val="1059"/>
        </a:spcAft>
        <a:buClr>
          <a:schemeClr val="tx1"/>
        </a:buClr>
        <a:buFont typeface="Arial" charset="0"/>
        <a:buChar char="–"/>
        <a:defRPr sz="1941">
          <a:solidFill>
            <a:schemeClr val="tx1"/>
          </a:solidFill>
          <a:latin typeface="+mn-lt"/>
        </a:defRPr>
      </a:lvl2pPr>
      <a:lvl3pPr marL="803971" indent="-198891" algn="l" defTabSz="899215" rtl="0" eaLnBrk="1" fontAlgn="base" hangingPunct="1">
        <a:spcBef>
          <a:spcPct val="0"/>
        </a:spcBef>
        <a:spcAft>
          <a:spcPts val="1059"/>
        </a:spcAft>
        <a:buClr>
          <a:schemeClr val="tx1"/>
        </a:buClr>
        <a:buSzPct val="75000"/>
        <a:buFont typeface="Wingdings 2" panose="05020102010507070707" pitchFamily="18" charset="2"/>
        <a:buChar char=""/>
        <a:defRPr sz="1941">
          <a:solidFill>
            <a:schemeClr val="tx1"/>
          </a:solidFill>
          <a:latin typeface="+mn-lt"/>
        </a:defRPr>
      </a:lvl3pPr>
      <a:lvl4pPr marL="1109312" indent="-201694" algn="l" defTabSz="899215" rtl="0" eaLnBrk="1" fontAlgn="base" hangingPunct="1">
        <a:spcBef>
          <a:spcPct val="0"/>
        </a:spcBef>
        <a:spcAft>
          <a:spcPts val="1059"/>
        </a:spcAft>
        <a:buClr>
          <a:schemeClr val="tx1"/>
        </a:buClr>
        <a:buFont typeface="Arial" charset="0"/>
        <a:buChar char="–"/>
        <a:defRPr sz="1941">
          <a:solidFill>
            <a:schemeClr val="tx1"/>
          </a:solidFill>
          <a:latin typeface="+mn-lt"/>
        </a:defRPr>
      </a:lvl4pPr>
      <a:lvl5pPr marL="1364229" indent="-154071" algn="l" defTabSz="899215" rtl="0" eaLnBrk="1" fontAlgn="base" hangingPunct="1">
        <a:spcBef>
          <a:spcPct val="0"/>
        </a:spcBef>
        <a:spcAft>
          <a:spcPts val="1059"/>
        </a:spcAft>
        <a:buClr>
          <a:schemeClr val="tx1"/>
        </a:buClr>
        <a:buFont typeface="Arial" charset="0"/>
        <a:buChar char="▪"/>
        <a:defRPr sz="1941">
          <a:solidFill>
            <a:schemeClr val="tx1"/>
          </a:solidFill>
          <a:latin typeface="+mn-lt"/>
        </a:defRPr>
      </a:lvl5pPr>
      <a:lvl6pPr marL="1501493" indent="-140064" algn="l" defTabSz="899215" rtl="0" eaLnBrk="1" fontAlgn="base" hangingPunct="1">
        <a:spcBef>
          <a:spcPct val="0"/>
        </a:spcBef>
        <a:spcAft>
          <a:spcPct val="50000"/>
        </a:spcAft>
        <a:buClr>
          <a:srgbClr val="66952E"/>
        </a:buClr>
        <a:buFont typeface="Arial" charset="0"/>
        <a:buChar char="▪"/>
        <a:defRPr sz="1412">
          <a:solidFill>
            <a:schemeClr val="tx1"/>
          </a:solidFill>
          <a:latin typeface="+mn-lt"/>
        </a:defRPr>
      </a:lvl6pPr>
      <a:lvl7pPr marL="1904879" indent="-140064" algn="l" defTabSz="899215" rtl="0" eaLnBrk="1" fontAlgn="base" hangingPunct="1">
        <a:spcBef>
          <a:spcPct val="0"/>
        </a:spcBef>
        <a:spcAft>
          <a:spcPct val="50000"/>
        </a:spcAft>
        <a:buClr>
          <a:srgbClr val="66952E"/>
        </a:buClr>
        <a:buFont typeface="Arial" charset="0"/>
        <a:buChar char="▪"/>
        <a:defRPr sz="1412">
          <a:solidFill>
            <a:schemeClr val="tx1"/>
          </a:solidFill>
          <a:latin typeface="+mn-lt"/>
        </a:defRPr>
      </a:lvl7pPr>
      <a:lvl8pPr marL="2308265" indent="-140064" algn="l" defTabSz="899215" rtl="0" eaLnBrk="1" fontAlgn="base" hangingPunct="1">
        <a:spcBef>
          <a:spcPct val="0"/>
        </a:spcBef>
        <a:spcAft>
          <a:spcPct val="50000"/>
        </a:spcAft>
        <a:buClr>
          <a:srgbClr val="66952E"/>
        </a:buClr>
        <a:buFont typeface="Arial" charset="0"/>
        <a:buChar char="▪"/>
        <a:defRPr sz="1412">
          <a:solidFill>
            <a:schemeClr val="tx1"/>
          </a:solidFill>
          <a:latin typeface="+mn-lt"/>
        </a:defRPr>
      </a:lvl8pPr>
      <a:lvl9pPr marL="2711650" indent="-140064" algn="l" defTabSz="899215" rtl="0" eaLnBrk="1" fontAlgn="base" hangingPunct="1">
        <a:spcBef>
          <a:spcPct val="0"/>
        </a:spcBef>
        <a:spcAft>
          <a:spcPct val="50000"/>
        </a:spcAft>
        <a:buClr>
          <a:srgbClr val="66952E"/>
        </a:buClr>
        <a:buFont typeface="Arial" charset="0"/>
        <a:buChar char="▪"/>
        <a:defRPr sz="1412">
          <a:solidFill>
            <a:schemeClr val="tx1"/>
          </a:solidFill>
          <a:latin typeface="+mn-lt"/>
        </a:defRPr>
      </a:lvl9pPr>
    </p:bodyStyle>
    <p:otherStyle>
      <a:defPPr>
        <a:defRPr lang="en-US"/>
      </a:defPPr>
      <a:lvl1pPr marL="0" algn="l" defTabSz="806773" rtl="0" eaLnBrk="1" latinLnBrk="0" hangingPunct="1">
        <a:defRPr sz="1588" kern="1200">
          <a:solidFill>
            <a:schemeClr val="tx1"/>
          </a:solidFill>
          <a:latin typeface="+mn-lt"/>
          <a:ea typeface="+mn-ea"/>
          <a:cs typeface="+mn-cs"/>
        </a:defRPr>
      </a:lvl1pPr>
      <a:lvl2pPr marL="403386" algn="l" defTabSz="806773" rtl="0" eaLnBrk="1" latinLnBrk="0" hangingPunct="1">
        <a:defRPr sz="1588" kern="1200">
          <a:solidFill>
            <a:schemeClr val="tx1"/>
          </a:solidFill>
          <a:latin typeface="+mn-lt"/>
          <a:ea typeface="+mn-ea"/>
          <a:cs typeface="+mn-cs"/>
        </a:defRPr>
      </a:lvl2pPr>
      <a:lvl3pPr marL="806773" algn="l" defTabSz="806773" rtl="0" eaLnBrk="1" latinLnBrk="0" hangingPunct="1">
        <a:defRPr sz="1588" kern="1200">
          <a:solidFill>
            <a:schemeClr val="tx1"/>
          </a:solidFill>
          <a:latin typeface="+mn-lt"/>
          <a:ea typeface="+mn-ea"/>
          <a:cs typeface="+mn-cs"/>
        </a:defRPr>
      </a:lvl3pPr>
      <a:lvl4pPr marL="1210159" algn="l" defTabSz="806773" rtl="0" eaLnBrk="1" latinLnBrk="0" hangingPunct="1">
        <a:defRPr sz="1588" kern="1200">
          <a:solidFill>
            <a:schemeClr val="tx1"/>
          </a:solidFill>
          <a:latin typeface="+mn-lt"/>
          <a:ea typeface="+mn-ea"/>
          <a:cs typeface="+mn-cs"/>
        </a:defRPr>
      </a:lvl4pPr>
      <a:lvl5pPr marL="1613544" algn="l" defTabSz="806773" rtl="0" eaLnBrk="1" latinLnBrk="0" hangingPunct="1">
        <a:defRPr sz="1588" kern="1200">
          <a:solidFill>
            <a:schemeClr val="tx1"/>
          </a:solidFill>
          <a:latin typeface="+mn-lt"/>
          <a:ea typeface="+mn-ea"/>
          <a:cs typeface="+mn-cs"/>
        </a:defRPr>
      </a:lvl5pPr>
      <a:lvl6pPr marL="2016930" algn="l" defTabSz="806773" rtl="0" eaLnBrk="1" latinLnBrk="0" hangingPunct="1">
        <a:defRPr sz="1588" kern="1200">
          <a:solidFill>
            <a:schemeClr val="tx1"/>
          </a:solidFill>
          <a:latin typeface="+mn-lt"/>
          <a:ea typeface="+mn-ea"/>
          <a:cs typeface="+mn-cs"/>
        </a:defRPr>
      </a:lvl6pPr>
      <a:lvl7pPr marL="2420317" algn="l" defTabSz="806773" rtl="0" eaLnBrk="1" latinLnBrk="0" hangingPunct="1">
        <a:defRPr sz="1588" kern="1200">
          <a:solidFill>
            <a:schemeClr val="tx1"/>
          </a:solidFill>
          <a:latin typeface="+mn-lt"/>
          <a:ea typeface="+mn-ea"/>
          <a:cs typeface="+mn-cs"/>
        </a:defRPr>
      </a:lvl7pPr>
      <a:lvl8pPr marL="2823703" algn="l" defTabSz="806773" rtl="0" eaLnBrk="1" latinLnBrk="0" hangingPunct="1">
        <a:defRPr sz="1588" kern="1200">
          <a:solidFill>
            <a:schemeClr val="tx1"/>
          </a:solidFill>
          <a:latin typeface="+mn-lt"/>
          <a:ea typeface="+mn-ea"/>
          <a:cs typeface="+mn-cs"/>
        </a:defRPr>
      </a:lvl8pPr>
      <a:lvl9pPr marL="3227089" algn="l" defTabSz="806773"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shvs.org/wp-content/uploads/2020/07/COVID-19-Emergency-Flexibility-Timelines-Product-10.05.2020.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chcf.org/publication/2019-medi-cal-facts-figures-crucial-coverage/" TargetMode="External"/><Relationship Id="rId5" Type="http://schemas.openxmlformats.org/officeDocument/2006/relationships/hyperlink" Target="https://www.kff.org/medicaid/state-indicator/federal-matching-rate-and-multiplier/?currentTimeframe=0&amp;sortModel=%7B%22colId%22:%22Location%22,%22sort%22:%22asc%22%7D" TargetMode="Externa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hcs.ca.gov/services/Documents/MMCD_County_Map.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dhcs.ca.gov/services/Documents/MMCD/MMCDModelFactShee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hcf.org/publication/2019-medi-cal-facts-figures-crucial-coverage/" TargetMode="Externa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aap.org/en-us/documents/coding_preventive_care.pdf" TargetMode="External"/><Relationship Id="rId7" Type="http://schemas.openxmlformats.org/officeDocument/2006/relationships/hyperlink" Target="https://www.chcf.org/wp-content/uploads/2019/04/IntendedConsequencesMediCalRateSettings.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www.michigan.gov/documents/mdhhs/CAHCP-_072020_698793_7.pdf" TargetMode="External"/><Relationship Id="rId5" Type="http://schemas.openxmlformats.org/officeDocument/2006/relationships/hyperlink" Target="https://www.oregon.gov/oha/hsd/ohp/pages/fee-schedule.aspx" TargetMode="External"/><Relationship Id="rId4" Type="http://schemas.openxmlformats.org/officeDocument/2006/relationships/hyperlink" Target="https://files.medi-cal.ca.gov/rates/rates_download.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ounties.org/sites/default/files/file-attachments/ch._6_health_platform__2019-20_final_02.20.19.pdf" TargetMode="External"/><Relationship Id="rId2" Type="http://schemas.openxmlformats.org/officeDocument/2006/relationships/hyperlink" Target="https://lao.ca.gov/Publications/Report/3962" TargetMode="Externa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hyperlink" Target="https://www.counties.org/sites/default/files/file-attachments/ch._11_human_services_platform__2019-20_final_02.20.19.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hcf.org/wp-content/uploads/2016/08/CircleMediCalMentalHealth.pdf" TargetMode="External"/><Relationship Id="rId3" Type="http://schemas.openxmlformats.org/officeDocument/2006/relationships/image" Target="../media/image44.png"/><Relationship Id="rId7" Type="http://schemas.openxmlformats.org/officeDocument/2006/relationships/hyperlink" Target="https://www.dhcs.ca.gov/formsandpubs/Documents/MMCDAPLsandPolicyLetters/APL2018/APL18-015Att2.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dhcs.ca.gov/formsandpubs/Documents/MMCDAPLsandPolicyLetters/APL2018/APL18-015.pdf" TargetMode="External"/><Relationship Id="rId5" Type="http://schemas.openxmlformats.org/officeDocument/2006/relationships/hyperlink" Target="https://www.counties.org/sites/default/files/file-attachments/ch._6_health_platform__2019-20_final_02.20.19.pdf" TargetMode="Externa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dhcs.ca.gov/formsandpubs/Pages/AllPlanLetters.aspx" TargetMode="External"/><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dhcs.ca.gov/provgovpart/rfa_rfp/Pages/CSBmcodmcpHOME.aspx" TargetMode="External"/><Relationship Id="rId5" Type="http://schemas.openxmlformats.org/officeDocument/2006/relationships/hyperlink" Target="https://www.dhcs.ca.gov/provgovpart/rfa_rfp/Documents/MCOD_RFP_Schedule_v20200227.pdf" TargetMode="External"/><Relationship Id="rId4" Type="http://schemas.openxmlformats.org/officeDocument/2006/relationships/hyperlink" Target="https://www.dhcs.ca.gov/formsandpubs/Pages/MAATCMPPLs.aspx" TargetMode="External"/><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3BB_7AFAEAC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AD_26FFD9A5.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3BC_7CD776EA.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cpac.gov/wp-content/uploads/2017/03/Federal-Requirements-and-State-Options-Eligibility.pdf" TargetMode="External"/><Relationship Id="rId2" Type="http://schemas.openxmlformats.org/officeDocument/2006/relationships/hyperlink" Target="https://www.macpac.gov/medicaid-101/eligibility/" TargetMode="External"/><Relationship Id="rId1" Type="http://schemas.openxmlformats.org/officeDocument/2006/relationships/slideLayout" Target="../slideLayouts/slideLayout4.xml"/><Relationship Id="rId6" Type="http://schemas.openxmlformats.org/officeDocument/2006/relationships/hyperlink" Target="https://www.macpac.gov/topics/financing/" TargetMode="External"/><Relationship Id="rId5" Type="http://schemas.openxmlformats.org/officeDocument/2006/relationships/hyperlink" Target="https://www.macpac.gov/medicaid-101/provider-payment-and-delivery-systems/" TargetMode="External"/><Relationship Id="rId4" Type="http://schemas.openxmlformats.org/officeDocument/2006/relationships/hyperlink" Target="https://www.macpac.gov/subtopic/mandatory-and-optional-benefit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dhcs.ca.gov/formsandpubs/Pages/AllPlanLetters.aspx" TargetMode="External"/><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www.dhcs.ca.gov/provgovpart/rfa_rfp/Pages/CSBmcodmcpHOME.aspx" TargetMode="External"/><Relationship Id="rId5" Type="http://schemas.openxmlformats.org/officeDocument/2006/relationships/hyperlink" Target="https://www.dhcs.ca.gov/provgovpart/rfa_rfp/Documents/MCOD_RFP_Schedule_v20200227.pdf" TargetMode="External"/><Relationship Id="rId4" Type="http://schemas.openxmlformats.org/officeDocument/2006/relationships/hyperlink" Target="https://www.dhcs.ca.gov/formsandpubs/Pages/MAATCMPPLs.aspx" TargetMode="External"/><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dhcs.ca.gov/provgovpart/Documents/Developmental_Screenings_Proposal_for_Comment_March_2019.pdf" TargetMode="External"/><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www.auditor.ca.gov/pdfs/reports/2018-111.pdf" TargetMode="External"/><Relationship Id="rId5" Type="http://schemas.openxmlformats.org/officeDocument/2006/relationships/hyperlink" Target="https://www.acesaware.org/screen/certification-payment/" TargetMode="External"/><Relationship Id="rId4" Type="http://schemas.openxmlformats.org/officeDocument/2006/relationships/hyperlink" Target="https://www.dhcs.ca.gov/provgovpart/Pages/TraumaCare.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files.medi-cal.ca.gov/pubsdoco/Publications/masters-MTP/Part2/psychol.pdf"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hyperlink" Target="https://www.medicaid.gov/medicaid/section-1115-demonstrations/downloads/ca-medi-cal-2020-former-foster-youth-pa.pdf" TargetMode="External"/><Relationship Id="rId13" Type="http://schemas.openxmlformats.org/officeDocument/2006/relationships/hyperlink" Target="https://www.medicaid.gov/medicaid/medicaid-state-plan-amendments/index.html?f%5B0%5D=state%3A726#content" TargetMode="External"/><Relationship Id="rId18" Type="http://schemas.openxmlformats.org/officeDocument/2006/relationships/hyperlink" Target="https://www.dhcs.ca.gov/provgovpart/rfa_rfp/Pages/CSBhomepage.aspx" TargetMode="External"/><Relationship Id="rId3" Type="http://schemas.openxmlformats.org/officeDocument/2006/relationships/hyperlink" Target="https://www.ssa.gov/OP_Home/ssact/title21/2100.htm" TargetMode="External"/><Relationship Id="rId7" Type="http://schemas.openxmlformats.org/officeDocument/2006/relationships/hyperlink" Target="https://www.medicaid.gov/Medicaid-CHIP-Program-Information/By-Topics/Waivers/1115/downloads/ca/ca-medi-cal-2020-ca.pdf" TargetMode="External"/><Relationship Id="rId12" Type="http://schemas.openxmlformats.org/officeDocument/2006/relationships/hyperlink" Target="https://www.dhcs.ca.gov/formsandpubs/laws/Documents/CA%20State%20Plan.complete%20w%2014-0004_DH.pdf" TargetMode="External"/><Relationship Id="rId17" Type="http://schemas.openxmlformats.org/officeDocument/2006/relationships/hyperlink" Target="https://www.dhcs.ca.gov/provgovpart/rfa_rfp/Documents/MCOD_RFP_Schedule_v20200227.pdf" TargetMode="External"/><Relationship Id="rId2" Type="http://schemas.openxmlformats.org/officeDocument/2006/relationships/hyperlink" Target="https://www.ssa.gov/OP_Home/ssact/title19/1900.htm" TargetMode="External"/><Relationship Id="rId16" Type="http://schemas.openxmlformats.org/officeDocument/2006/relationships/hyperlink" Target="https://www.dhcs.ca.gov/provgovpart/rfa_rfp/Pages/CSBmcodmcpHOME.aspx" TargetMode="External"/><Relationship Id="rId1" Type="http://schemas.openxmlformats.org/officeDocument/2006/relationships/slideLayout" Target="../slideLayouts/slideLayout12.xml"/><Relationship Id="rId6" Type="http://schemas.openxmlformats.org/officeDocument/2006/relationships/hyperlink" Target="https://www.medicaid.gov/federal-policy-guidance/index.html" TargetMode="External"/><Relationship Id="rId11" Type="http://schemas.openxmlformats.org/officeDocument/2006/relationships/hyperlink" Target="https://www.dhcs.ca.gov/formsandpubs/laws/Pages/SPdocs.aspx" TargetMode="External"/><Relationship Id="rId5" Type="http://schemas.openxmlformats.org/officeDocument/2006/relationships/hyperlink" Target="https://www.law.cornell.edu/cfr/text/42/chapter-IV" TargetMode="External"/><Relationship Id="rId15" Type="http://schemas.openxmlformats.org/officeDocument/2006/relationships/hyperlink" Target="https://www.dhcs.ca.gov/formsandpubs/laws/Pages/Title-XXI-SPAs.aspx" TargetMode="External"/><Relationship Id="rId10" Type="http://schemas.openxmlformats.org/officeDocument/2006/relationships/hyperlink" Target="https://www.medicaid.gov/medicaid/section-1115-demo/demonstration-and-waiver-list/index.html?f%5B0%5D=waiver_state_facet%3A726#content" TargetMode="External"/><Relationship Id="rId4" Type="http://schemas.openxmlformats.org/officeDocument/2006/relationships/hyperlink" Target="https://www.ssa.gov/OP_Home/ssact/title11/1115.htm" TargetMode="External"/><Relationship Id="rId9" Type="http://schemas.openxmlformats.org/officeDocument/2006/relationships/hyperlink" Target="https://www.dhcs.ca.gov/calaim" TargetMode="External"/><Relationship Id="rId14" Type="http://schemas.openxmlformats.org/officeDocument/2006/relationships/hyperlink" Target="https://www.dhcs.ca.gov/formsandpubs/laws/Pages/CaliforniStatePlan.aspx"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macpac.gov/subtopic/matching-rates/" TargetMode="External"/><Relationship Id="rId13" Type="http://schemas.openxmlformats.org/officeDocument/2006/relationships/hyperlink" Target="https://www.dhcs.ca.gov/Documents/CA2018-19-Medicaid-Managed-Care-Survey-Summary-Report.pdf" TargetMode="External"/><Relationship Id="rId3" Type="http://schemas.openxmlformats.org/officeDocument/2006/relationships/hyperlink" Target="https://www.macpac.gov/medicaid-101/eligibility/" TargetMode="External"/><Relationship Id="rId7" Type="http://schemas.openxmlformats.org/officeDocument/2006/relationships/hyperlink" Target="https://www.macpac.gov/subtopic/non-federal-financing/" TargetMode="External"/><Relationship Id="rId12" Type="http://schemas.openxmlformats.org/officeDocument/2006/relationships/hyperlink" Target="https://www.dhcs.ca.gov/Documents/CA2018-19-EQR-Technical-Report-Vol2.pdf" TargetMode="External"/><Relationship Id="rId17" Type="http://schemas.openxmlformats.org/officeDocument/2006/relationships/image" Target="../media/image2.png"/><Relationship Id="rId2" Type="http://schemas.openxmlformats.org/officeDocument/2006/relationships/hyperlink" Target="https://www.macpac.gov/medicaid-101/provider-payment-and-delivery-systems/" TargetMode="External"/><Relationship Id="rId16" Type="http://schemas.openxmlformats.org/officeDocument/2006/relationships/hyperlink" Target="https://www.childrennow.org/portfolio-posts/medi-cal-managed-care/" TargetMode="External"/><Relationship Id="rId1" Type="http://schemas.openxmlformats.org/officeDocument/2006/relationships/slideLayout" Target="../slideLayouts/slideLayout12.xml"/><Relationship Id="rId6" Type="http://schemas.openxmlformats.org/officeDocument/2006/relationships/hyperlink" Target="https://www.macpac.gov/topics/financing/" TargetMode="External"/><Relationship Id="rId11" Type="http://schemas.openxmlformats.org/officeDocument/2006/relationships/hyperlink" Target="https://www.dhcs.ca.gov/Documents/CA2018-19-EQR-Technical-Report-Vol1.pdf" TargetMode="External"/><Relationship Id="rId5" Type="http://schemas.openxmlformats.org/officeDocument/2006/relationships/hyperlink" Target="https://www.macpac.gov/subtopic/mandatory-and-optional-benefits/" TargetMode="External"/><Relationship Id="rId15" Type="http://schemas.openxmlformats.org/officeDocument/2006/relationships/hyperlink" Target="https://www.medicaid.gov/medicaid/quality-of-care/performance-measurement/adult-and-child-health-care-quality-measures/childrens-health-care-quality-measures/index.html" TargetMode="External"/><Relationship Id="rId10" Type="http://schemas.openxmlformats.org/officeDocument/2006/relationships/hyperlink" Target="https://www.dhcs.ca.gov/dataandstats/reports/Documents/MMCD_Qual_Rpts/HEDIS_Reports/Managed-Care-Accountability-Set-Reporting-Year-2021.pdf" TargetMode="External"/><Relationship Id="rId4" Type="http://schemas.openxmlformats.org/officeDocument/2006/relationships/hyperlink" Target="https://www.macpac.gov/wp-content/uploads/2017/03/Federal-Requirements-and-State-Options-Eligibility.pdf" TargetMode="External"/><Relationship Id="rId9" Type="http://schemas.openxmlformats.org/officeDocument/2006/relationships/hyperlink" Target="https://www.macpac.gov/federal-match-rates-for-medicaid-administrative-activities/" TargetMode="External"/><Relationship Id="rId14" Type="http://schemas.openxmlformats.org/officeDocument/2006/relationships/hyperlink" Target="https://healthinsuranceratings.ncqa.org/2019/search/Medicaid/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3C5_485561FB.xm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datacenter.kidscount.org/data/tables/100-child-population-by-single-age?loc=6&amp;loct=2#detailed/2/6/false/1729,37,871,870,573,869,36,868,867,133/42,43,44,45,46,47,48,49,50,51,52,53,54,55,56,57,58,59,60,61/418" TargetMode="External"/><Relationship Id="rId3" Type="http://schemas.openxmlformats.org/officeDocument/2006/relationships/image" Target="../media/image15.png"/><Relationship Id="rId7" Type="http://schemas.openxmlformats.org/officeDocument/2006/relationships/hyperlink" Target="https://data.chhs.ca.gov/dataset/eligible-individuals-under-age-21-enrolled-in-medi-cal-by-county/resource/6671cb21-dd3e-4330-a398-9f10d60fd916"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kff.org/medicaid/state-indicator/births-financed-by-medicaid/?currentTimeframe=0&amp;selectedRows=%7B%22states%22:%7B%22california%22:%7B%7D%7D%7D&amp;sortModel=%7B%22colId%22:%22Location%22,%22sort%22:%22asc%22%7D" TargetMode="External"/><Relationship Id="rId11" Type="http://schemas.openxmlformats.org/officeDocument/2006/relationships/chart" Target="../charts/chart1.xml"/><Relationship Id="rId5" Type="http://schemas.openxmlformats.org/officeDocument/2006/relationships/hyperlink" Target="http://files.kff.org/attachment/fact-sheet-medicaid-state-CA" TargetMode="External"/><Relationship Id="rId10" Type="http://schemas.openxmlformats.org/officeDocument/2006/relationships/image" Target="../media/image16.png"/><Relationship Id="rId4" Type="http://schemas.openxmlformats.org/officeDocument/2006/relationships/hyperlink" Target="https://www.kff.org/state-category/medicaid-chip/medicaidchip-eligibility-limits/" TargetMode="External"/><Relationship Id="rId9" Type="http://schemas.openxmlformats.org/officeDocument/2006/relationships/hyperlink" Target="https://www.healthcare.gov/glossary/federal-poverty-level-FP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hyperlink" Target="https://www.ssa.gov/OP_Home/ssact/title19/1905.htm" TargetMode="External"/><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png"/><Relationship Id="rId5" Type="http://schemas.microsoft.com/office/2007/relationships/hdphoto" Target="../media/hdphoto2.wdp"/><Relationship Id="rId10" Type="http://schemas.openxmlformats.org/officeDocument/2006/relationships/hyperlink" Target="https://www.medicaid.gov/medicaid/benefits/downloads/epsdt_coverage_guide.pdf" TargetMode="External"/><Relationship Id="rId4" Type="http://schemas.openxmlformats.org/officeDocument/2006/relationships/image" Target="../media/image26.png"/><Relationship Id="rId9" Type="http://schemas.openxmlformats.org/officeDocument/2006/relationships/hyperlink" Target="https://www.law.cornell.edu/cfr/text/42/441.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A478-C01C-4AEA-AAF5-C5D9F702D1DD}"/>
              </a:ext>
            </a:extLst>
          </p:cNvPr>
          <p:cNvSpPr>
            <a:spLocks noGrp="1"/>
          </p:cNvSpPr>
          <p:nvPr>
            <p:ph type="ctrTitle"/>
          </p:nvPr>
        </p:nvSpPr>
        <p:spPr>
          <a:xfrm>
            <a:off x="1246911" y="905570"/>
            <a:ext cx="6650182" cy="2142430"/>
          </a:xfrm>
        </p:spPr>
        <p:txBody>
          <a:bodyPr>
            <a:normAutofit/>
          </a:bodyPr>
          <a:lstStyle/>
          <a:p>
            <a:r>
              <a:rPr lang="en-US" sz="3200" dirty="0"/>
              <a:t>First 5 Center PSP Webinar Series</a:t>
            </a:r>
            <a:br>
              <a:rPr lang="en-US" sz="3200" dirty="0"/>
            </a:br>
            <a:br>
              <a:rPr lang="en-US" sz="3200" dirty="0"/>
            </a:br>
            <a:r>
              <a:rPr lang="en-US" sz="3200" i="1" dirty="0"/>
              <a:t>Demystifying Medi-Cal to Support Young Children &amp; Families</a:t>
            </a:r>
          </a:p>
        </p:txBody>
      </p:sp>
      <p:sp>
        <p:nvSpPr>
          <p:cNvPr id="3" name="Text Placeholder 2">
            <a:extLst>
              <a:ext uri="{FF2B5EF4-FFF2-40B4-BE49-F238E27FC236}">
                <a16:creationId xmlns:a16="http://schemas.microsoft.com/office/drawing/2014/main" id="{B091B292-2F46-4C41-8AF2-16B73551F1C3}"/>
              </a:ext>
            </a:extLst>
          </p:cNvPr>
          <p:cNvSpPr>
            <a:spLocks noGrp="1"/>
          </p:cNvSpPr>
          <p:nvPr>
            <p:ph type="body" sz="quarter" idx="10"/>
          </p:nvPr>
        </p:nvSpPr>
        <p:spPr>
          <a:xfrm>
            <a:off x="1246910" y="3381165"/>
            <a:ext cx="6650181" cy="609600"/>
          </a:xfrm>
        </p:spPr>
        <p:txBody>
          <a:bodyPr/>
          <a:lstStyle/>
          <a:p>
            <a:r>
              <a:rPr lang="en-US" sz="2400" b="0" dirty="0"/>
              <a:t>Tuesday, October 27</a:t>
            </a:r>
            <a:r>
              <a:rPr lang="en-US" sz="2400" b="0" baseline="30000" dirty="0"/>
              <a:t>th</a:t>
            </a:r>
            <a:r>
              <a:rPr lang="en-US" sz="2400" b="0" dirty="0"/>
              <a:t>, 9:00 – 10:30 AM PT</a:t>
            </a:r>
          </a:p>
        </p:txBody>
      </p:sp>
      <p:sp>
        <p:nvSpPr>
          <p:cNvPr id="6" name="Rectangle 5">
            <a:extLst>
              <a:ext uri="{FF2B5EF4-FFF2-40B4-BE49-F238E27FC236}">
                <a16:creationId xmlns:a16="http://schemas.microsoft.com/office/drawing/2014/main" id="{B15073E6-0F44-45C8-B636-75BDC5280FCB}"/>
              </a:ext>
            </a:extLst>
          </p:cNvPr>
          <p:cNvSpPr/>
          <p:nvPr/>
        </p:nvSpPr>
        <p:spPr bwMode="auto">
          <a:xfrm>
            <a:off x="5222121" y="243840"/>
            <a:ext cx="1267691" cy="594360"/>
          </a:xfrm>
          <a:prstGeom prst="rect">
            <a:avLst/>
          </a:prstGeom>
          <a:solidFill>
            <a:schemeClr val="bg1"/>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pic>
        <p:nvPicPr>
          <p:cNvPr id="5" name="Picture 2" descr="C:\Users\Mtoups\AppData\Local\Microsoft\Windows\Temporary Internet Files\Content.Outlook\D4E57F5T\CSSP_Stacked_RGB.png">
            <a:extLst>
              <a:ext uri="{FF2B5EF4-FFF2-40B4-BE49-F238E27FC236}">
                <a16:creationId xmlns:a16="http://schemas.microsoft.com/office/drawing/2014/main" id="{0C7B9859-2DA5-4B9F-A235-29E8E5CDB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079" y="210155"/>
            <a:ext cx="1267692" cy="6617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7AF2CC-5A91-490E-93B3-272D9AB06723}"/>
              </a:ext>
            </a:extLst>
          </p:cNvPr>
          <p:cNvSpPr txBox="1"/>
          <p:nvPr/>
        </p:nvSpPr>
        <p:spPr>
          <a:xfrm>
            <a:off x="801144" y="4065260"/>
            <a:ext cx="3706090" cy="1231106"/>
          </a:xfrm>
          <a:prstGeom prst="rect">
            <a:avLst/>
          </a:prstGeom>
          <a:noFill/>
        </p:spPr>
        <p:txBody>
          <a:bodyPr wrap="square" rtlCol="0">
            <a:spAutoFit/>
          </a:bodyPr>
          <a:lstStyle/>
          <a:p>
            <a:pPr algn="ctr"/>
            <a:r>
              <a:rPr lang="en-US" sz="2000" b="1" dirty="0">
                <a:solidFill>
                  <a:schemeClr val="bg1"/>
                </a:solidFill>
                <a:latin typeface="+mn-lt"/>
              </a:rPr>
              <a:t>Donna Cohen Ross</a:t>
            </a:r>
          </a:p>
          <a:p>
            <a:pPr algn="ctr"/>
            <a:r>
              <a:rPr lang="en-US" i="1" dirty="0">
                <a:solidFill>
                  <a:schemeClr val="bg1"/>
                </a:solidFill>
                <a:latin typeface="+mn-lt"/>
              </a:rPr>
              <a:t>Independent Advisor to </a:t>
            </a:r>
          </a:p>
          <a:p>
            <a:pPr algn="ctr"/>
            <a:r>
              <a:rPr lang="en-US" dirty="0">
                <a:solidFill>
                  <a:schemeClr val="bg1"/>
                </a:solidFill>
                <a:latin typeface="+mn-lt"/>
              </a:rPr>
              <a:t>Center for the Study of Social Policy</a:t>
            </a:r>
          </a:p>
          <a:p>
            <a:pPr algn="ctr"/>
            <a:r>
              <a:rPr lang="en-US" dirty="0" err="1">
                <a:solidFill>
                  <a:schemeClr val="bg1"/>
                </a:solidFill>
                <a:latin typeface="+mn-lt"/>
              </a:rPr>
              <a:t>donna@dcrinitiatives.com</a:t>
            </a:r>
            <a:endParaRPr lang="en-US" dirty="0">
              <a:solidFill>
                <a:schemeClr val="bg1"/>
              </a:solidFill>
              <a:latin typeface="+mn-lt"/>
            </a:endParaRPr>
          </a:p>
        </p:txBody>
      </p:sp>
      <p:sp>
        <p:nvSpPr>
          <p:cNvPr id="8" name="TextBox 7">
            <a:extLst>
              <a:ext uri="{FF2B5EF4-FFF2-40B4-BE49-F238E27FC236}">
                <a16:creationId xmlns:a16="http://schemas.microsoft.com/office/drawing/2014/main" id="{CC2CEFE6-483A-41F4-9541-951422F89F12}"/>
              </a:ext>
            </a:extLst>
          </p:cNvPr>
          <p:cNvSpPr txBox="1"/>
          <p:nvPr/>
        </p:nvSpPr>
        <p:spPr>
          <a:xfrm>
            <a:off x="4636767" y="4030426"/>
            <a:ext cx="3706090" cy="1292662"/>
          </a:xfrm>
          <a:prstGeom prst="rect">
            <a:avLst/>
          </a:prstGeom>
          <a:noFill/>
        </p:spPr>
        <p:txBody>
          <a:bodyPr wrap="square" rtlCol="0">
            <a:spAutoFit/>
          </a:bodyPr>
          <a:lstStyle/>
          <a:p>
            <a:pPr algn="ctr"/>
            <a:r>
              <a:rPr lang="en-US" sz="2000" b="1" dirty="0">
                <a:solidFill>
                  <a:schemeClr val="bg1"/>
                </a:solidFill>
                <a:latin typeface="+mn-lt"/>
              </a:rPr>
              <a:t>Jocelyn</a:t>
            </a:r>
            <a:r>
              <a:rPr lang="en-US" sz="2400" b="1" dirty="0">
                <a:solidFill>
                  <a:schemeClr val="bg1"/>
                </a:solidFill>
                <a:latin typeface="+mn-lt"/>
              </a:rPr>
              <a:t> </a:t>
            </a:r>
            <a:r>
              <a:rPr lang="en-US" sz="2000" b="1" dirty="0">
                <a:solidFill>
                  <a:schemeClr val="bg1"/>
                </a:solidFill>
                <a:latin typeface="+mn-lt"/>
              </a:rPr>
              <a:t>Guyer</a:t>
            </a:r>
            <a:endParaRPr lang="en-US" sz="2400" b="1" dirty="0">
              <a:solidFill>
                <a:schemeClr val="bg1"/>
              </a:solidFill>
              <a:latin typeface="+mn-lt"/>
            </a:endParaRPr>
          </a:p>
          <a:p>
            <a:pPr algn="ctr"/>
            <a:r>
              <a:rPr lang="en-US" i="1" dirty="0">
                <a:solidFill>
                  <a:schemeClr val="bg1"/>
                </a:solidFill>
                <a:latin typeface="+mn-lt"/>
              </a:rPr>
              <a:t>Managing Director</a:t>
            </a:r>
          </a:p>
          <a:p>
            <a:pPr algn="ctr"/>
            <a:r>
              <a:rPr lang="en-US" dirty="0">
                <a:solidFill>
                  <a:schemeClr val="bg1"/>
                </a:solidFill>
                <a:latin typeface="+mn-lt"/>
              </a:rPr>
              <a:t>Manatt Health</a:t>
            </a:r>
          </a:p>
          <a:p>
            <a:pPr algn="ctr"/>
            <a:r>
              <a:rPr lang="en-US" dirty="0" err="1">
                <a:solidFill>
                  <a:schemeClr val="bg1"/>
                </a:solidFill>
                <a:latin typeface="+mn-lt"/>
              </a:rPr>
              <a:t>jguyer@manatt.com</a:t>
            </a:r>
            <a:endParaRPr lang="en-US" dirty="0">
              <a:solidFill>
                <a:schemeClr val="bg1"/>
              </a:solidFill>
              <a:latin typeface="+mn-lt"/>
            </a:endParaRPr>
          </a:p>
        </p:txBody>
      </p:sp>
      <p:sp>
        <p:nvSpPr>
          <p:cNvPr id="9" name="TextBox 8">
            <a:extLst>
              <a:ext uri="{FF2B5EF4-FFF2-40B4-BE49-F238E27FC236}">
                <a16:creationId xmlns:a16="http://schemas.microsoft.com/office/drawing/2014/main" id="{FDFA07EE-F595-4658-A5AB-3471733DC986}"/>
              </a:ext>
            </a:extLst>
          </p:cNvPr>
          <p:cNvSpPr txBox="1"/>
          <p:nvPr/>
        </p:nvSpPr>
        <p:spPr>
          <a:xfrm>
            <a:off x="4654184" y="5323088"/>
            <a:ext cx="3706090" cy="1292662"/>
          </a:xfrm>
          <a:prstGeom prst="rect">
            <a:avLst/>
          </a:prstGeom>
          <a:noFill/>
        </p:spPr>
        <p:txBody>
          <a:bodyPr wrap="square" rtlCol="0">
            <a:spAutoFit/>
          </a:bodyPr>
          <a:lstStyle/>
          <a:p>
            <a:pPr algn="ctr"/>
            <a:r>
              <a:rPr lang="en-US" sz="2000" b="1" dirty="0">
                <a:solidFill>
                  <a:schemeClr val="bg1"/>
                </a:solidFill>
                <a:latin typeface="+mn-lt"/>
              </a:rPr>
              <a:t>Alice</a:t>
            </a:r>
            <a:r>
              <a:rPr lang="en-US" sz="2400" b="1" dirty="0">
                <a:solidFill>
                  <a:schemeClr val="bg1"/>
                </a:solidFill>
                <a:latin typeface="+mn-lt"/>
              </a:rPr>
              <a:t> </a:t>
            </a:r>
            <a:r>
              <a:rPr lang="en-US" sz="2000" b="1" dirty="0">
                <a:solidFill>
                  <a:schemeClr val="bg1"/>
                </a:solidFill>
                <a:latin typeface="+mn-lt"/>
              </a:rPr>
              <a:t>Lam</a:t>
            </a:r>
            <a:endParaRPr lang="en-US" sz="2400" b="1" dirty="0">
              <a:solidFill>
                <a:schemeClr val="bg1"/>
              </a:solidFill>
              <a:latin typeface="+mn-lt"/>
            </a:endParaRPr>
          </a:p>
          <a:p>
            <a:pPr algn="ctr"/>
            <a:r>
              <a:rPr lang="en-US" i="1" dirty="0">
                <a:solidFill>
                  <a:schemeClr val="bg1"/>
                </a:solidFill>
                <a:latin typeface="+mn-lt"/>
              </a:rPr>
              <a:t>Managing Director</a:t>
            </a:r>
          </a:p>
          <a:p>
            <a:pPr algn="ctr"/>
            <a:r>
              <a:rPr lang="en-US" dirty="0">
                <a:solidFill>
                  <a:schemeClr val="bg1"/>
                </a:solidFill>
                <a:latin typeface="+mn-lt"/>
              </a:rPr>
              <a:t>Manatt Health</a:t>
            </a:r>
          </a:p>
          <a:p>
            <a:pPr algn="ctr"/>
            <a:r>
              <a:rPr lang="en-US" dirty="0">
                <a:solidFill>
                  <a:schemeClr val="bg1"/>
                </a:solidFill>
                <a:latin typeface="+mn-lt"/>
              </a:rPr>
              <a:t>alam@manatt.com</a:t>
            </a:r>
          </a:p>
        </p:txBody>
      </p:sp>
      <p:sp>
        <p:nvSpPr>
          <p:cNvPr id="10" name="TextBox 9">
            <a:extLst>
              <a:ext uri="{FF2B5EF4-FFF2-40B4-BE49-F238E27FC236}">
                <a16:creationId xmlns:a16="http://schemas.microsoft.com/office/drawing/2014/main" id="{E3C8D0D2-6785-453D-A6C1-6E4288294E3B}"/>
              </a:ext>
            </a:extLst>
          </p:cNvPr>
          <p:cNvSpPr txBox="1"/>
          <p:nvPr/>
        </p:nvSpPr>
        <p:spPr>
          <a:xfrm>
            <a:off x="783726" y="5323088"/>
            <a:ext cx="3706090" cy="1292662"/>
          </a:xfrm>
          <a:prstGeom prst="rect">
            <a:avLst/>
          </a:prstGeom>
          <a:noFill/>
        </p:spPr>
        <p:txBody>
          <a:bodyPr wrap="square" rtlCol="0">
            <a:spAutoFit/>
          </a:bodyPr>
          <a:lstStyle/>
          <a:p>
            <a:pPr algn="ctr"/>
            <a:r>
              <a:rPr lang="en-US" sz="2000" b="1" dirty="0">
                <a:solidFill>
                  <a:schemeClr val="bg1"/>
                </a:solidFill>
                <a:latin typeface="+mn-lt"/>
              </a:rPr>
              <a:t>Tara</a:t>
            </a:r>
            <a:r>
              <a:rPr lang="en-US" sz="2400" b="1" dirty="0">
                <a:solidFill>
                  <a:schemeClr val="bg1"/>
                </a:solidFill>
                <a:latin typeface="+mn-lt"/>
              </a:rPr>
              <a:t> </a:t>
            </a:r>
            <a:r>
              <a:rPr lang="en-US" sz="2000" b="1" dirty="0">
                <a:solidFill>
                  <a:schemeClr val="bg1"/>
                </a:solidFill>
                <a:latin typeface="+mn-lt"/>
              </a:rPr>
              <a:t>Ficek</a:t>
            </a:r>
            <a:endParaRPr lang="en-US" sz="2400" b="1" dirty="0">
              <a:solidFill>
                <a:schemeClr val="bg1"/>
              </a:solidFill>
              <a:latin typeface="+mn-lt"/>
            </a:endParaRPr>
          </a:p>
          <a:p>
            <a:pPr algn="ctr"/>
            <a:r>
              <a:rPr lang="en-US" i="1" dirty="0">
                <a:solidFill>
                  <a:schemeClr val="bg1"/>
                </a:solidFill>
                <a:latin typeface="+mn-lt"/>
              </a:rPr>
              <a:t>Director, Health Systems</a:t>
            </a:r>
          </a:p>
          <a:p>
            <a:pPr algn="ctr"/>
            <a:r>
              <a:rPr lang="en-US" dirty="0">
                <a:solidFill>
                  <a:schemeClr val="bg1"/>
                </a:solidFill>
                <a:latin typeface="+mn-lt"/>
              </a:rPr>
              <a:t>First 5 LA</a:t>
            </a:r>
          </a:p>
          <a:p>
            <a:pPr algn="ctr"/>
            <a:r>
              <a:rPr lang="en-US" dirty="0">
                <a:solidFill>
                  <a:schemeClr val="bg1"/>
                </a:solidFill>
                <a:latin typeface="+mn-lt"/>
              </a:rPr>
              <a:t>ficek@first5la.org</a:t>
            </a:r>
          </a:p>
        </p:txBody>
      </p:sp>
    </p:spTree>
    <p:extLst>
      <p:ext uri="{BB962C8B-B14F-4D97-AF65-F5344CB8AC3E}">
        <p14:creationId xmlns:p14="http://schemas.microsoft.com/office/powerpoint/2010/main" val="9112443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D015BB1-0461-49C2-AD74-B525BCDFBD16}"/>
              </a:ext>
            </a:extLst>
          </p:cNvPr>
          <p:cNvSpPr/>
          <p:nvPr/>
        </p:nvSpPr>
        <p:spPr bwMode="auto">
          <a:xfrm>
            <a:off x="152400" y="5987260"/>
            <a:ext cx="8763000" cy="710706"/>
          </a:xfrm>
          <a:prstGeom prst="rect">
            <a:avLst/>
          </a:prstGeom>
          <a:solidFill>
            <a:schemeClr val="bg1"/>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2" name="Rectangle 11">
            <a:extLst>
              <a:ext uri="{FF2B5EF4-FFF2-40B4-BE49-F238E27FC236}">
                <a16:creationId xmlns:a16="http://schemas.microsoft.com/office/drawing/2014/main" id="{064456B2-463C-468F-B713-F8FE30F7E40C}"/>
              </a:ext>
            </a:extLst>
          </p:cNvPr>
          <p:cNvSpPr/>
          <p:nvPr/>
        </p:nvSpPr>
        <p:spPr bwMode="auto">
          <a:xfrm>
            <a:off x="417792" y="2070893"/>
            <a:ext cx="8269008" cy="4438134"/>
          </a:xfrm>
          <a:prstGeom prst="rect">
            <a:avLst/>
          </a:prstGeom>
          <a:solidFill>
            <a:schemeClr val="bg1">
              <a:lumMod val="95000"/>
            </a:schemeClr>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E86A7542-740D-4382-BF37-8909DC056C3D}"/>
              </a:ext>
            </a:extLst>
          </p:cNvPr>
          <p:cNvSpPr>
            <a:spLocks noGrp="1"/>
          </p:cNvSpPr>
          <p:nvPr>
            <p:ph type="title"/>
          </p:nvPr>
        </p:nvSpPr>
        <p:spPr/>
        <p:txBody>
          <a:bodyPr/>
          <a:lstStyle/>
          <a:p>
            <a:r>
              <a:rPr lang="en-US" sz="2500" dirty="0"/>
              <a:t>Medi-Cal Financing</a:t>
            </a:r>
          </a:p>
        </p:txBody>
      </p:sp>
      <p:sp>
        <p:nvSpPr>
          <p:cNvPr id="9" name="Rectangle 8">
            <a:extLst>
              <a:ext uri="{FF2B5EF4-FFF2-40B4-BE49-F238E27FC236}">
                <a16:creationId xmlns:a16="http://schemas.microsoft.com/office/drawing/2014/main" id="{114C8FE3-9C32-4DAF-8E51-B727F7DC66E1}"/>
              </a:ext>
            </a:extLst>
          </p:cNvPr>
          <p:cNvSpPr/>
          <p:nvPr/>
        </p:nvSpPr>
        <p:spPr bwMode="auto">
          <a:xfrm>
            <a:off x="0" y="914400"/>
            <a:ext cx="9144000" cy="877824"/>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0" name="TextBox 9">
            <a:extLst>
              <a:ext uri="{FF2B5EF4-FFF2-40B4-BE49-F238E27FC236}">
                <a16:creationId xmlns:a16="http://schemas.microsoft.com/office/drawing/2014/main" id="{552DA20E-5B5E-4747-B0EF-33B9293CF3AF}"/>
              </a:ext>
            </a:extLst>
          </p:cNvPr>
          <p:cNvSpPr txBox="1"/>
          <p:nvPr/>
        </p:nvSpPr>
        <p:spPr>
          <a:xfrm>
            <a:off x="0" y="889839"/>
            <a:ext cx="9144000"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Medicaid is a matching program, where the “non-federal share” is provided by the State, counties, or other entities (subject to federal rules) to draw down “federal share” at a state-specific “federal medical assistance percentage (FMAP)” – or “match rate.” </a:t>
            </a:r>
          </a:p>
        </p:txBody>
      </p:sp>
      <p:sp>
        <p:nvSpPr>
          <p:cNvPr id="23" name="TextBox 22">
            <a:extLst>
              <a:ext uri="{FF2B5EF4-FFF2-40B4-BE49-F238E27FC236}">
                <a16:creationId xmlns:a16="http://schemas.microsoft.com/office/drawing/2014/main" id="{7926BEDC-EE7D-4ED7-B103-A59B23AFEDAA}"/>
              </a:ext>
            </a:extLst>
          </p:cNvPr>
          <p:cNvSpPr txBox="1"/>
          <p:nvPr/>
        </p:nvSpPr>
        <p:spPr>
          <a:xfrm>
            <a:off x="514017" y="2286000"/>
            <a:ext cx="7867983" cy="2893100"/>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b="1" dirty="0">
                <a:latin typeface="+mn-lt"/>
              </a:rPr>
              <a:t>California’s Medicaid </a:t>
            </a:r>
            <a:r>
              <a:rPr lang="en-US" sz="1600" b="1" dirty="0" err="1">
                <a:latin typeface="+mn-lt"/>
              </a:rPr>
              <a:t>FMAP</a:t>
            </a:r>
            <a:r>
              <a:rPr lang="en-US" sz="1600" b="1" dirty="0">
                <a:latin typeface="+mn-lt"/>
              </a:rPr>
              <a:t> is 50 percent for most Medi-Cal enrollees</a:t>
            </a:r>
            <a:r>
              <a:rPr lang="en-US" sz="1600" dirty="0">
                <a:latin typeface="+mn-lt"/>
              </a:rPr>
              <a:t>, meaning for every $0.50 spent on a Medi-Cal enrollee, the federal government matches $0.50</a:t>
            </a:r>
          </a:p>
          <a:p>
            <a:pPr marL="742950" lvl="1" indent="-285750">
              <a:spcAft>
                <a:spcPts val="600"/>
              </a:spcAft>
              <a:buFont typeface="Wingdings" panose="05000000000000000000" pitchFamily="2" charset="2"/>
              <a:buChar char="§"/>
            </a:pPr>
            <a:r>
              <a:rPr lang="en-US" sz="1400" dirty="0">
                <a:latin typeface="+mn-lt"/>
              </a:rPr>
              <a:t>The CARES Act increased California’s Medicaid FMAP to 56.2 percent through the end of the quarter that the Public Health Emergency expires (March 31, 2021)</a:t>
            </a:r>
          </a:p>
          <a:p>
            <a:pPr marL="285750" indent="-285750">
              <a:spcAft>
                <a:spcPts val="600"/>
              </a:spcAft>
              <a:buFont typeface="Wingdings" panose="05000000000000000000" pitchFamily="2" charset="2"/>
              <a:buChar char="§"/>
            </a:pPr>
            <a:r>
              <a:rPr lang="en-US" sz="1600" b="1" dirty="0">
                <a:latin typeface="+mn-lt"/>
              </a:rPr>
              <a:t>California’s Medicaid </a:t>
            </a:r>
            <a:r>
              <a:rPr lang="en-US" sz="1600" b="1" dirty="0" err="1">
                <a:latin typeface="+mn-lt"/>
              </a:rPr>
              <a:t>FMAP</a:t>
            </a:r>
            <a:r>
              <a:rPr lang="en-US" sz="1600" b="1" dirty="0">
                <a:latin typeface="+mn-lt"/>
              </a:rPr>
              <a:t> is 90 percent for Affordable Care Act (ACA) adult expansion population</a:t>
            </a:r>
          </a:p>
          <a:p>
            <a:pPr marL="285750" indent="-285750">
              <a:spcAft>
                <a:spcPts val="600"/>
              </a:spcAft>
              <a:buFont typeface="Wingdings" panose="05000000000000000000" pitchFamily="2" charset="2"/>
              <a:buChar char="§"/>
            </a:pPr>
            <a:r>
              <a:rPr lang="en-US" sz="1600" b="1" dirty="0">
                <a:latin typeface="+mn-lt"/>
              </a:rPr>
              <a:t>California’s CHIP enhanced </a:t>
            </a:r>
            <a:r>
              <a:rPr lang="en-US" sz="1600" b="1" dirty="0" err="1">
                <a:latin typeface="+mn-lt"/>
              </a:rPr>
              <a:t>FMAP</a:t>
            </a:r>
            <a:r>
              <a:rPr lang="en-US" sz="1600" b="1" dirty="0">
                <a:latin typeface="+mn-lt"/>
              </a:rPr>
              <a:t> (</a:t>
            </a:r>
            <a:r>
              <a:rPr lang="en-US" sz="1600" b="1" dirty="0" err="1">
                <a:latin typeface="+mn-lt"/>
              </a:rPr>
              <a:t>eFMAP</a:t>
            </a:r>
            <a:r>
              <a:rPr lang="en-US" sz="1600" b="1" dirty="0">
                <a:latin typeface="+mn-lt"/>
              </a:rPr>
              <a:t>) is 65 percent </a:t>
            </a:r>
            <a:r>
              <a:rPr lang="en-US" sz="1600" dirty="0">
                <a:latin typeface="+mn-lt"/>
              </a:rPr>
              <a:t>for CHIP enrollees</a:t>
            </a:r>
          </a:p>
          <a:p>
            <a:pPr marL="742950" lvl="1" indent="-285750">
              <a:spcAft>
                <a:spcPts val="600"/>
              </a:spcAft>
              <a:buFont typeface="Wingdings" panose="05000000000000000000" pitchFamily="2" charset="2"/>
              <a:buChar char="§"/>
            </a:pPr>
            <a:r>
              <a:rPr lang="en-US" sz="1400" dirty="0">
                <a:latin typeface="+mn-lt"/>
              </a:rPr>
              <a:t>The CARES Act increased California’s CHIP </a:t>
            </a:r>
            <a:r>
              <a:rPr lang="en-US" sz="1400" dirty="0" err="1">
                <a:latin typeface="+mn-lt"/>
              </a:rPr>
              <a:t>eFMAP</a:t>
            </a:r>
            <a:r>
              <a:rPr lang="en-US" sz="1400" dirty="0">
                <a:latin typeface="+mn-lt"/>
              </a:rPr>
              <a:t> to 69.34 percent</a:t>
            </a:r>
          </a:p>
          <a:p>
            <a:pPr marL="285750" indent="-285750">
              <a:spcAft>
                <a:spcPts val="600"/>
              </a:spcAft>
              <a:buFont typeface="Wingdings" panose="05000000000000000000" pitchFamily="2" charset="2"/>
              <a:buChar char="§"/>
            </a:pPr>
            <a:r>
              <a:rPr lang="en-US" sz="1600" b="1" dirty="0">
                <a:latin typeface="+mn-lt"/>
              </a:rPr>
              <a:t>Other Medicaid activities’ federal share range 50 – 100 percent, </a:t>
            </a:r>
            <a:r>
              <a:rPr lang="en-US" sz="1600" dirty="0">
                <a:latin typeface="+mn-lt"/>
              </a:rPr>
              <a:t>depending on activity</a:t>
            </a:r>
          </a:p>
          <a:p>
            <a:pPr marL="285750" indent="-285750">
              <a:spcAft>
                <a:spcPts val="600"/>
              </a:spcAft>
              <a:buFont typeface="Wingdings" panose="05000000000000000000" pitchFamily="2" charset="2"/>
              <a:buChar char="§"/>
            </a:pPr>
            <a:endParaRPr lang="en-US" sz="1400" dirty="0">
              <a:latin typeface="+mn-lt"/>
            </a:endParaRPr>
          </a:p>
        </p:txBody>
      </p:sp>
      <p:sp>
        <p:nvSpPr>
          <p:cNvPr id="14" name="Arrow: Pentagon 13">
            <a:extLst>
              <a:ext uri="{FF2B5EF4-FFF2-40B4-BE49-F238E27FC236}">
                <a16:creationId xmlns:a16="http://schemas.microsoft.com/office/drawing/2014/main" id="{F6DB2BD0-1F2F-44FE-A96F-CD3756EC0E16}"/>
              </a:ext>
            </a:extLst>
          </p:cNvPr>
          <p:cNvSpPr/>
          <p:nvPr/>
        </p:nvSpPr>
        <p:spPr bwMode="auto">
          <a:xfrm>
            <a:off x="414556" y="1905000"/>
            <a:ext cx="2862043" cy="320040"/>
          </a:xfrm>
          <a:prstGeom prst="homePlate">
            <a:avLst/>
          </a:prstGeom>
          <a:solidFill>
            <a:schemeClr val="bg2"/>
          </a:solidFill>
          <a:ln w="19050">
            <a:solidFill>
              <a:schemeClr val="accent2"/>
            </a:solidFill>
          </a:ln>
          <a:effectLst/>
        </p:spPr>
        <p:txBody>
          <a:bodyPr lIns="91440" tIns="91440" rIns="91440" bIns="91440" rtlCol="0" anchor="ctr" anchorCtr="0">
            <a:noAutofit/>
          </a:bodyPr>
          <a:lstStyle/>
          <a:p>
            <a:pPr algn="ctr">
              <a:spcAft>
                <a:spcPts val="600"/>
              </a:spcAft>
            </a:pPr>
            <a:r>
              <a:rPr lang="en-US" sz="1600" b="1" dirty="0">
                <a:solidFill>
                  <a:schemeClr val="bg1"/>
                </a:solidFill>
                <a:latin typeface="+mn-lt"/>
              </a:rPr>
              <a:t>Federal Funding</a:t>
            </a:r>
          </a:p>
        </p:txBody>
      </p:sp>
      <p:sp>
        <p:nvSpPr>
          <p:cNvPr id="22" name="Arrow: Pentagon 21">
            <a:extLst>
              <a:ext uri="{FF2B5EF4-FFF2-40B4-BE49-F238E27FC236}">
                <a16:creationId xmlns:a16="http://schemas.microsoft.com/office/drawing/2014/main" id="{0282CF4A-311F-4FA3-9C4A-AD5FF00595D8}"/>
              </a:ext>
            </a:extLst>
          </p:cNvPr>
          <p:cNvSpPr/>
          <p:nvPr/>
        </p:nvSpPr>
        <p:spPr bwMode="auto">
          <a:xfrm>
            <a:off x="413476" y="4911075"/>
            <a:ext cx="2862043" cy="320040"/>
          </a:xfrm>
          <a:prstGeom prst="homePlate">
            <a:avLst/>
          </a:prstGeom>
          <a:solidFill>
            <a:schemeClr val="bg2"/>
          </a:solidFill>
          <a:ln w="19050">
            <a:solidFill>
              <a:schemeClr val="accent2"/>
            </a:solidFill>
          </a:ln>
          <a:effectLst/>
        </p:spPr>
        <p:txBody>
          <a:bodyPr lIns="91440" tIns="91440" rIns="91440" bIns="91440" rtlCol="0" anchor="ctr" anchorCtr="0">
            <a:noAutofit/>
          </a:bodyPr>
          <a:lstStyle/>
          <a:p>
            <a:pPr algn="ctr">
              <a:spcAft>
                <a:spcPts val="600"/>
              </a:spcAft>
            </a:pPr>
            <a:r>
              <a:rPr lang="en-US" sz="1600" b="1" dirty="0">
                <a:solidFill>
                  <a:schemeClr val="bg1"/>
                </a:solidFill>
                <a:latin typeface="+mn-lt"/>
              </a:rPr>
              <a:t>Medi-Cal Spending</a:t>
            </a:r>
          </a:p>
        </p:txBody>
      </p:sp>
      <p:sp>
        <p:nvSpPr>
          <p:cNvPr id="18" name="Oval 17">
            <a:extLst>
              <a:ext uri="{FF2B5EF4-FFF2-40B4-BE49-F238E27FC236}">
                <a16:creationId xmlns:a16="http://schemas.microsoft.com/office/drawing/2014/main" id="{8680A7E3-24A4-4414-B63E-E2E8EE5EF6E6}"/>
              </a:ext>
            </a:extLst>
          </p:cNvPr>
          <p:cNvSpPr/>
          <p:nvPr/>
        </p:nvSpPr>
        <p:spPr bwMode="auto">
          <a:xfrm>
            <a:off x="517897" y="2370627"/>
            <a:ext cx="182880" cy="182880"/>
          </a:xfrm>
          <a:prstGeom prst="ellipse">
            <a:avLst/>
          </a:prstGeom>
          <a:solidFill>
            <a:schemeClr val="bg1"/>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5" name="Oval 24">
            <a:extLst>
              <a:ext uri="{FF2B5EF4-FFF2-40B4-BE49-F238E27FC236}">
                <a16:creationId xmlns:a16="http://schemas.microsoft.com/office/drawing/2014/main" id="{EB1B7A84-DA27-4AE0-B061-93EBB1D84F28}"/>
              </a:ext>
            </a:extLst>
          </p:cNvPr>
          <p:cNvSpPr/>
          <p:nvPr/>
        </p:nvSpPr>
        <p:spPr bwMode="auto">
          <a:xfrm>
            <a:off x="514018" y="3429000"/>
            <a:ext cx="182880" cy="182880"/>
          </a:xfrm>
          <a:prstGeom prst="ellipse">
            <a:avLst/>
          </a:prstGeom>
          <a:solidFill>
            <a:schemeClr val="bg1"/>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6" name="Oval 25">
            <a:extLst>
              <a:ext uri="{FF2B5EF4-FFF2-40B4-BE49-F238E27FC236}">
                <a16:creationId xmlns:a16="http://schemas.microsoft.com/office/drawing/2014/main" id="{63DB2460-AD1F-4B1B-8CFA-C1E021606FE6}"/>
              </a:ext>
            </a:extLst>
          </p:cNvPr>
          <p:cNvSpPr/>
          <p:nvPr/>
        </p:nvSpPr>
        <p:spPr bwMode="auto">
          <a:xfrm>
            <a:off x="514018" y="3986598"/>
            <a:ext cx="182880" cy="182880"/>
          </a:xfrm>
          <a:prstGeom prst="ellipse">
            <a:avLst/>
          </a:prstGeom>
          <a:solidFill>
            <a:schemeClr val="bg1"/>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cxnSp>
        <p:nvCxnSpPr>
          <p:cNvPr id="28" name="Straight Connector 27">
            <a:extLst>
              <a:ext uri="{FF2B5EF4-FFF2-40B4-BE49-F238E27FC236}">
                <a16:creationId xmlns:a16="http://schemas.microsoft.com/office/drawing/2014/main" id="{86777E2F-1BD5-4C43-999F-21873D9AA634}"/>
              </a:ext>
            </a:extLst>
          </p:cNvPr>
          <p:cNvCxnSpPr>
            <a:cxnSpLocks/>
          </p:cNvCxnSpPr>
          <p:nvPr/>
        </p:nvCxnSpPr>
        <p:spPr bwMode="auto">
          <a:xfrm>
            <a:off x="3276598" y="5071095"/>
            <a:ext cx="5410202" cy="0"/>
          </a:xfrm>
          <a:prstGeom prst="line">
            <a:avLst/>
          </a:prstGeom>
          <a:noFill/>
          <a:ln w="19050" cap="flat" cmpd="sng" algn="ctr">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Oval 32">
            <a:extLst>
              <a:ext uri="{FF2B5EF4-FFF2-40B4-BE49-F238E27FC236}">
                <a16:creationId xmlns:a16="http://schemas.microsoft.com/office/drawing/2014/main" id="{E9BB596E-18A1-4291-8E87-527015255B5A}"/>
              </a:ext>
            </a:extLst>
          </p:cNvPr>
          <p:cNvSpPr/>
          <p:nvPr/>
        </p:nvSpPr>
        <p:spPr bwMode="auto">
          <a:xfrm>
            <a:off x="8077200" y="1849149"/>
            <a:ext cx="990600" cy="987552"/>
          </a:xfrm>
          <a:prstGeom prst="ellipse">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pic>
        <p:nvPicPr>
          <p:cNvPr id="32" name="Picture 31">
            <a:extLst>
              <a:ext uri="{FF2B5EF4-FFF2-40B4-BE49-F238E27FC236}">
                <a16:creationId xmlns:a16="http://schemas.microsoft.com/office/drawing/2014/main" id="{9C6D344F-97C2-4BBC-B81F-135C90E9E9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4939"/>
          <a:stretch/>
        </p:blipFill>
        <p:spPr>
          <a:xfrm>
            <a:off x="8172670" y="1969662"/>
            <a:ext cx="799659" cy="680204"/>
          </a:xfrm>
          <a:prstGeom prst="rect">
            <a:avLst/>
          </a:prstGeom>
        </p:spPr>
      </p:pic>
      <p:sp>
        <p:nvSpPr>
          <p:cNvPr id="38" name="Rectangle 37">
            <a:extLst>
              <a:ext uri="{FF2B5EF4-FFF2-40B4-BE49-F238E27FC236}">
                <a16:creationId xmlns:a16="http://schemas.microsoft.com/office/drawing/2014/main" id="{81F3FF47-72A8-4F0F-ADEF-1061A324B760}"/>
              </a:ext>
            </a:extLst>
          </p:cNvPr>
          <p:cNvSpPr/>
          <p:nvPr/>
        </p:nvSpPr>
        <p:spPr>
          <a:xfrm>
            <a:off x="414556" y="6553200"/>
            <a:ext cx="8424644" cy="276755"/>
          </a:xfrm>
          <a:prstGeom prst="rect">
            <a:avLst/>
          </a:prstGeom>
        </p:spPr>
        <p:txBody>
          <a:bodyPr wrap="square" lIns="91202" tIns="45599" rIns="91202" bIns="45599">
            <a:spAutoFit/>
          </a:bodyPr>
          <a:lstStyle/>
          <a:p>
            <a:r>
              <a:rPr lang="en-US" sz="600" i="1" dirty="0">
                <a:solidFill>
                  <a:schemeClr val="tx1">
                    <a:lumMod val="50000"/>
                    <a:lumOff val="50000"/>
                  </a:schemeClr>
                </a:solidFill>
                <a:latin typeface="Calibri"/>
              </a:rPr>
              <a:t>Sources:</a:t>
            </a:r>
            <a:r>
              <a:rPr lang="en-US" sz="600" dirty="0">
                <a:solidFill>
                  <a:schemeClr val="tx1">
                    <a:lumMod val="50000"/>
                    <a:lumOff val="50000"/>
                  </a:schemeClr>
                </a:solidFill>
                <a:latin typeface="Calibri"/>
              </a:rPr>
              <a:t> </a:t>
            </a:r>
            <a:r>
              <a:rPr lang="en-US" sz="600" dirty="0">
                <a:solidFill>
                  <a:schemeClr val="tx1">
                    <a:lumMod val="50000"/>
                    <a:lumOff val="50000"/>
                  </a:schemeClr>
                </a:solidFill>
                <a:latin typeface="Calibri"/>
                <a:hlinkClick r:id="rId5">
                  <a:extLst>
                    <a:ext uri="{A12FA001-AC4F-418D-AE19-62706E023703}">
                      <ahyp:hlinkClr xmlns:ahyp="http://schemas.microsoft.com/office/drawing/2018/hyperlinkcolor" val="tx"/>
                    </a:ext>
                  </a:extLst>
                </a:hlinkClick>
              </a:rPr>
              <a:t>Kaiser Family Foundation: </a:t>
            </a:r>
            <a:r>
              <a:rPr lang="en-US" sz="600" dirty="0" err="1">
                <a:solidFill>
                  <a:schemeClr val="tx1">
                    <a:lumMod val="50000"/>
                    <a:lumOff val="50000"/>
                  </a:schemeClr>
                </a:solidFill>
                <a:latin typeface="Calibri"/>
                <a:hlinkClick r:id="rId5">
                  <a:extLst>
                    <a:ext uri="{A12FA001-AC4F-418D-AE19-62706E023703}">
                      <ahyp:hlinkClr xmlns:ahyp="http://schemas.microsoft.com/office/drawing/2018/hyperlinkcolor" val="tx"/>
                    </a:ext>
                  </a:extLst>
                </a:hlinkClick>
              </a:rPr>
              <a:t>FMAP</a:t>
            </a:r>
            <a:r>
              <a:rPr lang="en-US" sz="600" dirty="0">
                <a:solidFill>
                  <a:schemeClr val="tx1">
                    <a:lumMod val="50000"/>
                    <a:lumOff val="50000"/>
                  </a:schemeClr>
                </a:solidFill>
                <a:latin typeface="Calibri"/>
                <a:hlinkClick r:id="rId5">
                  <a:extLst>
                    <a:ext uri="{A12FA001-AC4F-418D-AE19-62706E023703}">
                      <ahyp:hlinkClr xmlns:ahyp="http://schemas.microsoft.com/office/drawing/2018/hyperlinkcolor" val="tx"/>
                    </a:ext>
                  </a:extLst>
                </a:hlinkClick>
              </a:rPr>
              <a:t> for Medicaid and Multiplier</a:t>
            </a:r>
            <a:r>
              <a:rPr lang="en-US" sz="600" dirty="0">
                <a:solidFill>
                  <a:schemeClr val="tx1">
                    <a:lumMod val="50000"/>
                    <a:lumOff val="50000"/>
                  </a:schemeClr>
                </a:solidFill>
                <a:latin typeface="Calibri"/>
              </a:rPr>
              <a:t>; </a:t>
            </a:r>
            <a:r>
              <a:rPr lang="en-US" sz="600" dirty="0">
                <a:solidFill>
                  <a:schemeClr val="tx1">
                    <a:lumMod val="50000"/>
                    <a:lumOff val="50000"/>
                  </a:schemeClr>
                </a:solidFill>
                <a:latin typeface="Calibri"/>
                <a:hlinkClick r:id="rId6">
                  <a:extLst>
                    <a:ext uri="{A12FA001-AC4F-418D-AE19-62706E023703}">
                      <ahyp:hlinkClr xmlns:ahyp="http://schemas.microsoft.com/office/drawing/2018/hyperlinkcolor" val="tx"/>
                    </a:ext>
                  </a:extLst>
                </a:hlinkClick>
              </a:rPr>
              <a:t>California Health Care Foundation: 2019 Edition – Medi-Cal Facts and Figures</a:t>
            </a:r>
            <a:r>
              <a:rPr lang="en-US" sz="600" dirty="0">
                <a:solidFill>
                  <a:schemeClr val="tx1">
                    <a:lumMod val="50000"/>
                    <a:lumOff val="50000"/>
                  </a:schemeClr>
                </a:solidFill>
                <a:latin typeface="Calibri"/>
              </a:rPr>
              <a:t>; </a:t>
            </a:r>
            <a:r>
              <a:rPr lang="en-US" sz="600" dirty="0">
                <a:solidFill>
                  <a:schemeClr val="tx1">
                    <a:lumMod val="50000"/>
                    <a:lumOff val="50000"/>
                  </a:schemeClr>
                </a:solidFill>
                <a:latin typeface="Calibri"/>
                <a:hlinkClick r:id="rId7">
                  <a:extLst>
                    <a:ext uri="{A12FA001-AC4F-418D-AE19-62706E023703}">
                      <ahyp:hlinkClr xmlns:ahyp="http://schemas.microsoft.com/office/drawing/2018/hyperlinkcolor" val="tx"/>
                    </a:ext>
                  </a:extLst>
                </a:hlinkClick>
              </a:rPr>
              <a:t>State Health &amp; Value Strategies: Federal Declarations and Flexibilities Supporting Medicaid and CHIP COVID-19 Response Efforts Effective and Expiration Dates.</a:t>
            </a:r>
            <a:endParaRPr lang="en-US" sz="600" dirty="0">
              <a:solidFill>
                <a:schemeClr val="tx1">
                  <a:lumMod val="50000"/>
                  <a:lumOff val="50000"/>
                </a:schemeClr>
              </a:solidFill>
              <a:latin typeface="Calibri"/>
            </a:endParaRPr>
          </a:p>
        </p:txBody>
      </p:sp>
      <p:sp>
        <p:nvSpPr>
          <p:cNvPr id="4" name="Speech Bubble: Rectangle with Corners Rounded 3">
            <a:extLst>
              <a:ext uri="{FF2B5EF4-FFF2-40B4-BE49-F238E27FC236}">
                <a16:creationId xmlns:a16="http://schemas.microsoft.com/office/drawing/2014/main" id="{5CAE7015-4BF6-46CE-9672-2A9FA877DF7A}"/>
              </a:ext>
            </a:extLst>
          </p:cNvPr>
          <p:cNvSpPr/>
          <p:nvPr/>
        </p:nvSpPr>
        <p:spPr>
          <a:xfrm>
            <a:off x="7099300" y="5031454"/>
            <a:ext cx="1968500" cy="1430179"/>
          </a:xfrm>
          <a:prstGeom prst="wedgeRoundRectCallout">
            <a:avLst>
              <a:gd name="adj1" fmla="val 9212"/>
              <a:gd name="adj2" fmla="val -73636"/>
              <a:gd name="adj3" fmla="val 16667"/>
            </a:avLst>
          </a:prstGeom>
          <a:solidFill>
            <a:schemeClr val="bg2">
              <a:lumMod val="20000"/>
              <a:lumOff val="80000"/>
            </a:schemeClr>
          </a:solidFill>
          <a:ln>
            <a:noFill/>
          </a:ln>
        </p:spPr>
        <p:txBody>
          <a:bodyPr wrap="square" lIns="0" rIns="0">
            <a:spAutoFit/>
          </a:bodyPr>
          <a:lstStyle/>
          <a:p>
            <a:pPr algn="ctr" eaLnBrk="1" hangingPunct="1"/>
            <a:r>
              <a:rPr lang="en-US" sz="1300" dirty="0">
                <a:solidFill>
                  <a:schemeClr val="bg2"/>
                </a:solidFill>
                <a:latin typeface="Calibri" panose="020F0502020204030204" pitchFamily="34" charset="0"/>
              </a:rPr>
              <a:t>For the non-federal share, </a:t>
            </a:r>
            <a:r>
              <a:rPr lang="en-US" sz="1300" b="1" dirty="0">
                <a:solidFill>
                  <a:schemeClr val="bg2"/>
                </a:solidFill>
                <a:latin typeface="Calibri" panose="020F0502020204030204" pitchFamily="34" charset="0"/>
              </a:rPr>
              <a:t>at least 40% </a:t>
            </a:r>
            <a:r>
              <a:rPr lang="en-US" sz="1300" b="1" i="1" dirty="0">
                <a:solidFill>
                  <a:schemeClr val="bg2"/>
                </a:solidFill>
                <a:latin typeface="Calibri" panose="020F0502020204030204" pitchFamily="34" charset="0"/>
              </a:rPr>
              <a:t>must </a:t>
            </a:r>
            <a:r>
              <a:rPr lang="en-US" sz="1300" b="1" dirty="0">
                <a:solidFill>
                  <a:schemeClr val="bg2"/>
                </a:solidFill>
                <a:latin typeface="Calibri" panose="020F0502020204030204" pitchFamily="34" charset="0"/>
              </a:rPr>
              <a:t>be financed by State government sources</a:t>
            </a:r>
            <a:r>
              <a:rPr lang="en-US" sz="1300" dirty="0">
                <a:solidFill>
                  <a:schemeClr val="bg2"/>
                </a:solidFill>
                <a:latin typeface="Calibri" panose="020F0502020204030204" pitchFamily="34" charset="0"/>
              </a:rPr>
              <a:t> and up to 60% may come from local government sources.</a:t>
            </a:r>
          </a:p>
        </p:txBody>
      </p:sp>
      <p:sp>
        <p:nvSpPr>
          <p:cNvPr id="21" name="Oval 20">
            <a:extLst>
              <a:ext uri="{FF2B5EF4-FFF2-40B4-BE49-F238E27FC236}">
                <a16:creationId xmlns:a16="http://schemas.microsoft.com/office/drawing/2014/main" id="{C1762BE6-614B-4A7F-AA28-2F51B4498234}"/>
              </a:ext>
            </a:extLst>
          </p:cNvPr>
          <p:cNvSpPr/>
          <p:nvPr/>
        </p:nvSpPr>
        <p:spPr bwMode="auto">
          <a:xfrm>
            <a:off x="514018" y="4594262"/>
            <a:ext cx="182880" cy="182880"/>
          </a:xfrm>
          <a:prstGeom prst="ellipse">
            <a:avLst/>
          </a:prstGeom>
          <a:solidFill>
            <a:schemeClr val="bg1"/>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9" name="Rectangle 28">
            <a:extLst>
              <a:ext uri="{FF2B5EF4-FFF2-40B4-BE49-F238E27FC236}">
                <a16:creationId xmlns:a16="http://schemas.microsoft.com/office/drawing/2014/main" id="{5D247FD6-A787-4E31-A6FF-BDB7F690E3F0}"/>
              </a:ext>
            </a:extLst>
          </p:cNvPr>
          <p:cNvSpPr/>
          <p:nvPr/>
        </p:nvSpPr>
        <p:spPr>
          <a:xfrm>
            <a:off x="514018" y="5243661"/>
            <a:ext cx="6648782" cy="1308050"/>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600" dirty="0">
                <a:latin typeface="+mn-lt"/>
              </a:rPr>
              <a:t>Medi-Cal spent $99 B in FY 2018 – 2019</a:t>
            </a:r>
          </a:p>
          <a:p>
            <a:pPr marL="742950" lvl="1" indent="-285750">
              <a:spcAft>
                <a:spcPts val="0"/>
              </a:spcAft>
              <a:buFont typeface="Wingdings" panose="05000000000000000000" pitchFamily="2" charset="2"/>
              <a:buChar char="§"/>
            </a:pPr>
            <a:r>
              <a:rPr lang="en-US" sz="1400" dirty="0">
                <a:latin typeface="+mn-lt"/>
              </a:rPr>
              <a:t>$62.4 B (63 percent) funded by federal government</a:t>
            </a:r>
          </a:p>
          <a:p>
            <a:pPr marL="742950" lvl="1" indent="-285750">
              <a:spcAft>
                <a:spcPts val="0"/>
              </a:spcAft>
              <a:buFont typeface="Wingdings" panose="05000000000000000000" pitchFamily="2" charset="2"/>
              <a:buChar char="§"/>
            </a:pPr>
            <a:r>
              <a:rPr lang="en-US" sz="1400" dirty="0">
                <a:latin typeface="+mn-lt"/>
              </a:rPr>
              <a:t>$20.8 B (21 percent) funded by State’s General Fund (accounted for 15 percent of the General Fund, the second highest behind K-12 spending)</a:t>
            </a:r>
          </a:p>
          <a:p>
            <a:pPr marL="742950" lvl="1" indent="-285750">
              <a:spcAft>
                <a:spcPts val="0"/>
              </a:spcAft>
              <a:buFont typeface="Wingdings" panose="05000000000000000000" pitchFamily="2" charset="2"/>
              <a:buChar char="§"/>
            </a:pPr>
            <a:r>
              <a:rPr lang="en-US" sz="1400" dirty="0">
                <a:latin typeface="+mn-lt"/>
              </a:rPr>
              <a:t>$15.8 B (16 percent) other State and local funds</a:t>
            </a:r>
            <a:endParaRPr lang="en-US" dirty="0">
              <a:latin typeface="+mn-lt"/>
            </a:endParaRPr>
          </a:p>
        </p:txBody>
      </p:sp>
      <p:sp>
        <p:nvSpPr>
          <p:cNvPr id="19" name="Oval 18">
            <a:extLst>
              <a:ext uri="{FF2B5EF4-FFF2-40B4-BE49-F238E27FC236}">
                <a16:creationId xmlns:a16="http://schemas.microsoft.com/office/drawing/2014/main" id="{9B2C6E5F-EE6E-42DA-AA66-FB3D9A3E891E}"/>
              </a:ext>
            </a:extLst>
          </p:cNvPr>
          <p:cNvSpPr/>
          <p:nvPr/>
        </p:nvSpPr>
        <p:spPr bwMode="auto">
          <a:xfrm>
            <a:off x="514018" y="5322946"/>
            <a:ext cx="182880" cy="182880"/>
          </a:xfrm>
          <a:prstGeom prst="ellipse">
            <a:avLst/>
          </a:prstGeom>
          <a:solidFill>
            <a:schemeClr val="bg1"/>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Tree>
    <p:extLst>
      <p:ext uri="{BB962C8B-B14F-4D97-AF65-F5344CB8AC3E}">
        <p14:creationId xmlns:p14="http://schemas.microsoft.com/office/powerpoint/2010/main" val="175462269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B722-57D8-48F0-80AB-B6AE80BC3F70}"/>
              </a:ext>
            </a:extLst>
          </p:cNvPr>
          <p:cNvSpPr>
            <a:spLocks noGrp="1"/>
          </p:cNvSpPr>
          <p:nvPr>
            <p:ph type="title"/>
          </p:nvPr>
        </p:nvSpPr>
        <p:spPr/>
        <p:txBody>
          <a:bodyPr/>
          <a:lstStyle/>
          <a:p>
            <a:r>
              <a:rPr lang="en-US" sz="2500" dirty="0"/>
              <a:t>Zoom Poll: Medi-Cal Managed Care Delivery System</a:t>
            </a:r>
          </a:p>
        </p:txBody>
      </p:sp>
      <p:sp>
        <p:nvSpPr>
          <p:cNvPr id="5" name="Footer Placeholder 3">
            <a:extLst>
              <a:ext uri="{FF2B5EF4-FFF2-40B4-BE49-F238E27FC236}">
                <a16:creationId xmlns:a16="http://schemas.microsoft.com/office/drawing/2014/main" id="{92C9614C-6408-4216-AA54-AC47D955182D}"/>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6" name="Rectangle 5">
            <a:extLst>
              <a:ext uri="{FF2B5EF4-FFF2-40B4-BE49-F238E27FC236}">
                <a16:creationId xmlns:a16="http://schemas.microsoft.com/office/drawing/2014/main" id="{E1F3AC3B-099D-447B-A4B6-0816498A5729}"/>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C:\Users\Mtoups\AppData\Local\Microsoft\Windows\Temporary Internet Files\Content.Outlook\D4E57F5T\CSSP_Stacked_RGB.png">
            <a:extLst>
              <a:ext uri="{FF2B5EF4-FFF2-40B4-BE49-F238E27FC236}">
                <a16:creationId xmlns:a16="http://schemas.microsoft.com/office/drawing/2014/main" id="{513AE3D7-E1F8-4F63-ADB7-C67AF210BE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89BE48E-4D8B-41F1-833C-7153EB6902A8}"/>
              </a:ext>
            </a:extLst>
          </p:cNvPr>
          <p:cNvPicPr/>
          <p:nvPr/>
        </p:nvPicPr>
        <p:blipFill>
          <a:blip r:embed="rId3"/>
          <a:stretch>
            <a:fillRect/>
          </a:stretch>
        </p:blipFill>
        <p:spPr>
          <a:xfrm>
            <a:off x="588818" y="2009140"/>
            <a:ext cx="7966364" cy="2839720"/>
          </a:xfrm>
          <a:prstGeom prst="rect">
            <a:avLst/>
          </a:prstGeom>
        </p:spPr>
      </p:pic>
    </p:spTree>
    <p:extLst>
      <p:ext uri="{BB962C8B-B14F-4D97-AF65-F5344CB8AC3E}">
        <p14:creationId xmlns:p14="http://schemas.microsoft.com/office/powerpoint/2010/main" val="390101723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7D8939C-6BE0-4372-85A4-0EF4FD1176C7}"/>
              </a:ext>
            </a:extLst>
          </p:cNvPr>
          <p:cNvSpPr/>
          <p:nvPr/>
        </p:nvSpPr>
        <p:spPr bwMode="auto">
          <a:xfrm>
            <a:off x="0" y="1871304"/>
            <a:ext cx="9144000" cy="4815372"/>
          </a:xfrm>
          <a:prstGeom prst="rect">
            <a:avLst/>
          </a:prstGeom>
          <a:solidFill>
            <a:schemeClr val="bg1">
              <a:lumMod val="95000"/>
            </a:schemeClr>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7" name="Rectangle 76">
            <a:extLst>
              <a:ext uri="{FF2B5EF4-FFF2-40B4-BE49-F238E27FC236}">
                <a16:creationId xmlns:a16="http://schemas.microsoft.com/office/drawing/2014/main" id="{1A12A651-4DB5-426E-AE68-6659646DB5DB}"/>
              </a:ext>
            </a:extLst>
          </p:cNvPr>
          <p:cNvSpPr/>
          <p:nvPr/>
        </p:nvSpPr>
        <p:spPr bwMode="auto">
          <a:xfrm>
            <a:off x="378647" y="1919264"/>
            <a:ext cx="4269553" cy="4663440"/>
          </a:xfrm>
          <a:prstGeom prst="rect">
            <a:avLst/>
          </a:prstGeom>
          <a:solidFill>
            <a:schemeClr val="bg1"/>
          </a:solidFill>
          <a:ln w="19050">
            <a:solidFill>
              <a:schemeClr val="bg1">
                <a:lumMod val="65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3CDC3385-45A2-4A32-B792-A8B32F2A34C4}"/>
              </a:ext>
            </a:extLst>
          </p:cNvPr>
          <p:cNvSpPr>
            <a:spLocks noGrp="1"/>
          </p:cNvSpPr>
          <p:nvPr>
            <p:ph type="title"/>
          </p:nvPr>
        </p:nvSpPr>
        <p:spPr/>
        <p:txBody>
          <a:bodyPr/>
          <a:lstStyle/>
          <a:p>
            <a:r>
              <a:rPr lang="en-US" sz="2500" dirty="0"/>
              <a:t>Medi-Cal Managed Care</a:t>
            </a:r>
          </a:p>
        </p:txBody>
      </p:sp>
      <p:sp>
        <p:nvSpPr>
          <p:cNvPr id="4" name="Rectangle 3">
            <a:extLst>
              <a:ext uri="{FF2B5EF4-FFF2-40B4-BE49-F238E27FC236}">
                <a16:creationId xmlns:a16="http://schemas.microsoft.com/office/drawing/2014/main" id="{3A89962E-99AD-42DB-80F9-0D1FC588F255}"/>
              </a:ext>
            </a:extLst>
          </p:cNvPr>
          <p:cNvSpPr/>
          <p:nvPr/>
        </p:nvSpPr>
        <p:spPr bwMode="auto">
          <a:xfrm>
            <a:off x="0" y="914400"/>
            <a:ext cx="9144000" cy="877824"/>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5" name="TextBox 4">
            <a:extLst>
              <a:ext uri="{FF2B5EF4-FFF2-40B4-BE49-F238E27FC236}">
                <a16:creationId xmlns:a16="http://schemas.microsoft.com/office/drawing/2014/main" id="{9CD91E18-28E1-4296-B252-C652A2CC3DA5}"/>
              </a:ext>
            </a:extLst>
          </p:cNvPr>
          <p:cNvSpPr txBox="1"/>
          <p:nvPr/>
        </p:nvSpPr>
        <p:spPr>
          <a:xfrm>
            <a:off x="0" y="898029"/>
            <a:ext cx="9144000"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Managed care is Medi-Cal’s primary delivery system in California’s 58 counties, with over 80 percent of enrollees receiving care through Medi-Cal managed care, as opposed to fee-for-service (FFS). California has six Medi-Cal managed care models operating statewide:</a:t>
            </a:r>
          </a:p>
        </p:txBody>
      </p:sp>
      <p:sp>
        <p:nvSpPr>
          <p:cNvPr id="7" name="TextBox 6">
            <a:extLst>
              <a:ext uri="{FF2B5EF4-FFF2-40B4-BE49-F238E27FC236}">
                <a16:creationId xmlns:a16="http://schemas.microsoft.com/office/drawing/2014/main" id="{E912445B-67E0-4F11-82CE-5033C366A98D}"/>
              </a:ext>
            </a:extLst>
          </p:cNvPr>
          <p:cNvSpPr txBox="1"/>
          <p:nvPr/>
        </p:nvSpPr>
        <p:spPr>
          <a:xfrm>
            <a:off x="4876800" y="2200506"/>
            <a:ext cx="3886200" cy="3836948"/>
          </a:xfrm>
          <a:prstGeom prst="rect">
            <a:avLst/>
          </a:prstGeom>
          <a:noFill/>
        </p:spPr>
        <p:txBody>
          <a:bodyPr wrap="square" rtlCol="0">
            <a:spAutoFit/>
          </a:bodyPr>
          <a:lstStyle/>
          <a:p>
            <a:pPr marL="285750" indent="-285750">
              <a:spcAft>
                <a:spcPts val="800"/>
              </a:spcAft>
              <a:buFont typeface="Wingdings" panose="05000000000000000000" pitchFamily="2" charset="2"/>
              <a:buChar char="§"/>
            </a:pPr>
            <a:r>
              <a:rPr lang="en-US" sz="1400" b="1" dirty="0">
                <a:latin typeface="+mn-lt"/>
              </a:rPr>
              <a:t>Two-Plan. </a:t>
            </a:r>
            <a:r>
              <a:rPr lang="en-US" sz="1400" dirty="0">
                <a:latin typeface="+mn-lt"/>
              </a:rPr>
              <a:t>DHCS contracts with a local initiative, county organized prepaid health plan and a commercial plan. </a:t>
            </a:r>
          </a:p>
          <a:p>
            <a:pPr marL="285750" indent="-285750">
              <a:spcAft>
                <a:spcPts val="800"/>
              </a:spcAft>
              <a:buFont typeface="Wingdings" panose="05000000000000000000" pitchFamily="2" charset="2"/>
              <a:buChar char="§"/>
            </a:pPr>
            <a:r>
              <a:rPr lang="en-US" sz="1400" b="1" dirty="0">
                <a:latin typeface="+mn-lt"/>
              </a:rPr>
              <a:t>County Organized Health Systems (</a:t>
            </a:r>
            <a:r>
              <a:rPr lang="en-US" sz="1400" b="1" dirty="0" err="1">
                <a:latin typeface="+mn-lt"/>
              </a:rPr>
              <a:t>COHS</a:t>
            </a:r>
            <a:r>
              <a:rPr lang="en-US" sz="1400" b="1" dirty="0">
                <a:latin typeface="+mn-lt"/>
              </a:rPr>
              <a:t>). </a:t>
            </a:r>
            <a:r>
              <a:rPr lang="en-US" sz="1400" dirty="0">
                <a:latin typeface="+mn-lt"/>
              </a:rPr>
              <a:t>County Board of Supervisors may establish a commission to negotiate a </a:t>
            </a:r>
            <a:r>
              <a:rPr lang="en-US" sz="1400" dirty="0" err="1">
                <a:latin typeface="+mn-lt"/>
              </a:rPr>
              <a:t>COHS</a:t>
            </a:r>
            <a:r>
              <a:rPr lang="en-US" sz="1400" dirty="0">
                <a:latin typeface="+mn-lt"/>
              </a:rPr>
              <a:t> contract with DHCS, with all enrollees in the same plan.</a:t>
            </a:r>
          </a:p>
          <a:p>
            <a:pPr marL="285750" indent="-285750">
              <a:spcAft>
                <a:spcPts val="800"/>
              </a:spcAft>
              <a:buFont typeface="Wingdings" panose="05000000000000000000" pitchFamily="2" charset="2"/>
              <a:buChar char="§"/>
            </a:pPr>
            <a:r>
              <a:rPr lang="en-US" sz="1400" b="1" dirty="0">
                <a:latin typeface="+mn-lt"/>
              </a:rPr>
              <a:t>Geographic Managed Care. </a:t>
            </a:r>
            <a:r>
              <a:rPr lang="en-US" sz="1400" dirty="0">
                <a:latin typeface="+mn-lt"/>
              </a:rPr>
              <a:t>DHCS contracts with several commercial plans. </a:t>
            </a:r>
          </a:p>
          <a:p>
            <a:pPr marL="285750" indent="-285750">
              <a:spcAft>
                <a:spcPts val="800"/>
              </a:spcAft>
              <a:buFont typeface="Wingdings" panose="05000000000000000000" pitchFamily="2" charset="2"/>
              <a:buChar char="§"/>
            </a:pPr>
            <a:r>
              <a:rPr lang="en-US" sz="1400" b="1" dirty="0">
                <a:latin typeface="+mn-lt"/>
              </a:rPr>
              <a:t>Regional Model. </a:t>
            </a:r>
            <a:r>
              <a:rPr lang="en-US" sz="1400" dirty="0">
                <a:latin typeface="+mn-lt"/>
              </a:rPr>
              <a:t>DHCS contracts with two commercial plans in rural counties.</a:t>
            </a:r>
          </a:p>
          <a:p>
            <a:pPr marL="285750" indent="-285750">
              <a:spcAft>
                <a:spcPts val="800"/>
              </a:spcAft>
              <a:buFont typeface="Wingdings" panose="05000000000000000000" pitchFamily="2" charset="2"/>
              <a:buChar char="§"/>
            </a:pPr>
            <a:r>
              <a:rPr lang="en-US" sz="1400" b="1" dirty="0">
                <a:latin typeface="+mn-lt"/>
              </a:rPr>
              <a:t>Imperial County. </a:t>
            </a:r>
            <a:r>
              <a:rPr lang="en-US" sz="1400" dirty="0">
                <a:latin typeface="+mn-lt"/>
              </a:rPr>
              <a:t>DHCS contracts with two commercial plans in Imperial County.</a:t>
            </a:r>
          </a:p>
          <a:p>
            <a:pPr marL="285750" indent="-285750">
              <a:spcAft>
                <a:spcPts val="800"/>
              </a:spcAft>
              <a:buFont typeface="Wingdings" panose="05000000000000000000" pitchFamily="2" charset="2"/>
              <a:buChar char="§"/>
            </a:pPr>
            <a:r>
              <a:rPr lang="en-US" sz="1400" b="1" dirty="0">
                <a:latin typeface="+mn-lt"/>
              </a:rPr>
              <a:t>San Benito County. </a:t>
            </a:r>
            <a:r>
              <a:rPr lang="en-US" sz="1400" dirty="0">
                <a:latin typeface="+mn-lt"/>
              </a:rPr>
              <a:t>Beneficiaries may choose between a commercial plan or FFS.</a:t>
            </a:r>
            <a:endParaRPr lang="en-US" sz="1400" b="1" dirty="0">
              <a:latin typeface="+mn-lt"/>
            </a:endParaRPr>
          </a:p>
        </p:txBody>
      </p:sp>
      <p:grpSp>
        <p:nvGrpSpPr>
          <p:cNvPr id="8" name="Counties">
            <a:extLst>
              <a:ext uri="{FF2B5EF4-FFF2-40B4-BE49-F238E27FC236}">
                <a16:creationId xmlns:a16="http://schemas.microsoft.com/office/drawing/2014/main" id="{B91DDDA0-F54B-4EEB-934C-EA5357D7F29C}"/>
              </a:ext>
            </a:extLst>
          </p:cNvPr>
          <p:cNvGrpSpPr/>
          <p:nvPr/>
        </p:nvGrpSpPr>
        <p:grpSpPr>
          <a:xfrm>
            <a:off x="533400" y="1968970"/>
            <a:ext cx="3756645" cy="4551992"/>
            <a:chOff x="2741613" y="1084263"/>
            <a:chExt cx="4575175" cy="5775325"/>
          </a:xfrm>
          <a:solidFill>
            <a:schemeClr val="bg1">
              <a:lumMod val="95000"/>
            </a:schemeClr>
          </a:solidFill>
        </p:grpSpPr>
        <p:sp>
          <p:nvSpPr>
            <p:cNvPr id="9" name="Mariposa County">
              <a:extLst>
                <a:ext uri="{FF2B5EF4-FFF2-40B4-BE49-F238E27FC236}">
                  <a16:creationId xmlns:a16="http://schemas.microsoft.com/office/drawing/2014/main" id="{D47EADBB-3B70-46B1-AB1D-D2F8CAB0A140}"/>
                </a:ext>
              </a:extLst>
            </p:cNvPr>
            <p:cNvSpPr>
              <a:spLocks/>
            </p:cNvSpPr>
            <p:nvPr/>
          </p:nvSpPr>
          <p:spPr bwMode="auto">
            <a:xfrm>
              <a:off x="4437063" y="3605213"/>
              <a:ext cx="469900" cy="458788"/>
            </a:xfrm>
            <a:custGeom>
              <a:avLst/>
              <a:gdLst>
                <a:gd name="T0" fmla="*/ 2 w 353"/>
                <a:gd name="T1" fmla="*/ 106 h 310"/>
                <a:gd name="T2" fmla="*/ 11 w 353"/>
                <a:gd name="T3" fmla="*/ 104 h 310"/>
                <a:gd name="T4" fmla="*/ 23 w 353"/>
                <a:gd name="T5" fmla="*/ 113 h 310"/>
                <a:gd name="T6" fmla="*/ 26 w 353"/>
                <a:gd name="T7" fmla="*/ 102 h 310"/>
                <a:gd name="T8" fmla="*/ 16 w 353"/>
                <a:gd name="T9" fmla="*/ 88 h 310"/>
                <a:gd name="T10" fmla="*/ 25 w 353"/>
                <a:gd name="T11" fmla="*/ 82 h 310"/>
                <a:gd name="T12" fmla="*/ 38 w 353"/>
                <a:gd name="T13" fmla="*/ 78 h 310"/>
                <a:gd name="T14" fmla="*/ 57 w 353"/>
                <a:gd name="T15" fmla="*/ 69 h 310"/>
                <a:gd name="T16" fmla="*/ 69 w 353"/>
                <a:gd name="T17" fmla="*/ 58 h 310"/>
                <a:gd name="T18" fmla="*/ 82 w 353"/>
                <a:gd name="T19" fmla="*/ 58 h 310"/>
                <a:gd name="T20" fmla="*/ 96 w 353"/>
                <a:gd name="T21" fmla="*/ 47 h 310"/>
                <a:gd name="T22" fmla="*/ 116 w 353"/>
                <a:gd name="T23" fmla="*/ 49 h 310"/>
                <a:gd name="T24" fmla="*/ 145 w 353"/>
                <a:gd name="T25" fmla="*/ 64 h 310"/>
                <a:gd name="T26" fmla="*/ 163 w 353"/>
                <a:gd name="T27" fmla="*/ 66 h 310"/>
                <a:gd name="T28" fmla="*/ 177 w 353"/>
                <a:gd name="T29" fmla="*/ 63 h 310"/>
                <a:gd name="T30" fmla="*/ 197 w 353"/>
                <a:gd name="T31" fmla="*/ 66 h 310"/>
                <a:gd name="T32" fmla="*/ 213 w 353"/>
                <a:gd name="T33" fmla="*/ 54 h 310"/>
                <a:gd name="T34" fmla="*/ 237 w 353"/>
                <a:gd name="T35" fmla="*/ 43 h 310"/>
                <a:gd name="T36" fmla="*/ 241 w 353"/>
                <a:gd name="T37" fmla="*/ 30 h 310"/>
                <a:gd name="T38" fmla="*/ 251 w 353"/>
                <a:gd name="T39" fmla="*/ 22 h 310"/>
                <a:gd name="T40" fmla="*/ 263 w 353"/>
                <a:gd name="T41" fmla="*/ 10 h 310"/>
                <a:gd name="T42" fmla="*/ 289 w 353"/>
                <a:gd name="T43" fmla="*/ 16 h 310"/>
                <a:gd name="T44" fmla="*/ 309 w 353"/>
                <a:gd name="T45" fmla="*/ 18 h 310"/>
                <a:gd name="T46" fmla="*/ 319 w 353"/>
                <a:gd name="T47" fmla="*/ 26 h 310"/>
                <a:gd name="T48" fmla="*/ 329 w 353"/>
                <a:gd name="T49" fmla="*/ 28 h 310"/>
                <a:gd name="T50" fmla="*/ 339 w 353"/>
                <a:gd name="T51" fmla="*/ 42 h 310"/>
                <a:gd name="T52" fmla="*/ 353 w 353"/>
                <a:gd name="T53" fmla="*/ 57 h 310"/>
                <a:gd name="T54" fmla="*/ 267 w 353"/>
                <a:gd name="T55" fmla="*/ 147 h 310"/>
                <a:gd name="T56" fmla="*/ 268 w 353"/>
                <a:gd name="T57" fmla="*/ 176 h 310"/>
                <a:gd name="T58" fmla="*/ 256 w 353"/>
                <a:gd name="T59" fmla="*/ 176 h 310"/>
                <a:gd name="T60" fmla="*/ 255 w 353"/>
                <a:gd name="T61" fmla="*/ 188 h 310"/>
                <a:gd name="T62" fmla="*/ 245 w 353"/>
                <a:gd name="T63" fmla="*/ 190 h 310"/>
                <a:gd name="T64" fmla="*/ 244 w 353"/>
                <a:gd name="T65" fmla="*/ 208 h 310"/>
                <a:gd name="T66" fmla="*/ 210 w 353"/>
                <a:gd name="T67" fmla="*/ 210 h 310"/>
                <a:gd name="T68" fmla="*/ 118 w 353"/>
                <a:gd name="T69" fmla="*/ 310 h 310"/>
                <a:gd name="T70" fmla="*/ 118 w 353"/>
                <a:gd name="T71" fmla="*/ 309 h 310"/>
                <a:gd name="T72" fmla="*/ 109 w 353"/>
                <a:gd name="T73" fmla="*/ 297 h 310"/>
                <a:gd name="T74" fmla="*/ 88 w 353"/>
                <a:gd name="T75" fmla="*/ 292 h 310"/>
                <a:gd name="T76" fmla="*/ 75 w 353"/>
                <a:gd name="T77" fmla="*/ 277 h 310"/>
                <a:gd name="T78" fmla="*/ 73 w 353"/>
                <a:gd name="T79" fmla="*/ 266 h 310"/>
                <a:gd name="T80" fmla="*/ 65 w 353"/>
                <a:gd name="T81" fmla="*/ 255 h 310"/>
                <a:gd name="T82" fmla="*/ 58 w 353"/>
                <a:gd name="T83" fmla="*/ 241 h 310"/>
                <a:gd name="T84" fmla="*/ 45 w 353"/>
                <a:gd name="T85" fmla="*/ 220 h 310"/>
                <a:gd name="T86" fmla="*/ 42 w 353"/>
                <a:gd name="T87" fmla="*/ 200 h 310"/>
                <a:gd name="T88" fmla="*/ 1 w 353"/>
                <a:gd name="T89" fmla="*/ 123 h 310"/>
                <a:gd name="T90" fmla="*/ 1 w 353"/>
                <a:gd name="T91" fmla="*/ 122 h 310"/>
                <a:gd name="T92" fmla="*/ 6 w 353"/>
                <a:gd name="T93" fmla="*/ 114 h 310"/>
                <a:gd name="T94" fmla="*/ 2 w 353"/>
                <a:gd name="T9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3" h="310">
                  <a:moveTo>
                    <a:pt x="2" y="106"/>
                  </a:moveTo>
                  <a:cubicBezTo>
                    <a:pt x="0" y="105"/>
                    <a:pt x="6" y="102"/>
                    <a:pt x="11" y="104"/>
                  </a:cubicBezTo>
                  <a:cubicBezTo>
                    <a:pt x="15" y="106"/>
                    <a:pt x="17" y="110"/>
                    <a:pt x="23" y="113"/>
                  </a:cubicBezTo>
                  <a:cubicBezTo>
                    <a:pt x="28" y="116"/>
                    <a:pt x="27" y="106"/>
                    <a:pt x="26" y="102"/>
                  </a:cubicBezTo>
                  <a:cubicBezTo>
                    <a:pt x="25" y="99"/>
                    <a:pt x="19" y="92"/>
                    <a:pt x="16" y="88"/>
                  </a:cubicBezTo>
                  <a:cubicBezTo>
                    <a:pt x="13" y="84"/>
                    <a:pt x="21" y="83"/>
                    <a:pt x="25" y="82"/>
                  </a:cubicBezTo>
                  <a:cubicBezTo>
                    <a:pt x="28" y="82"/>
                    <a:pt x="33" y="78"/>
                    <a:pt x="38" y="78"/>
                  </a:cubicBezTo>
                  <a:cubicBezTo>
                    <a:pt x="43" y="77"/>
                    <a:pt x="54" y="69"/>
                    <a:pt x="57" y="69"/>
                  </a:cubicBezTo>
                  <a:cubicBezTo>
                    <a:pt x="61" y="69"/>
                    <a:pt x="67" y="62"/>
                    <a:pt x="69" y="58"/>
                  </a:cubicBezTo>
                  <a:cubicBezTo>
                    <a:pt x="71" y="54"/>
                    <a:pt x="76" y="58"/>
                    <a:pt x="82" y="58"/>
                  </a:cubicBezTo>
                  <a:cubicBezTo>
                    <a:pt x="88" y="58"/>
                    <a:pt x="94" y="51"/>
                    <a:pt x="96" y="47"/>
                  </a:cubicBezTo>
                  <a:cubicBezTo>
                    <a:pt x="98" y="43"/>
                    <a:pt x="111" y="47"/>
                    <a:pt x="116" y="49"/>
                  </a:cubicBezTo>
                  <a:cubicBezTo>
                    <a:pt x="121" y="51"/>
                    <a:pt x="141" y="61"/>
                    <a:pt x="145" y="64"/>
                  </a:cubicBezTo>
                  <a:cubicBezTo>
                    <a:pt x="149" y="66"/>
                    <a:pt x="159" y="68"/>
                    <a:pt x="163" y="66"/>
                  </a:cubicBezTo>
                  <a:cubicBezTo>
                    <a:pt x="168" y="64"/>
                    <a:pt x="173" y="63"/>
                    <a:pt x="177" y="63"/>
                  </a:cubicBezTo>
                  <a:cubicBezTo>
                    <a:pt x="182" y="63"/>
                    <a:pt x="194" y="67"/>
                    <a:pt x="197" y="66"/>
                  </a:cubicBezTo>
                  <a:cubicBezTo>
                    <a:pt x="199" y="66"/>
                    <a:pt x="212" y="58"/>
                    <a:pt x="213" y="54"/>
                  </a:cubicBezTo>
                  <a:cubicBezTo>
                    <a:pt x="215" y="50"/>
                    <a:pt x="235" y="44"/>
                    <a:pt x="237" y="43"/>
                  </a:cubicBezTo>
                  <a:cubicBezTo>
                    <a:pt x="240" y="42"/>
                    <a:pt x="241" y="34"/>
                    <a:pt x="241" y="30"/>
                  </a:cubicBezTo>
                  <a:cubicBezTo>
                    <a:pt x="241" y="25"/>
                    <a:pt x="248" y="24"/>
                    <a:pt x="251" y="22"/>
                  </a:cubicBezTo>
                  <a:cubicBezTo>
                    <a:pt x="255" y="21"/>
                    <a:pt x="259" y="20"/>
                    <a:pt x="263" y="10"/>
                  </a:cubicBezTo>
                  <a:cubicBezTo>
                    <a:pt x="267" y="0"/>
                    <a:pt x="283" y="12"/>
                    <a:pt x="289" y="16"/>
                  </a:cubicBezTo>
                  <a:cubicBezTo>
                    <a:pt x="294" y="19"/>
                    <a:pt x="302" y="18"/>
                    <a:pt x="309" y="18"/>
                  </a:cubicBezTo>
                  <a:cubicBezTo>
                    <a:pt x="315" y="19"/>
                    <a:pt x="317" y="22"/>
                    <a:pt x="319" y="26"/>
                  </a:cubicBezTo>
                  <a:cubicBezTo>
                    <a:pt x="321" y="30"/>
                    <a:pt x="325" y="28"/>
                    <a:pt x="329" y="28"/>
                  </a:cubicBezTo>
                  <a:cubicBezTo>
                    <a:pt x="333" y="28"/>
                    <a:pt x="337" y="38"/>
                    <a:pt x="339" y="42"/>
                  </a:cubicBezTo>
                  <a:cubicBezTo>
                    <a:pt x="341" y="46"/>
                    <a:pt x="353" y="57"/>
                    <a:pt x="353" y="57"/>
                  </a:cubicBezTo>
                  <a:cubicBezTo>
                    <a:pt x="267" y="147"/>
                    <a:pt x="267" y="147"/>
                    <a:pt x="267" y="147"/>
                  </a:cubicBezTo>
                  <a:cubicBezTo>
                    <a:pt x="268" y="176"/>
                    <a:pt x="268" y="176"/>
                    <a:pt x="268" y="176"/>
                  </a:cubicBezTo>
                  <a:cubicBezTo>
                    <a:pt x="256" y="176"/>
                    <a:pt x="256" y="176"/>
                    <a:pt x="256" y="176"/>
                  </a:cubicBezTo>
                  <a:cubicBezTo>
                    <a:pt x="255" y="188"/>
                    <a:pt x="255" y="188"/>
                    <a:pt x="255" y="188"/>
                  </a:cubicBezTo>
                  <a:cubicBezTo>
                    <a:pt x="245" y="190"/>
                    <a:pt x="245" y="190"/>
                    <a:pt x="245" y="190"/>
                  </a:cubicBezTo>
                  <a:cubicBezTo>
                    <a:pt x="244" y="208"/>
                    <a:pt x="244" y="208"/>
                    <a:pt x="244" y="208"/>
                  </a:cubicBezTo>
                  <a:cubicBezTo>
                    <a:pt x="210" y="210"/>
                    <a:pt x="210" y="210"/>
                    <a:pt x="210" y="210"/>
                  </a:cubicBezTo>
                  <a:cubicBezTo>
                    <a:pt x="118" y="310"/>
                    <a:pt x="118" y="310"/>
                    <a:pt x="118" y="310"/>
                  </a:cubicBezTo>
                  <a:cubicBezTo>
                    <a:pt x="118" y="309"/>
                    <a:pt x="118" y="309"/>
                    <a:pt x="118" y="309"/>
                  </a:cubicBezTo>
                  <a:cubicBezTo>
                    <a:pt x="118" y="309"/>
                    <a:pt x="112" y="301"/>
                    <a:pt x="109" y="297"/>
                  </a:cubicBezTo>
                  <a:cubicBezTo>
                    <a:pt x="107" y="293"/>
                    <a:pt x="97" y="292"/>
                    <a:pt x="88" y="292"/>
                  </a:cubicBezTo>
                  <a:cubicBezTo>
                    <a:pt x="79" y="291"/>
                    <a:pt x="77" y="281"/>
                    <a:pt x="75" y="277"/>
                  </a:cubicBezTo>
                  <a:cubicBezTo>
                    <a:pt x="74" y="273"/>
                    <a:pt x="73" y="270"/>
                    <a:pt x="73" y="266"/>
                  </a:cubicBezTo>
                  <a:cubicBezTo>
                    <a:pt x="72" y="262"/>
                    <a:pt x="67" y="258"/>
                    <a:pt x="65" y="255"/>
                  </a:cubicBezTo>
                  <a:cubicBezTo>
                    <a:pt x="63" y="252"/>
                    <a:pt x="59" y="243"/>
                    <a:pt x="58" y="241"/>
                  </a:cubicBezTo>
                  <a:cubicBezTo>
                    <a:pt x="57" y="239"/>
                    <a:pt x="49" y="226"/>
                    <a:pt x="45" y="220"/>
                  </a:cubicBezTo>
                  <a:cubicBezTo>
                    <a:pt x="41" y="214"/>
                    <a:pt x="42" y="200"/>
                    <a:pt x="42" y="200"/>
                  </a:cubicBezTo>
                  <a:cubicBezTo>
                    <a:pt x="1" y="123"/>
                    <a:pt x="1" y="123"/>
                    <a:pt x="1" y="123"/>
                  </a:cubicBezTo>
                  <a:cubicBezTo>
                    <a:pt x="1" y="122"/>
                    <a:pt x="1" y="122"/>
                    <a:pt x="1" y="122"/>
                  </a:cubicBezTo>
                  <a:cubicBezTo>
                    <a:pt x="6" y="114"/>
                    <a:pt x="6" y="114"/>
                    <a:pt x="6" y="114"/>
                  </a:cubicBezTo>
                  <a:cubicBezTo>
                    <a:pt x="6" y="114"/>
                    <a:pt x="4" y="108"/>
                    <a:pt x="2" y="106"/>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Orange County">
              <a:extLst>
                <a:ext uri="{FF2B5EF4-FFF2-40B4-BE49-F238E27FC236}">
                  <a16:creationId xmlns:a16="http://schemas.microsoft.com/office/drawing/2014/main" id="{2C0E2B8A-1E81-4AE2-BE18-36E21A5376A9}"/>
                </a:ext>
              </a:extLst>
            </p:cNvPr>
            <p:cNvSpPr>
              <a:spLocks/>
            </p:cNvSpPr>
            <p:nvPr/>
          </p:nvSpPr>
          <p:spPr bwMode="auto">
            <a:xfrm>
              <a:off x="5529263" y="6008688"/>
              <a:ext cx="314325" cy="336550"/>
            </a:xfrm>
            <a:custGeom>
              <a:avLst/>
              <a:gdLst>
                <a:gd name="T0" fmla="*/ 183 w 236"/>
                <a:gd name="T1" fmla="*/ 199 h 228"/>
                <a:gd name="T2" fmla="*/ 177 w 236"/>
                <a:gd name="T3" fmla="*/ 228 h 228"/>
                <a:gd name="T4" fmla="*/ 169 w 236"/>
                <a:gd name="T5" fmla="*/ 217 h 228"/>
                <a:gd name="T6" fmla="*/ 141 w 236"/>
                <a:gd name="T7" fmla="*/ 204 h 228"/>
                <a:gd name="T8" fmla="*/ 135 w 236"/>
                <a:gd name="T9" fmla="*/ 197 h 228"/>
                <a:gd name="T10" fmla="*/ 113 w 236"/>
                <a:gd name="T11" fmla="*/ 175 h 228"/>
                <a:gd name="T12" fmla="*/ 101 w 236"/>
                <a:gd name="T13" fmla="*/ 168 h 228"/>
                <a:gd name="T14" fmla="*/ 83 w 236"/>
                <a:gd name="T15" fmla="*/ 156 h 228"/>
                <a:gd name="T16" fmla="*/ 71 w 236"/>
                <a:gd name="T17" fmla="*/ 153 h 228"/>
                <a:gd name="T18" fmla="*/ 72 w 236"/>
                <a:gd name="T19" fmla="*/ 149 h 228"/>
                <a:gd name="T20" fmla="*/ 72 w 236"/>
                <a:gd name="T21" fmla="*/ 145 h 228"/>
                <a:gd name="T22" fmla="*/ 66 w 236"/>
                <a:gd name="T23" fmla="*/ 143 h 228"/>
                <a:gd name="T24" fmla="*/ 61 w 236"/>
                <a:gd name="T25" fmla="*/ 147 h 228"/>
                <a:gd name="T26" fmla="*/ 52 w 236"/>
                <a:gd name="T27" fmla="*/ 142 h 228"/>
                <a:gd name="T28" fmla="*/ 10 w 236"/>
                <a:gd name="T29" fmla="*/ 104 h 228"/>
                <a:gd name="T30" fmla="*/ 3 w 236"/>
                <a:gd name="T31" fmla="*/ 95 h 228"/>
                <a:gd name="T32" fmla="*/ 0 w 236"/>
                <a:gd name="T33" fmla="*/ 91 h 228"/>
                <a:gd name="T34" fmla="*/ 0 w 236"/>
                <a:gd name="T35" fmla="*/ 91 h 228"/>
                <a:gd name="T36" fmla="*/ 2 w 236"/>
                <a:gd name="T37" fmla="*/ 65 h 228"/>
                <a:gd name="T38" fmla="*/ 12 w 236"/>
                <a:gd name="T39" fmla="*/ 52 h 228"/>
                <a:gd name="T40" fmla="*/ 19 w 236"/>
                <a:gd name="T41" fmla="*/ 40 h 228"/>
                <a:gd name="T42" fmla="*/ 29 w 236"/>
                <a:gd name="T43" fmla="*/ 32 h 228"/>
                <a:gd name="T44" fmla="*/ 39 w 236"/>
                <a:gd name="T45" fmla="*/ 20 h 228"/>
                <a:gd name="T46" fmla="*/ 38 w 236"/>
                <a:gd name="T47" fmla="*/ 6 h 228"/>
                <a:gd name="T48" fmla="*/ 100 w 236"/>
                <a:gd name="T49" fmla="*/ 0 h 228"/>
                <a:gd name="T50" fmla="*/ 140 w 236"/>
                <a:gd name="T51" fmla="*/ 31 h 228"/>
                <a:gd name="T52" fmla="*/ 181 w 236"/>
                <a:gd name="T53" fmla="*/ 75 h 228"/>
                <a:gd name="T54" fmla="*/ 191 w 236"/>
                <a:gd name="T55" fmla="*/ 76 h 228"/>
                <a:gd name="T56" fmla="*/ 192 w 236"/>
                <a:gd name="T57" fmla="*/ 96 h 228"/>
                <a:gd name="T58" fmla="*/ 210 w 236"/>
                <a:gd name="T59" fmla="*/ 96 h 228"/>
                <a:gd name="T60" fmla="*/ 236 w 236"/>
                <a:gd name="T61" fmla="*/ 116 h 228"/>
                <a:gd name="T62" fmla="*/ 205 w 236"/>
                <a:gd name="T63" fmla="*/ 166 h 228"/>
                <a:gd name="T64" fmla="*/ 206 w 236"/>
                <a:gd name="T65" fmla="*/ 180 h 228"/>
                <a:gd name="T66" fmla="*/ 207 w 236"/>
                <a:gd name="T67" fmla="*/ 188 h 228"/>
                <a:gd name="T68" fmla="*/ 199 w 236"/>
                <a:gd name="T69" fmla="*/ 198 h 228"/>
                <a:gd name="T70" fmla="*/ 183 w 236"/>
                <a:gd name="T71" fmla="*/ 19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28">
                  <a:moveTo>
                    <a:pt x="183" y="199"/>
                  </a:moveTo>
                  <a:cubicBezTo>
                    <a:pt x="177" y="228"/>
                    <a:pt x="177" y="228"/>
                    <a:pt x="177" y="228"/>
                  </a:cubicBezTo>
                  <a:cubicBezTo>
                    <a:pt x="174" y="225"/>
                    <a:pt x="171" y="221"/>
                    <a:pt x="169" y="217"/>
                  </a:cubicBezTo>
                  <a:cubicBezTo>
                    <a:pt x="164" y="211"/>
                    <a:pt x="144" y="204"/>
                    <a:pt x="141" y="204"/>
                  </a:cubicBezTo>
                  <a:cubicBezTo>
                    <a:pt x="137" y="204"/>
                    <a:pt x="137" y="200"/>
                    <a:pt x="135" y="197"/>
                  </a:cubicBezTo>
                  <a:cubicBezTo>
                    <a:pt x="134" y="194"/>
                    <a:pt x="116" y="178"/>
                    <a:pt x="113" y="175"/>
                  </a:cubicBezTo>
                  <a:cubicBezTo>
                    <a:pt x="110" y="172"/>
                    <a:pt x="105" y="170"/>
                    <a:pt x="101" y="168"/>
                  </a:cubicBezTo>
                  <a:cubicBezTo>
                    <a:pt x="97" y="166"/>
                    <a:pt x="87" y="159"/>
                    <a:pt x="83" y="156"/>
                  </a:cubicBezTo>
                  <a:cubicBezTo>
                    <a:pt x="80" y="152"/>
                    <a:pt x="76" y="154"/>
                    <a:pt x="71" y="153"/>
                  </a:cubicBezTo>
                  <a:cubicBezTo>
                    <a:pt x="65" y="153"/>
                    <a:pt x="70" y="150"/>
                    <a:pt x="72" y="149"/>
                  </a:cubicBezTo>
                  <a:cubicBezTo>
                    <a:pt x="74" y="147"/>
                    <a:pt x="74" y="147"/>
                    <a:pt x="72" y="145"/>
                  </a:cubicBezTo>
                  <a:cubicBezTo>
                    <a:pt x="71" y="142"/>
                    <a:pt x="68" y="142"/>
                    <a:pt x="66" y="143"/>
                  </a:cubicBezTo>
                  <a:cubicBezTo>
                    <a:pt x="63" y="143"/>
                    <a:pt x="63" y="145"/>
                    <a:pt x="61" y="147"/>
                  </a:cubicBezTo>
                  <a:cubicBezTo>
                    <a:pt x="60" y="148"/>
                    <a:pt x="56" y="144"/>
                    <a:pt x="52" y="142"/>
                  </a:cubicBezTo>
                  <a:cubicBezTo>
                    <a:pt x="48" y="139"/>
                    <a:pt x="12" y="106"/>
                    <a:pt x="10" y="104"/>
                  </a:cubicBezTo>
                  <a:cubicBezTo>
                    <a:pt x="8" y="103"/>
                    <a:pt x="4" y="98"/>
                    <a:pt x="3" y="95"/>
                  </a:cubicBezTo>
                  <a:cubicBezTo>
                    <a:pt x="3" y="93"/>
                    <a:pt x="2" y="92"/>
                    <a:pt x="0" y="91"/>
                  </a:cubicBezTo>
                  <a:cubicBezTo>
                    <a:pt x="0" y="91"/>
                    <a:pt x="0" y="91"/>
                    <a:pt x="0" y="91"/>
                  </a:cubicBezTo>
                  <a:cubicBezTo>
                    <a:pt x="5" y="84"/>
                    <a:pt x="2" y="65"/>
                    <a:pt x="2" y="65"/>
                  </a:cubicBezTo>
                  <a:cubicBezTo>
                    <a:pt x="11" y="64"/>
                    <a:pt x="12" y="56"/>
                    <a:pt x="12" y="52"/>
                  </a:cubicBezTo>
                  <a:cubicBezTo>
                    <a:pt x="12" y="48"/>
                    <a:pt x="17" y="42"/>
                    <a:pt x="19" y="40"/>
                  </a:cubicBezTo>
                  <a:cubicBezTo>
                    <a:pt x="21" y="37"/>
                    <a:pt x="27" y="33"/>
                    <a:pt x="29" y="32"/>
                  </a:cubicBezTo>
                  <a:cubicBezTo>
                    <a:pt x="31" y="30"/>
                    <a:pt x="39" y="20"/>
                    <a:pt x="39" y="20"/>
                  </a:cubicBezTo>
                  <a:cubicBezTo>
                    <a:pt x="38" y="6"/>
                    <a:pt x="38" y="6"/>
                    <a:pt x="38" y="6"/>
                  </a:cubicBezTo>
                  <a:cubicBezTo>
                    <a:pt x="100" y="0"/>
                    <a:pt x="100" y="0"/>
                    <a:pt x="100" y="0"/>
                  </a:cubicBezTo>
                  <a:cubicBezTo>
                    <a:pt x="100" y="0"/>
                    <a:pt x="120" y="14"/>
                    <a:pt x="140" y="31"/>
                  </a:cubicBezTo>
                  <a:cubicBezTo>
                    <a:pt x="157" y="45"/>
                    <a:pt x="174" y="62"/>
                    <a:pt x="181" y="75"/>
                  </a:cubicBezTo>
                  <a:cubicBezTo>
                    <a:pt x="191" y="76"/>
                    <a:pt x="191" y="76"/>
                    <a:pt x="191" y="76"/>
                  </a:cubicBezTo>
                  <a:cubicBezTo>
                    <a:pt x="192" y="96"/>
                    <a:pt x="192" y="96"/>
                    <a:pt x="192" y="96"/>
                  </a:cubicBezTo>
                  <a:cubicBezTo>
                    <a:pt x="210" y="96"/>
                    <a:pt x="210" y="96"/>
                    <a:pt x="210" y="96"/>
                  </a:cubicBezTo>
                  <a:cubicBezTo>
                    <a:pt x="236" y="116"/>
                    <a:pt x="236" y="116"/>
                    <a:pt x="236" y="116"/>
                  </a:cubicBezTo>
                  <a:cubicBezTo>
                    <a:pt x="205" y="166"/>
                    <a:pt x="205" y="166"/>
                    <a:pt x="205" y="166"/>
                  </a:cubicBezTo>
                  <a:cubicBezTo>
                    <a:pt x="206" y="180"/>
                    <a:pt x="206" y="180"/>
                    <a:pt x="206" y="180"/>
                  </a:cubicBezTo>
                  <a:cubicBezTo>
                    <a:pt x="207" y="188"/>
                    <a:pt x="207" y="188"/>
                    <a:pt x="207" y="188"/>
                  </a:cubicBezTo>
                  <a:cubicBezTo>
                    <a:pt x="199" y="198"/>
                    <a:pt x="199" y="198"/>
                    <a:pt x="199" y="198"/>
                  </a:cubicBezTo>
                  <a:lnTo>
                    <a:pt x="183" y="199"/>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anta Barbara County">
              <a:extLst>
                <a:ext uri="{FF2B5EF4-FFF2-40B4-BE49-F238E27FC236}">
                  <a16:creationId xmlns:a16="http://schemas.microsoft.com/office/drawing/2014/main" id="{E291C09A-9E83-47B9-948D-0E8540477783}"/>
                </a:ext>
              </a:extLst>
            </p:cNvPr>
            <p:cNvSpPr>
              <a:spLocks/>
            </p:cNvSpPr>
            <p:nvPr/>
          </p:nvSpPr>
          <p:spPr bwMode="auto">
            <a:xfrm>
              <a:off x="4343401" y="5334001"/>
              <a:ext cx="560388" cy="449263"/>
            </a:xfrm>
            <a:custGeom>
              <a:avLst/>
              <a:gdLst>
                <a:gd name="T0" fmla="*/ 406 w 421"/>
                <a:gd name="T1" fmla="*/ 84 h 303"/>
                <a:gd name="T2" fmla="*/ 421 w 421"/>
                <a:gd name="T3" fmla="*/ 273 h 303"/>
                <a:gd name="T4" fmla="*/ 416 w 421"/>
                <a:gd name="T5" fmla="*/ 286 h 303"/>
                <a:gd name="T6" fmla="*/ 405 w 421"/>
                <a:gd name="T7" fmla="*/ 303 h 303"/>
                <a:gd name="T8" fmla="*/ 388 w 421"/>
                <a:gd name="T9" fmla="*/ 292 h 303"/>
                <a:gd name="T10" fmla="*/ 349 w 421"/>
                <a:gd name="T11" fmla="*/ 289 h 303"/>
                <a:gd name="T12" fmla="*/ 309 w 421"/>
                <a:gd name="T13" fmla="*/ 291 h 303"/>
                <a:gd name="T14" fmla="*/ 279 w 421"/>
                <a:gd name="T15" fmla="*/ 296 h 303"/>
                <a:gd name="T16" fmla="*/ 250 w 421"/>
                <a:gd name="T17" fmla="*/ 283 h 303"/>
                <a:gd name="T18" fmla="*/ 209 w 421"/>
                <a:gd name="T19" fmla="*/ 274 h 303"/>
                <a:gd name="T20" fmla="*/ 169 w 421"/>
                <a:gd name="T21" fmla="*/ 272 h 303"/>
                <a:gd name="T22" fmla="*/ 122 w 421"/>
                <a:gd name="T23" fmla="*/ 277 h 303"/>
                <a:gd name="T24" fmla="*/ 78 w 421"/>
                <a:gd name="T25" fmla="*/ 285 h 303"/>
                <a:gd name="T26" fmla="*/ 65 w 421"/>
                <a:gd name="T27" fmla="*/ 266 h 303"/>
                <a:gd name="T28" fmla="*/ 32 w 421"/>
                <a:gd name="T29" fmla="*/ 237 h 303"/>
                <a:gd name="T30" fmla="*/ 12 w 421"/>
                <a:gd name="T31" fmla="*/ 230 h 303"/>
                <a:gd name="T32" fmla="*/ 25 w 421"/>
                <a:gd name="T33" fmla="*/ 180 h 303"/>
                <a:gd name="T34" fmla="*/ 18 w 421"/>
                <a:gd name="T35" fmla="*/ 143 h 303"/>
                <a:gd name="T36" fmla="*/ 17 w 421"/>
                <a:gd name="T37" fmla="*/ 108 h 303"/>
                <a:gd name="T38" fmla="*/ 3 w 421"/>
                <a:gd name="T39" fmla="*/ 95 h 303"/>
                <a:gd name="T40" fmla="*/ 7 w 421"/>
                <a:gd name="T41" fmla="*/ 78 h 303"/>
                <a:gd name="T42" fmla="*/ 9 w 421"/>
                <a:gd name="T43" fmla="*/ 67 h 303"/>
                <a:gd name="T44" fmla="*/ 39 w 421"/>
                <a:gd name="T45" fmla="*/ 61 h 303"/>
                <a:gd name="T46" fmla="*/ 111 w 421"/>
                <a:gd name="T47" fmla="*/ 77 h 303"/>
                <a:gd name="T48" fmla="*/ 129 w 421"/>
                <a:gd name="T49" fmla="*/ 73 h 303"/>
                <a:gd name="T50" fmla="*/ 115 w 421"/>
                <a:gd name="T51" fmla="*/ 50 h 303"/>
                <a:gd name="T52" fmla="*/ 139 w 421"/>
                <a:gd name="T53" fmla="*/ 39 h 303"/>
                <a:gd name="T54" fmla="*/ 165 w 421"/>
                <a:gd name="T55" fmla="*/ 32 h 303"/>
                <a:gd name="T56" fmla="*/ 178 w 421"/>
                <a:gd name="T57" fmla="*/ 11 h 303"/>
                <a:gd name="T58" fmla="*/ 201 w 421"/>
                <a:gd name="T59" fmla="*/ 5 h 303"/>
                <a:gd name="T60" fmla="*/ 230 w 421"/>
                <a:gd name="T61" fmla="*/ 21 h 303"/>
                <a:gd name="T62" fmla="*/ 256 w 421"/>
                <a:gd name="T63" fmla="*/ 29 h 303"/>
                <a:gd name="T64" fmla="*/ 277 w 421"/>
                <a:gd name="T65" fmla="*/ 37 h 303"/>
                <a:gd name="T66" fmla="*/ 294 w 421"/>
                <a:gd name="T67" fmla="*/ 50 h 303"/>
                <a:gd name="T68" fmla="*/ 343 w 421"/>
                <a:gd name="T69" fmla="*/ 62 h 303"/>
                <a:gd name="T70" fmla="*/ 375 w 421"/>
                <a:gd name="T71" fmla="*/ 81 h 303"/>
                <a:gd name="T72" fmla="*/ 401 w 421"/>
                <a:gd name="T73" fmla="*/ 9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303">
                  <a:moveTo>
                    <a:pt x="401" y="84"/>
                  </a:moveTo>
                  <a:cubicBezTo>
                    <a:pt x="406" y="84"/>
                    <a:pt x="406" y="84"/>
                    <a:pt x="406" y="84"/>
                  </a:cubicBezTo>
                  <a:cubicBezTo>
                    <a:pt x="415" y="85"/>
                    <a:pt x="415" y="85"/>
                    <a:pt x="415" y="85"/>
                  </a:cubicBezTo>
                  <a:cubicBezTo>
                    <a:pt x="421" y="273"/>
                    <a:pt x="421" y="273"/>
                    <a:pt x="421" y="273"/>
                  </a:cubicBezTo>
                  <a:cubicBezTo>
                    <a:pt x="421" y="273"/>
                    <a:pt x="419" y="277"/>
                    <a:pt x="418" y="279"/>
                  </a:cubicBezTo>
                  <a:cubicBezTo>
                    <a:pt x="417" y="281"/>
                    <a:pt x="415" y="283"/>
                    <a:pt x="416" y="286"/>
                  </a:cubicBezTo>
                  <a:cubicBezTo>
                    <a:pt x="417" y="289"/>
                    <a:pt x="416" y="292"/>
                    <a:pt x="414" y="294"/>
                  </a:cubicBezTo>
                  <a:cubicBezTo>
                    <a:pt x="412" y="296"/>
                    <a:pt x="406" y="300"/>
                    <a:pt x="405" y="303"/>
                  </a:cubicBezTo>
                  <a:cubicBezTo>
                    <a:pt x="405" y="302"/>
                    <a:pt x="404" y="302"/>
                    <a:pt x="403" y="302"/>
                  </a:cubicBezTo>
                  <a:cubicBezTo>
                    <a:pt x="397" y="300"/>
                    <a:pt x="391" y="296"/>
                    <a:pt x="388" y="292"/>
                  </a:cubicBezTo>
                  <a:cubicBezTo>
                    <a:pt x="385" y="289"/>
                    <a:pt x="375" y="290"/>
                    <a:pt x="369" y="289"/>
                  </a:cubicBezTo>
                  <a:cubicBezTo>
                    <a:pt x="363" y="288"/>
                    <a:pt x="355" y="289"/>
                    <a:pt x="349" y="289"/>
                  </a:cubicBezTo>
                  <a:cubicBezTo>
                    <a:pt x="342" y="289"/>
                    <a:pt x="335" y="298"/>
                    <a:pt x="331" y="300"/>
                  </a:cubicBezTo>
                  <a:cubicBezTo>
                    <a:pt x="328" y="301"/>
                    <a:pt x="315" y="293"/>
                    <a:pt x="309" y="291"/>
                  </a:cubicBezTo>
                  <a:cubicBezTo>
                    <a:pt x="303" y="289"/>
                    <a:pt x="292" y="291"/>
                    <a:pt x="289" y="293"/>
                  </a:cubicBezTo>
                  <a:cubicBezTo>
                    <a:pt x="286" y="295"/>
                    <a:pt x="283" y="296"/>
                    <a:pt x="279" y="296"/>
                  </a:cubicBezTo>
                  <a:cubicBezTo>
                    <a:pt x="275" y="295"/>
                    <a:pt x="267" y="290"/>
                    <a:pt x="264" y="288"/>
                  </a:cubicBezTo>
                  <a:cubicBezTo>
                    <a:pt x="262" y="287"/>
                    <a:pt x="255" y="284"/>
                    <a:pt x="250" y="283"/>
                  </a:cubicBezTo>
                  <a:cubicBezTo>
                    <a:pt x="245" y="282"/>
                    <a:pt x="236" y="277"/>
                    <a:pt x="231" y="275"/>
                  </a:cubicBezTo>
                  <a:cubicBezTo>
                    <a:pt x="226" y="273"/>
                    <a:pt x="213" y="274"/>
                    <a:pt x="209" y="274"/>
                  </a:cubicBezTo>
                  <a:cubicBezTo>
                    <a:pt x="205" y="275"/>
                    <a:pt x="198" y="271"/>
                    <a:pt x="194" y="271"/>
                  </a:cubicBezTo>
                  <a:cubicBezTo>
                    <a:pt x="190" y="270"/>
                    <a:pt x="173" y="271"/>
                    <a:pt x="169" y="272"/>
                  </a:cubicBezTo>
                  <a:cubicBezTo>
                    <a:pt x="165" y="272"/>
                    <a:pt x="140" y="273"/>
                    <a:pt x="136" y="273"/>
                  </a:cubicBezTo>
                  <a:cubicBezTo>
                    <a:pt x="132" y="273"/>
                    <a:pt x="126" y="275"/>
                    <a:pt x="122" y="277"/>
                  </a:cubicBezTo>
                  <a:cubicBezTo>
                    <a:pt x="119" y="279"/>
                    <a:pt x="95" y="281"/>
                    <a:pt x="91" y="281"/>
                  </a:cubicBezTo>
                  <a:cubicBezTo>
                    <a:pt x="86" y="282"/>
                    <a:pt x="81" y="284"/>
                    <a:pt x="78" y="285"/>
                  </a:cubicBezTo>
                  <a:cubicBezTo>
                    <a:pt x="75" y="286"/>
                    <a:pt x="72" y="282"/>
                    <a:pt x="71" y="278"/>
                  </a:cubicBezTo>
                  <a:cubicBezTo>
                    <a:pt x="71" y="275"/>
                    <a:pt x="67" y="269"/>
                    <a:pt x="65" y="266"/>
                  </a:cubicBezTo>
                  <a:cubicBezTo>
                    <a:pt x="63" y="263"/>
                    <a:pt x="60" y="259"/>
                    <a:pt x="59" y="256"/>
                  </a:cubicBezTo>
                  <a:cubicBezTo>
                    <a:pt x="59" y="252"/>
                    <a:pt x="35" y="238"/>
                    <a:pt x="32" y="237"/>
                  </a:cubicBezTo>
                  <a:cubicBezTo>
                    <a:pt x="29" y="236"/>
                    <a:pt x="25" y="239"/>
                    <a:pt x="22" y="239"/>
                  </a:cubicBezTo>
                  <a:cubicBezTo>
                    <a:pt x="18" y="239"/>
                    <a:pt x="13" y="236"/>
                    <a:pt x="12" y="230"/>
                  </a:cubicBezTo>
                  <a:cubicBezTo>
                    <a:pt x="11" y="224"/>
                    <a:pt x="16" y="210"/>
                    <a:pt x="18" y="205"/>
                  </a:cubicBezTo>
                  <a:cubicBezTo>
                    <a:pt x="20" y="200"/>
                    <a:pt x="23" y="186"/>
                    <a:pt x="25" y="180"/>
                  </a:cubicBezTo>
                  <a:cubicBezTo>
                    <a:pt x="27" y="174"/>
                    <a:pt x="19" y="162"/>
                    <a:pt x="16" y="158"/>
                  </a:cubicBezTo>
                  <a:cubicBezTo>
                    <a:pt x="13" y="154"/>
                    <a:pt x="17" y="148"/>
                    <a:pt x="18" y="143"/>
                  </a:cubicBezTo>
                  <a:cubicBezTo>
                    <a:pt x="20" y="137"/>
                    <a:pt x="22" y="125"/>
                    <a:pt x="22" y="120"/>
                  </a:cubicBezTo>
                  <a:cubicBezTo>
                    <a:pt x="23" y="114"/>
                    <a:pt x="21" y="111"/>
                    <a:pt x="17" y="108"/>
                  </a:cubicBezTo>
                  <a:cubicBezTo>
                    <a:pt x="13" y="106"/>
                    <a:pt x="13" y="105"/>
                    <a:pt x="13" y="101"/>
                  </a:cubicBezTo>
                  <a:cubicBezTo>
                    <a:pt x="12" y="98"/>
                    <a:pt x="6" y="95"/>
                    <a:pt x="3" y="95"/>
                  </a:cubicBezTo>
                  <a:cubicBezTo>
                    <a:pt x="0" y="94"/>
                    <a:pt x="3" y="88"/>
                    <a:pt x="3" y="85"/>
                  </a:cubicBezTo>
                  <a:cubicBezTo>
                    <a:pt x="4" y="83"/>
                    <a:pt x="5" y="80"/>
                    <a:pt x="7" y="78"/>
                  </a:cubicBezTo>
                  <a:cubicBezTo>
                    <a:pt x="10" y="76"/>
                    <a:pt x="8" y="71"/>
                    <a:pt x="8" y="68"/>
                  </a:cubicBezTo>
                  <a:cubicBezTo>
                    <a:pt x="9" y="68"/>
                    <a:pt x="9" y="68"/>
                    <a:pt x="9" y="67"/>
                  </a:cubicBezTo>
                  <a:cubicBezTo>
                    <a:pt x="11" y="67"/>
                    <a:pt x="22" y="65"/>
                    <a:pt x="25" y="65"/>
                  </a:cubicBezTo>
                  <a:cubicBezTo>
                    <a:pt x="29" y="65"/>
                    <a:pt x="36" y="62"/>
                    <a:pt x="39" y="61"/>
                  </a:cubicBezTo>
                  <a:cubicBezTo>
                    <a:pt x="43" y="59"/>
                    <a:pt x="60" y="49"/>
                    <a:pt x="73" y="54"/>
                  </a:cubicBezTo>
                  <a:cubicBezTo>
                    <a:pt x="85" y="59"/>
                    <a:pt x="104" y="69"/>
                    <a:pt x="111" y="77"/>
                  </a:cubicBezTo>
                  <a:cubicBezTo>
                    <a:pt x="119" y="84"/>
                    <a:pt x="126" y="93"/>
                    <a:pt x="126" y="93"/>
                  </a:cubicBezTo>
                  <a:cubicBezTo>
                    <a:pt x="131" y="87"/>
                    <a:pt x="130" y="77"/>
                    <a:pt x="129" y="73"/>
                  </a:cubicBezTo>
                  <a:cubicBezTo>
                    <a:pt x="127" y="70"/>
                    <a:pt x="125" y="66"/>
                    <a:pt x="125" y="63"/>
                  </a:cubicBezTo>
                  <a:cubicBezTo>
                    <a:pt x="124" y="61"/>
                    <a:pt x="119" y="56"/>
                    <a:pt x="115" y="50"/>
                  </a:cubicBezTo>
                  <a:cubicBezTo>
                    <a:pt x="110" y="44"/>
                    <a:pt x="124" y="42"/>
                    <a:pt x="129" y="43"/>
                  </a:cubicBezTo>
                  <a:cubicBezTo>
                    <a:pt x="133" y="43"/>
                    <a:pt x="139" y="39"/>
                    <a:pt x="139" y="39"/>
                  </a:cubicBezTo>
                  <a:cubicBezTo>
                    <a:pt x="139" y="39"/>
                    <a:pt x="148" y="40"/>
                    <a:pt x="152" y="41"/>
                  </a:cubicBezTo>
                  <a:cubicBezTo>
                    <a:pt x="156" y="41"/>
                    <a:pt x="163" y="34"/>
                    <a:pt x="165" y="32"/>
                  </a:cubicBezTo>
                  <a:cubicBezTo>
                    <a:pt x="167" y="30"/>
                    <a:pt x="167" y="25"/>
                    <a:pt x="167" y="22"/>
                  </a:cubicBezTo>
                  <a:cubicBezTo>
                    <a:pt x="167" y="19"/>
                    <a:pt x="175" y="14"/>
                    <a:pt x="178" y="11"/>
                  </a:cubicBezTo>
                  <a:cubicBezTo>
                    <a:pt x="181" y="7"/>
                    <a:pt x="194" y="0"/>
                    <a:pt x="194" y="0"/>
                  </a:cubicBezTo>
                  <a:cubicBezTo>
                    <a:pt x="194" y="0"/>
                    <a:pt x="200" y="3"/>
                    <a:pt x="201" y="5"/>
                  </a:cubicBezTo>
                  <a:cubicBezTo>
                    <a:pt x="203" y="8"/>
                    <a:pt x="207" y="11"/>
                    <a:pt x="210" y="11"/>
                  </a:cubicBezTo>
                  <a:cubicBezTo>
                    <a:pt x="213" y="12"/>
                    <a:pt x="227" y="19"/>
                    <a:pt x="230" y="21"/>
                  </a:cubicBezTo>
                  <a:cubicBezTo>
                    <a:pt x="233" y="23"/>
                    <a:pt x="239" y="25"/>
                    <a:pt x="244" y="24"/>
                  </a:cubicBezTo>
                  <a:cubicBezTo>
                    <a:pt x="249" y="23"/>
                    <a:pt x="254" y="27"/>
                    <a:pt x="256" y="29"/>
                  </a:cubicBezTo>
                  <a:cubicBezTo>
                    <a:pt x="258" y="31"/>
                    <a:pt x="264" y="30"/>
                    <a:pt x="267" y="29"/>
                  </a:cubicBezTo>
                  <a:cubicBezTo>
                    <a:pt x="269" y="27"/>
                    <a:pt x="275" y="33"/>
                    <a:pt x="277" y="37"/>
                  </a:cubicBezTo>
                  <a:cubicBezTo>
                    <a:pt x="279" y="41"/>
                    <a:pt x="285" y="41"/>
                    <a:pt x="288" y="43"/>
                  </a:cubicBezTo>
                  <a:cubicBezTo>
                    <a:pt x="291" y="44"/>
                    <a:pt x="293" y="48"/>
                    <a:pt x="294" y="50"/>
                  </a:cubicBezTo>
                  <a:cubicBezTo>
                    <a:pt x="295" y="52"/>
                    <a:pt x="321" y="58"/>
                    <a:pt x="323" y="59"/>
                  </a:cubicBezTo>
                  <a:cubicBezTo>
                    <a:pt x="326" y="59"/>
                    <a:pt x="339" y="61"/>
                    <a:pt x="343" y="62"/>
                  </a:cubicBezTo>
                  <a:cubicBezTo>
                    <a:pt x="348" y="63"/>
                    <a:pt x="363" y="75"/>
                    <a:pt x="363" y="75"/>
                  </a:cubicBezTo>
                  <a:cubicBezTo>
                    <a:pt x="363" y="75"/>
                    <a:pt x="373" y="79"/>
                    <a:pt x="375" y="81"/>
                  </a:cubicBezTo>
                  <a:cubicBezTo>
                    <a:pt x="378" y="82"/>
                    <a:pt x="387" y="89"/>
                    <a:pt x="391" y="90"/>
                  </a:cubicBezTo>
                  <a:cubicBezTo>
                    <a:pt x="394" y="91"/>
                    <a:pt x="401" y="91"/>
                    <a:pt x="401" y="91"/>
                  </a:cubicBezTo>
                  <a:lnTo>
                    <a:pt x="401" y="84"/>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Kern County">
              <a:extLst>
                <a:ext uri="{FF2B5EF4-FFF2-40B4-BE49-F238E27FC236}">
                  <a16:creationId xmlns:a16="http://schemas.microsoft.com/office/drawing/2014/main" id="{65B05409-B1AB-4ACE-BA13-73EF53565FBB}"/>
                </a:ext>
              </a:extLst>
            </p:cNvPr>
            <p:cNvSpPr>
              <a:spLocks/>
            </p:cNvSpPr>
            <p:nvPr/>
          </p:nvSpPr>
          <p:spPr bwMode="auto">
            <a:xfrm>
              <a:off x="4551363" y="4867276"/>
              <a:ext cx="1158875" cy="641350"/>
            </a:xfrm>
            <a:custGeom>
              <a:avLst/>
              <a:gdLst>
                <a:gd name="T0" fmla="*/ 217 w 870"/>
                <a:gd name="T1" fmla="*/ 26 h 433"/>
                <a:gd name="T2" fmla="*/ 726 w 870"/>
                <a:gd name="T3" fmla="*/ 7 h 433"/>
                <a:gd name="T4" fmla="*/ 734 w 870"/>
                <a:gd name="T5" fmla="*/ 6 h 433"/>
                <a:gd name="T6" fmla="*/ 851 w 870"/>
                <a:gd name="T7" fmla="*/ 0 h 433"/>
                <a:gd name="T8" fmla="*/ 853 w 870"/>
                <a:gd name="T9" fmla="*/ 32 h 433"/>
                <a:gd name="T10" fmla="*/ 846 w 870"/>
                <a:gd name="T11" fmla="*/ 34 h 433"/>
                <a:gd name="T12" fmla="*/ 847 w 870"/>
                <a:gd name="T13" fmla="*/ 50 h 433"/>
                <a:gd name="T14" fmla="*/ 864 w 870"/>
                <a:gd name="T15" fmla="*/ 48 h 433"/>
                <a:gd name="T16" fmla="*/ 866 w 870"/>
                <a:gd name="T17" fmla="*/ 63 h 433"/>
                <a:gd name="T18" fmla="*/ 854 w 870"/>
                <a:gd name="T19" fmla="*/ 64 h 433"/>
                <a:gd name="T20" fmla="*/ 868 w 870"/>
                <a:gd name="T21" fmla="*/ 292 h 433"/>
                <a:gd name="T22" fmla="*/ 863 w 870"/>
                <a:gd name="T23" fmla="*/ 292 h 433"/>
                <a:gd name="T24" fmla="*/ 870 w 870"/>
                <a:gd name="T25" fmla="*/ 406 h 433"/>
                <a:gd name="T26" fmla="*/ 860 w 870"/>
                <a:gd name="T27" fmla="*/ 407 h 433"/>
                <a:gd name="T28" fmla="*/ 444 w 870"/>
                <a:gd name="T29" fmla="*/ 426 h 433"/>
                <a:gd name="T30" fmla="*/ 430 w 870"/>
                <a:gd name="T31" fmla="*/ 427 h 433"/>
                <a:gd name="T32" fmla="*/ 427 w 870"/>
                <a:gd name="T33" fmla="*/ 432 h 433"/>
                <a:gd name="T34" fmla="*/ 327 w 870"/>
                <a:gd name="T35" fmla="*/ 433 h 433"/>
                <a:gd name="T36" fmla="*/ 326 w 870"/>
                <a:gd name="T37" fmla="*/ 414 h 433"/>
                <a:gd name="T38" fmla="*/ 317 w 870"/>
                <a:gd name="T39" fmla="*/ 415 h 433"/>
                <a:gd name="T40" fmla="*/ 313 w 870"/>
                <a:gd name="T41" fmla="*/ 410 h 433"/>
                <a:gd name="T42" fmla="*/ 279 w 870"/>
                <a:gd name="T43" fmla="*/ 411 h 433"/>
                <a:gd name="T44" fmla="*/ 279 w 870"/>
                <a:gd name="T45" fmla="*/ 401 h 433"/>
                <a:gd name="T46" fmla="*/ 259 w 870"/>
                <a:gd name="T47" fmla="*/ 400 h 433"/>
                <a:gd name="T48" fmla="*/ 250 w 870"/>
                <a:gd name="T49" fmla="*/ 399 h 433"/>
                <a:gd name="T50" fmla="*/ 250 w 870"/>
                <a:gd name="T51" fmla="*/ 399 h 433"/>
                <a:gd name="T52" fmla="*/ 245 w 870"/>
                <a:gd name="T53" fmla="*/ 326 h 433"/>
                <a:gd name="T54" fmla="*/ 238 w 870"/>
                <a:gd name="T55" fmla="*/ 319 h 433"/>
                <a:gd name="T56" fmla="*/ 216 w 870"/>
                <a:gd name="T57" fmla="*/ 320 h 433"/>
                <a:gd name="T58" fmla="*/ 214 w 870"/>
                <a:gd name="T59" fmla="*/ 284 h 433"/>
                <a:gd name="T60" fmla="*/ 180 w 870"/>
                <a:gd name="T61" fmla="*/ 286 h 433"/>
                <a:gd name="T62" fmla="*/ 178 w 870"/>
                <a:gd name="T63" fmla="*/ 250 h 433"/>
                <a:gd name="T64" fmla="*/ 131 w 870"/>
                <a:gd name="T65" fmla="*/ 251 h 433"/>
                <a:gd name="T66" fmla="*/ 129 w 870"/>
                <a:gd name="T67" fmla="*/ 215 h 433"/>
                <a:gd name="T68" fmla="*/ 108 w 870"/>
                <a:gd name="T69" fmla="*/ 216 h 433"/>
                <a:gd name="T70" fmla="*/ 105 w 870"/>
                <a:gd name="T71" fmla="*/ 180 h 433"/>
                <a:gd name="T72" fmla="*/ 67 w 870"/>
                <a:gd name="T73" fmla="*/ 179 h 433"/>
                <a:gd name="T74" fmla="*/ 67 w 870"/>
                <a:gd name="T75" fmla="*/ 170 h 433"/>
                <a:gd name="T76" fmla="*/ 53 w 870"/>
                <a:gd name="T77" fmla="*/ 156 h 433"/>
                <a:gd name="T78" fmla="*/ 49 w 870"/>
                <a:gd name="T79" fmla="*/ 147 h 433"/>
                <a:gd name="T80" fmla="*/ 39 w 870"/>
                <a:gd name="T81" fmla="*/ 138 h 433"/>
                <a:gd name="T82" fmla="*/ 37 w 870"/>
                <a:gd name="T83" fmla="*/ 105 h 433"/>
                <a:gd name="T84" fmla="*/ 3 w 870"/>
                <a:gd name="T85" fmla="*/ 105 h 433"/>
                <a:gd name="T86" fmla="*/ 0 w 870"/>
                <a:gd name="T87" fmla="*/ 34 h 433"/>
                <a:gd name="T88" fmla="*/ 217 w 870"/>
                <a:gd name="T89" fmla="*/ 2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0" h="433">
                  <a:moveTo>
                    <a:pt x="217" y="26"/>
                  </a:moveTo>
                  <a:cubicBezTo>
                    <a:pt x="726" y="7"/>
                    <a:pt x="726" y="7"/>
                    <a:pt x="726" y="7"/>
                  </a:cubicBezTo>
                  <a:cubicBezTo>
                    <a:pt x="734" y="6"/>
                    <a:pt x="734" y="6"/>
                    <a:pt x="734" y="6"/>
                  </a:cubicBezTo>
                  <a:cubicBezTo>
                    <a:pt x="851" y="0"/>
                    <a:pt x="851" y="0"/>
                    <a:pt x="851" y="0"/>
                  </a:cubicBezTo>
                  <a:cubicBezTo>
                    <a:pt x="853" y="32"/>
                    <a:pt x="853" y="32"/>
                    <a:pt x="853" y="32"/>
                  </a:cubicBezTo>
                  <a:cubicBezTo>
                    <a:pt x="846" y="34"/>
                    <a:pt x="846" y="34"/>
                    <a:pt x="846" y="34"/>
                  </a:cubicBezTo>
                  <a:cubicBezTo>
                    <a:pt x="847" y="50"/>
                    <a:pt x="847" y="50"/>
                    <a:pt x="847" y="50"/>
                  </a:cubicBezTo>
                  <a:cubicBezTo>
                    <a:pt x="864" y="48"/>
                    <a:pt x="864" y="48"/>
                    <a:pt x="864" y="48"/>
                  </a:cubicBezTo>
                  <a:cubicBezTo>
                    <a:pt x="866" y="63"/>
                    <a:pt x="866" y="63"/>
                    <a:pt x="866" y="63"/>
                  </a:cubicBezTo>
                  <a:cubicBezTo>
                    <a:pt x="854" y="64"/>
                    <a:pt x="854" y="64"/>
                    <a:pt x="854" y="64"/>
                  </a:cubicBezTo>
                  <a:cubicBezTo>
                    <a:pt x="868" y="292"/>
                    <a:pt x="868" y="292"/>
                    <a:pt x="868" y="292"/>
                  </a:cubicBezTo>
                  <a:cubicBezTo>
                    <a:pt x="863" y="292"/>
                    <a:pt x="863" y="292"/>
                    <a:pt x="863" y="292"/>
                  </a:cubicBezTo>
                  <a:cubicBezTo>
                    <a:pt x="870" y="406"/>
                    <a:pt x="870" y="406"/>
                    <a:pt x="870" y="406"/>
                  </a:cubicBezTo>
                  <a:cubicBezTo>
                    <a:pt x="860" y="407"/>
                    <a:pt x="860" y="407"/>
                    <a:pt x="860" y="407"/>
                  </a:cubicBezTo>
                  <a:cubicBezTo>
                    <a:pt x="444" y="426"/>
                    <a:pt x="444" y="426"/>
                    <a:pt x="444" y="426"/>
                  </a:cubicBezTo>
                  <a:cubicBezTo>
                    <a:pt x="430" y="427"/>
                    <a:pt x="430" y="427"/>
                    <a:pt x="430" y="427"/>
                  </a:cubicBezTo>
                  <a:cubicBezTo>
                    <a:pt x="427" y="432"/>
                    <a:pt x="427" y="432"/>
                    <a:pt x="427" y="432"/>
                  </a:cubicBezTo>
                  <a:cubicBezTo>
                    <a:pt x="327" y="433"/>
                    <a:pt x="327" y="433"/>
                    <a:pt x="327" y="433"/>
                  </a:cubicBezTo>
                  <a:cubicBezTo>
                    <a:pt x="326" y="414"/>
                    <a:pt x="326" y="414"/>
                    <a:pt x="326" y="414"/>
                  </a:cubicBezTo>
                  <a:cubicBezTo>
                    <a:pt x="317" y="415"/>
                    <a:pt x="317" y="415"/>
                    <a:pt x="317" y="415"/>
                  </a:cubicBezTo>
                  <a:cubicBezTo>
                    <a:pt x="313" y="410"/>
                    <a:pt x="313" y="410"/>
                    <a:pt x="313" y="410"/>
                  </a:cubicBezTo>
                  <a:cubicBezTo>
                    <a:pt x="279" y="411"/>
                    <a:pt x="279" y="411"/>
                    <a:pt x="279" y="411"/>
                  </a:cubicBezTo>
                  <a:cubicBezTo>
                    <a:pt x="279" y="401"/>
                    <a:pt x="279" y="401"/>
                    <a:pt x="279" y="401"/>
                  </a:cubicBezTo>
                  <a:cubicBezTo>
                    <a:pt x="259" y="400"/>
                    <a:pt x="259" y="400"/>
                    <a:pt x="259" y="400"/>
                  </a:cubicBezTo>
                  <a:cubicBezTo>
                    <a:pt x="250" y="399"/>
                    <a:pt x="250" y="399"/>
                    <a:pt x="250" y="399"/>
                  </a:cubicBezTo>
                  <a:cubicBezTo>
                    <a:pt x="250" y="399"/>
                    <a:pt x="250" y="399"/>
                    <a:pt x="250" y="399"/>
                  </a:cubicBezTo>
                  <a:cubicBezTo>
                    <a:pt x="245" y="326"/>
                    <a:pt x="245" y="326"/>
                    <a:pt x="245" y="326"/>
                  </a:cubicBezTo>
                  <a:cubicBezTo>
                    <a:pt x="238" y="319"/>
                    <a:pt x="238" y="319"/>
                    <a:pt x="238" y="319"/>
                  </a:cubicBezTo>
                  <a:cubicBezTo>
                    <a:pt x="216" y="320"/>
                    <a:pt x="216" y="320"/>
                    <a:pt x="216" y="320"/>
                  </a:cubicBezTo>
                  <a:cubicBezTo>
                    <a:pt x="214" y="284"/>
                    <a:pt x="214" y="284"/>
                    <a:pt x="214" y="284"/>
                  </a:cubicBezTo>
                  <a:cubicBezTo>
                    <a:pt x="180" y="286"/>
                    <a:pt x="180" y="286"/>
                    <a:pt x="180" y="286"/>
                  </a:cubicBezTo>
                  <a:cubicBezTo>
                    <a:pt x="178" y="250"/>
                    <a:pt x="178" y="250"/>
                    <a:pt x="178" y="250"/>
                  </a:cubicBezTo>
                  <a:cubicBezTo>
                    <a:pt x="131" y="251"/>
                    <a:pt x="131" y="251"/>
                    <a:pt x="131" y="251"/>
                  </a:cubicBezTo>
                  <a:cubicBezTo>
                    <a:pt x="129" y="215"/>
                    <a:pt x="129" y="215"/>
                    <a:pt x="129" y="215"/>
                  </a:cubicBezTo>
                  <a:cubicBezTo>
                    <a:pt x="108" y="216"/>
                    <a:pt x="108" y="216"/>
                    <a:pt x="108" y="216"/>
                  </a:cubicBezTo>
                  <a:cubicBezTo>
                    <a:pt x="105" y="180"/>
                    <a:pt x="105" y="180"/>
                    <a:pt x="105" y="180"/>
                  </a:cubicBezTo>
                  <a:cubicBezTo>
                    <a:pt x="67" y="179"/>
                    <a:pt x="67" y="179"/>
                    <a:pt x="67" y="179"/>
                  </a:cubicBezTo>
                  <a:cubicBezTo>
                    <a:pt x="67" y="170"/>
                    <a:pt x="67" y="170"/>
                    <a:pt x="67" y="170"/>
                  </a:cubicBezTo>
                  <a:cubicBezTo>
                    <a:pt x="53" y="156"/>
                    <a:pt x="53" y="156"/>
                    <a:pt x="53" y="156"/>
                  </a:cubicBezTo>
                  <a:cubicBezTo>
                    <a:pt x="53" y="156"/>
                    <a:pt x="50" y="149"/>
                    <a:pt x="49" y="147"/>
                  </a:cubicBezTo>
                  <a:cubicBezTo>
                    <a:pt x="49" y="145"/>
                    <a:pt x="39" y="138"/>
                    <a:pt x="39" y="138"/>
                  </a:cubicBezTo>
                  <a:cubicBezTo>
                    <a:pt x="37" y="105"/>
                    <a:pt x="37" y="105"/>
                    <a:pt x="37" y="105"/>
                  </a:cubicBezTo>
                  <a:cubicBezTo>
                    <a:pt x="3" y="105"/>
                    <a:pt x="3" y="105"/>
                    <a:pt x="3" y="105"/>
                  </a:cubicBezTo>
                  <a:cubicBezTo>
                    <a:pt x="0" y="34"/>
                    <a:pt x="0" y="34"/>
                    <a:pt x="0" y="34"/>
                  </a:cubicBezTo>
                  <a:lnTo>
                    <a:pt x="217" y="26"/>
                  </a:ln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iverside County">
              <a:extLst>
                <a:ext uri="{FF2B5EF4-FFF2-40B4-BE49-F238E27FC236}">
                  <a16:creationId xmlns:a16="http://schemas.microsoft.com/office/drawing/2014/main" id="{B277ECE3-D250-4D2F-A709-ECC497FBB284}"/>
                </a:ext>
              </a:extLst>
            </p:cNvPr>
            <p:cNvSpPr>
              <a:spLocks/>
            </p:cNvSpPr>
            <p:nvPr/>
          </p:nvSpPr>
          <p:spPr bwMode="auto">
            <a:xfrm>
              <a:off x="5715001" y="5822951"/>
              <a:ext cx="1476375" cy="490538"/>
            </a:xfrm>
            <a:custGeom>
              <a:avLst/>
              <a:gdLst>
                <a:gd name="T0" fmla="*/ 1107 w 1108"/>
                <a:gd name="T1" fmla="*/ 0 h 331"/>
                <a:gd name="T2" fmla="*/ 1108 w 1108"/>
                <a:gd name="T3" fmla="*/ 0 h 331"/>
                <a:gd name="T4" fmla="*/ 1104 w 1108"/>
                <a:gd name="T5" fmla="*/ 19 h 331"/>
                <a:gd name="T6" fmla="*/ 1093 w 1108"/>
                <a:gd name="T7" fmla="*/ 22 h 331"/>
                <a:gd name="T8" fmla="*/ 1085 w 1108"/>
                <a:gd name="T9" fmla="*/ 42 h 331"/>
                <a:gd name="T10" fmla="*/ 1076 w 1108"/>
                <a:gd name="T11" fmla="*/ 55 h 331"/>
                <a:gd name="T12" fmla="*/ 1082 w 1108"/>
                <a:gd name="T13" fmla="*/ 65 h 331"/>
                <a:gd name="T14" fmla="*/ 1081 w 1108"/>
                <a:gd name="T15" fmla="*/ 73 h 331"/>
                <a:gd name="T16" fmla="*/ 1082 w 1108"/>
                <a:gd name="T17" fmla="*/ 84 h 331"/>
                <a:gd name="T18" fmla="*/ 1081 w 1108"/>
                <a:gd name="T19" fmla="*/ 92 h 331"/>
                <a:gd name="T20" fmla="*/ 1082 w 1108"/>
                <a:gd name="T21" fmla="*/ 103 h 331"/>
                <a:gd name="T22" fmla="*/ 1084 w 1108"/>
                <a:gd name="T23" fmla="*/ 113 h 331"/>
                <a:gd name="T24" fmla="*/ 1089 w 1108"/>
                <a:gd name="T25" fmla="*/ 130 h 331"/>
                <a:gd name="T26" fmla="*/ 1090 w 1108"/>
                <a:gd name="T27" fmla="*/ 146 h 331"/>
                <a:gd name="T28" fmla="*/ 1092 w 1108"/>
                <a:gd name="T29" fmla="*/ 160 h 331"/>
                <a:gd name="T30" fmla="*/ 1084 w 1108"/>
                <a:gd name="T31" fmla="*/ 168 h 331"/>
                <a:gd name="T32" fmla="*/ 1087 w 1108"/>
                <a:gd name="T33" fmla="*/ 192 h 331"/>
                <a:gd name="T34" fmla="*/ 1081 w 1108"/>
                <a:gd name="T35" fmla="*/ 209 h 331"/>
                <a:gd name="T36" fmla="*/ 1088 w 1108"/>
                <a:gd name="T37" fmla="*/ 217 h 331"/>
                <a:gd name="T38" fmla="*/ 1072 w 1108"/>
                <a:gd name="T39" fmla="*/ 239 h 331"/>
                <a:gd name="T40" fmla="*/ 1059 w 1108"/>
                <a:gd name="T41" fmla="*/ 263 h 331"/>
                <a:gd name="T42" fmla="*/ 1057 w 1108"/>
                <a:gd name="T43" fmla="*/ 271 h 331"/>
                <a:gd name="T44" fmla="*/ 1056 w 1108"/>
                <a:gd name="T45" fmla="*/ 271 h 331"/>
                <a:gd name="T46" fmla="*/ 558 w 1108"/>
                <a:gd name="T47" fmla="*/ 310 h 331"/>
                <a:gd name="T48" fmla="*/ 231 w 1108"/>
                <a:gd name="T49" fmla="*/ 329 h 331"/>
                <a:gd name="T50" fmla="*/ 231 w 1108"/>
                <a:gd name="T51" fmla="*/ 326 h 331"/>
                <a:gd name="T52" fmla="*/ 161 w 1108"/>
                <a:gd name="T53" fmla="*/ 331 h 331"/>
                <a:gd name="T54" fmla="*/ 160 w 1108"/>
                <a:gd name="T55" fmla="*/ 325 h 331"/>
                <a:gd name="T56" fmla="*/ 117 w 1108"/>
                <a:gd name="T57" fmla="*/ 310 h 331"/>
                <a:gd name="T58" fmla="*/ 116 w 1108"/>
                <a:gd name="T59" fmla="*/ 301 h 331"/>
                <a:gd name="T60" fmla="*/ 66 w 1108"/>
                <a:gd name="T61" fmla="*/ 305 h 331"/>
                <a:gd name="T62" fmla="*/ 65 w 1108"/>
                <a:gd name="T63" fmla="*/ 291 h 331"/>
                <a:gd name="T64" fmla="*/ 96 w 1108"/>
                <a:gd name="T65" fmla="*/ 241 h 331"/>
                <a:gd name="T66" fmla="*/ 70 w 1108"/>
                <a:gd name="T67" fmla="*/ 221 h 331"/>
                <a:gd name="T68" fmla="*/ 52 w 1108"/>
                <a:gd name="T69" fmla="*/ 221 h 331"/>
                <a:gd name="T70" fmla="*/ 51 w 1108"/>
                <a:gd name="T71" fmla="*/ 201 h 331"/>
                <a:gd name="T72" fmla="*/ 41 w 1108"/>
                <a:gd name="T73" fmla="*/ 200 h 331"/>
                <a:gd name="T74" fmla="*/ 0 w 1108"/>
                <a:gd name="T75" fmla="*/ 156 h 331"/>
                <a:gd name="T76" fmla="*/ 0 w 1108"/>
                <a:gd name="T77" fmla="*/ 155 h 331"/>
                <a:gd name="T78" fmla="*/ 7 w 1108"/>
                <a:gd name="T79" fmla="*/ 135 h 331"/>
                <a:gd name="T80" fmla="*/ 23 w 1108"/>
                <a:gd name="T81" fmla="*/ 132 h 331"/>
                <a:gd name="T82" fmla="*/ 23 w 1108"/>
                <a:gd name="T83" fmla="*/ 115 h 331"/>
                <a:gd name="T84" fmla="*/ 39 w 1108"/>
                <a:gd name="T85" fmla="*/ 106 h 331"/>
                <a:gd name="T86" fmla="*/ 39 w 1108"/>
                <a:gd name="T87" fmla="*/ 89 h 331"/>
                <a:gd name="T88" fmla="*/ 101 w 1108"/>
                <a:gd name="T89" fmla="*/ 85 h 331"/>
                <a:gd name="T90" fmla="*/ 105 w 1108"/>
                <a:gd name="T91" fmla="*/ 90 h 331"/>
                <a:gd name="T92" fmla="*/ 153 w 1108"/>
                <a:gd name="T93" fmla="*/ 87 h 331"/>
                <a:gd name="T94" fmla="*/ 154 w 1108"/>
                <a:gd name="T95" fmla="*/ 94 h 331"/>
                <a:gd name="T96" fmla="*/ 255 w 1108"/>
                <a:gd name="T97" fmla="*/ 89 h 331"/>
                <a:gd name="T98" fmla="*/ 253 w 1108"/>
                <a:gd name="T99" fmla="*/ 76 h 331"/>
                <a:gd name="T100" fmla="*/ 805 w 1108"/>
                <a:gd name="T101" fmla="*/ 39 h 331"/>
                <a:gd name="T102" fmla="*/ 803 w 1108"/>
                <a:gd name="T103" fmla="*/ 23 h 331"/>
                <a:gd name="T104" fmla="*/ 1107 w 1108"/>
                <a:gd name="T10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8" h="331">
                  <a:moveTo>
                    <a:pt x="1107" y="0"/>
                  </a:moveTo>
                  <a:cubicBezTo>
                    <a:pt x="1108" y="0"/>
                    <a:pt x="1108" y="0"/>
                    <a:pt x="1108" y="0"/>
                  </a:cubicBezTo>
                  <a:cubicBezTo>
                    <a:pt x="1108" y="9"/>
                    <a:pt x="1108" y="19"/>
                    <a:pt x="1104" y="19"/>
                  </a:cubicBezTo>
                  <a:cubicBezTo>
                    <a:pt x="1099" y="18"/>
                    <a:pt x="1090" y="16"/>
                    <a:pt x="1093" y="22"/>
                  </a:cubicBezTo>
                  <a:cubicBezTo>
                    <a:pt x="1095" y="28"/>
                    <a:pt x="1088" y="39"/>
                    <a:pt x="1085" y="42"/>
                  </a:cubicBezTo>
                  <a:cubicBezTo>
                    <a:pt x="1082" y="45"/>
                    <a:pt x="1071" y="50"/>
                    <a:pt x="1076" y="55"/>
                  </a:cubicBezTo>
                  <a:cubicBezTo>
                    <a:pt x="1082" y="60"/>
                    <a:pt x="1082" y="62"/>
                    <a:pt x="1082" y="65"/>
                  </a:cubicBezTo>
                  <a:cubicBezTo>
                    <a:pt x="1082" y="68"/>
                    <a:pt x="1079" y="71"/>
                    <a:pt x="1081" y="73"/>
                  </a:cubicBezTo>
                  <a:cubicBezTo>
                    <a:pt x="1083" y="76"/>
                    <a:pt x="1084" y="80"/>
                    <a:pt x="1082" y="84"/>
                  </a:cubicBezTo>
                  <a:cubicBezTo>
                    <a:pt x="1080" y="89"/>
                    <a:pt x="1079" y="88"/>
                    <a:pt x="1081" y="92"/>
                  </a:cubicBezTo>
                  <a:cubicBezTo>
                    <a:pt x="1083" y="97"/>
                    <a:pt x="1084" y="99"/>
                    <a:pt x="1082" y="103"/>
                  </a:cubicBezTo>
                  <a:cubicBezTo>
                    <a:pt x="1081" y="106"/>
                    <a:pt x="1084" y="109"/>
                    <a:pt x="1084" y="113"/>
                  </a:cubicBezTo>
                  <a:cubicBezTo>
                    <a:pt x="1085" y="117"/>
                    <a:pt x="1089" y="125"/>
                    <a:pt x="1089" y="130"/>
                  </a:cubicBezTo>
                  <a:cubicBezTo>
                    <a:pt x="1089" y="136"/>
                    <a:pt x="1086" y="141"/>
                    <a:pt x="1090" y="146"/>
                  </a:cubicBezTo>
                  <a:cubicBezTo>
                    <a:pt x="1093" y="150"/>
                    <a:pt x="1097" y="159"/>
                    <a:pt x="1092" y="160"/>
                  </a:cubicBezTo>
                  <a:cubicBezTo>
                    <a:pt x="1087" y="162"/>
                    <a:pt x="1082" y="163"/>
                    <a:pt x="1084" y="168"/>
                  </a:cubicBezTo>
                  <a:cubicBezTo>
                    <a:pt x="1087" y="174"/>
                    <a:pt x="1088" y="188"/>
                    <a:pt x="1087" y="192"/>
                  </a:cubicBezTo>
                  <a:cubicBezTo>
                    <a:pt x="1085" y="195"/>
                    <a:pt x="1079" y="206"/>
                    <a:pt x="1081" y="209"/>
                  </a:cubicBezTo>
                  <a:cubicBezTo>
                    <a:pt x="1083" y="212"/>
                    <a:pt x="1092" y="213"/>
                    <a:pt x="1088" y="217"/>
                  </a:cubicBezTo>
                  <a:cubicBezTo>
                    <a:pt x="1084" y="220"/>
                    <a:pt x="1076" y="233"/>
                    <a:pt x="1072" y="239"/>
                  </a:cubicBezTo>
                  <a:cubicBezTo>
                    <a:pt x="1068" y="244"/>
                    <a:pt x="1060" y="258"/>
                    <a:pt x="1059" y="263"/>
                  </a:cubicBezTo>
                  <a:cubicBezTo>
                    <a:pt x="1059" y="265"/>
                    <a:pt x="1058" y="268"/>
                    <a:pt x="1057" y="271"/>
                  </a:cubicBezTo>
                  <a:cubicBezTo>
                    <a:pt x="1056" y="271"/>
                    <a:pt x="1056" y="271"/>
                    <a:pt x="1056" y="271"/>
                  </a:cubicBezTo>
                  <a:cubicBezTo>
                    <a:pt x="558" y="310"/>
                    <a:pt x="558" y="310"/>
                    <a:pt x="558" y="310"/>
                  </a:cubicBezTo>
                  <a:cubicBezTo>
                    <a:pt x="231" y="329"/>
                    <a:pt x="231" y="329"/>
                    <a:pt x="231" y="329"/>
                  </a:cubicBezTo>
                  <a:cubicBezTo>
                    <a:pt x="231" y="326"/>
                    <a:pt x="231" y="326"/>
                    <a:pt x="231" y="326"/>
                  </a:cubicBezTo>
                  <a:cubicBezTo>
                    <a:pt x="161" y="331"/>
                    <a:pt x="161" y="331"/>
                    <a:pt x="161" y="331"/>
                  </a:cubicBezTo>
                  <a:cubicBezTo>
                    <a:pt x="160" y="325"/>
                    <a:pt x="160" y="325"/>
                    <a:pt x="160" y="325"/>
                  </a:cubicBezTo>
                  <a:cubicBezTo>
                    <a:pt x="117" y="310"/>
                    <a:pt x="117" y="310"/>
                    <a:pt x="117" y="310"/>
                  </a:cubicBezTo>
                  <a:cubicBezTo>
                    <a:pt x="116" y="301"/>
                    <a:pt x="116" y="301"/>
                    <a:pt x="116" y="301"/>
                  </a:cubicBezTo>
                  <a:cubicBezTo>
                    <a:pt x="66" y="305"/>
                    <a:pt x="66" y="305"/>
                    <a:pt x="66" y="305"/>
                  </a:cubicBezTo>
                  <a:cubicBezTo>
                    <a:pt x="65" y="291"/>
                    <a:pt x="65" y="291"/>
                    <a:pt x="65" y="291"/>
                  </a:cubicBezTo>
                  <a:cubicBezTo>
                    <a:pt x="96" y="241"/>
                    <a:pt x="96" y="241"/>
                    <a:pt x="96" y="241"/>
                  </a:cubicBezTo>
                  <a:cubicBezTo>
                    <a:pt x="70" y="221"/>
                    <a:pt x="70" y="221"/>
                    <a:pt x="70" y="221"/>
                  </a:cubicBezTo>
                  <a:cubicBezTo>
                    <a:pt x="52" y="221"/>
                    <a:pt x="52" y="221"/>
                    <a:pt x="52" y="221"/>
                  </a:cubicBezTo>
                  <a:cubicBezTo>
                    <a:pt x="51" y="201"/>
                    <a:pt x="51" y="201"/>
                    <a:pt x="51" y="201"/>
                  </a:cubicBezTo>
                  <a:cubicBezTo>
                    <a:pt x="41" y="200"/>
                    <a:pt x="41" y="200"/>
                    <a:pt x="41" y="200"/>
                  </a:cubicBezTo>
                  <a:cubicBezTo>
                    <a:pt x="34" y="187"/>
                    <a:pt x="17" y="170"/>
                    <a:pt x="0" y="156"/>
                  </a:cubicBezTo>
                  <a:cubicBezTo>
                    <a:pt x="0" y="155"/>
                    <a:pt x="0" y="155"/>
                    <a:pt x="0" y="155"/>
                  </a:cubicBezTo>
                  <a:cubicBezTo>
                    <a:pt x="0" y="155"/>
                    <a:pt x="8" y="144"/>
                    <a:pt x="7" y="135"/>
                  </a:cubicBezTo>
                  <a:cubicBezTo>
                    <a:pt x="23" y="132"/>
                    <a:pt x="23" y="132"/>
                    <a:pt x="23" y="132"/>
                  </a:cubicBezTo>
                  <a:cubicBezTo>
                    <a:pt x="23" y="115"/>
                    <a:pt x="23" y="115"/>
                    <a:pt x="23" y="115"/>
                  </a:cubicBezTo>
                  <a:cubicBezTo>
                    <a:pt x="39" y="106"/>
                    <a:pt x="39" y="106"/>
                    <a:pt x="39" y="106"/>
                  </a:cubicBezTo>
                  <a:cubicBezTo>
                    <a:pt x="39" y="89"/>
                    <a:pt x="39" y="89"/>
                    <a:pt x="39" y="89"/>
                  </a:cubicBezTo>
                  <a:cubicBezTo>
                    <a:pt x="101" y="85"/>
                    <a:pt x="101" y="85"/>
                    <a:pt x="101" y="85"/>
                  </a:cubicBezTo>
                  <a:cubicBezTo>
                    <a:pt x="105" y="90"/>
                    <a:pt x="105" y="90"/>
                    <a:pt x="105" y="90"/>
                  </a:cubicBezTo>
                  <a:cubicBezTo>
                    <a:pt x="153" y="87"/>
                    <a:pt x="153" y="87"/>
                    <a:pt x="153" y="87"/>
                  </a:cubicBezTo>
                  <a:cubicBezTo>
                    <a:pt x="154" y="94"/>
                    <a:pt x="154" y="94"/>
                    <a:pt x="154" y="94"/>
                  </a:cubicBezTo>
                  <a:cubicBezTo>
                    <a:pt x="255" y="89"/>
                    <a:pt x="255" y="89"/>
                    <a:pt x="255" y="89"/>
                  </a:cubicBezTo>
                  <a:cubicBezTo>
                    <a:pt x="253" y="76"/>
                    <a:pt x="253" y="76"/>
                    <a:pt x="253" y="76"/>
                  </a:cubicBezTo>
                  <a:cubicBezTo>
                    <a:pt x="253" y="76"/>
                    <a:pt x="717" y="50"/>
                    <a:pt x="805" y="39"/>
                  </a:cubicBezTo>
                  <a:cubicBezTo>
                    <a:pt x="803" y="23"/>
                    <a:pt x="803" y="23"/>
                    <a:pt x="803" y="23"/>
                  </a:cubicBezTo>
                  <a:lnTo>
                    <a:pt x="1107" y="0"/>
                  </a:ln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Siskiyou County">
              <a:extLst>
                <a:ext uri="{FF2B5EF4-FFF2-40B4-BE49-F238E27FC236}">
                  <a16:creationId xmlns:a16="http://schemas.microsoft.com/office/drawing/2014/main" id="{46618D56-A0F9-4EC3-9C8D-9277F7AF9504}"/>
                </a:ext>
              </a:extLst>
            </p:cNvPr>
            <p:cNvSpPr>
              <a:spLocks/>
            </p:cNvSpPr>
            <p:nvPr/>
          </p:nvSpPr>
          <p:spPr bwMode="auto">
            <a:xfrm>
              <a:off x="3033713" y="1089026"/>
              <a:ext cx="930275" cy="625475"/>
            </a:xfrm>
            <a:custGeom>
              <a:avLst/>
              <a:gdLst>
                <a:gd name="T0" fmla="*/ 22 w 698"/>
                <a:gd name="T1" fmla="*/ 244 h 422"/>
                <a:gd name="T2" fmla="*/ 31 w 698"/>
                <a:gd name="T3" fmla="*/ 220 h 422"/>
                <a:gd name="T4" fmla="*/ 20 w 698"/>
                <a:gd name="T5" fmla="*/ 195 h 422"/>
                <a:gd name="T6" fmla="*/ 8 w 698"/>
                <a:gd name="T7" fmla="*/ 173 h 422"/>
                <a:gd name="T8" fmla="*/ 0 w 698"/>
                <a:gd name="T9" fmla="*/ 164 h 422"/>
                <a:gd name="T10" fmla="*/ 9 w 698"/>
                <a:gd name="T11" fmla="*/ 141 h 422"/>
                <a:gd name="T12" fmla="*/ 10 w 698"/>
                <a:gd name="T13" fmla="*/ 97 h 422"/>
                <a:gd name="T14" fmla="*/ 8 w 698"/>
                <a:gd name="T15" fmla="*/ 72 h 422"/>
                <a:gd name="T16" fmla="*/ 25 w 698"/>
                <a:gd name="T17" fmla="*/ 46 h 422"/>
                <a:gd name="T18" fmla="*/ 40 w 698"/>
                <a:gd name="T19" fmla="*/ 39 h 422"/>
                <a:gd name="T20" fmla="*/ 58 w 698"/>
                <a:gd name="T21" fmla="*/ 21 h 422"/>
                <a:gd name="T22" fmla="*/ 62 w 698"/>
                <a:gd name="T23" fmla="*/ 0 h 422"/>
                <a:gd name="T24" fmla="*/ 697 w 698"/>
                <a:gd name="T25" fmla="*/ 22 h 422"/>
                <a:gd name="T26" fmla="*/ 692 w 698"/>
                <a:gd name="T27" fmla="*/ 98 h 422"/>
                <a:gd name="T28" fmla="*/ 698 w 698"/>
                <a:gd name="T29" fmla="*/ 341 h 422"/>
                <a:gd name="T30" fmla="*/ 375 w 698"/>
                <a:gd name="T31" fmla="*/ 343 h 422"/>
                <a:gd name="T32" fmla="*/ 369 w 698"/>
                <a:gd name="T33" fmla="*/ 317 h 422"/>
                <a:gd name="T34" fmla="*/ 378 w 698"/>
                <a:gd name="T35" fmla="*/ 286 h 422"/>
                <a:gd name="T36" fmla="*/ 360 w 698"/>
                <a:gd name="T37" fmla="*/ 271 h 422"/>
                <a:gd name="T38" fmla="*/ 346 w 698"/>
                <a:gd name="T39" fmla="*/ 273 h 422"/>
                <a:gd name="T40" fmla="*/ 328 w 698"/>
                <a:gd name="T41" fmla="*/ 285 h 422"/>
                <a:gd name="T42" fmla="*/ 306 w 698"/>
                <a:gd name="T43" fmla="*/ 305 h 422"/>
                <a:gd name="T44" fmla="*/ 287 w 698"/>
                <a:gd name="T45" fmla="*/ 325 h 422"/>
                <a:gd name="T46" fmla="*/ 262 w 698"/>
                <a:gd name="T47" fmla="*/ 334 h 422"/>
                <a:gd name="T48" fmla="*/ 238 w 698"/>
                <a:gd name="T49" fmla="*/ 344 h 422"/>
                <a:gd name="T50" fmla="*/ 231 w 698"/>
                <a:gd name="T51" fmla="*/ 358 h 422"/>
                <a:gd name="T52" fmla="*/ 244 w 698"/>
                <a:gd name="T53" fmla="*/ 398 h 422"/>
                <a:gd name="T54" fmla="*/ 229 w 698"/>
                <a:gd name="T55" fmla="*/ 418 h 422"/>
                <a:gd name="T56" fmla="*/ 205 w 698"/>
                <a:gd name="T57" fmla="*/ 415 h 422"/>
                <a:gd name="T58" fmla="*/ 182 w 698"/>
                <a:gd name="T59" fmla="*/ 390 h 422"/>
                <a:gd name="T60" fmla="*/ 146 w 698"/>
                <a:gd name="T61" fmla="*/ 385 h 422"/>
                <a:gd name="T62" fmla="*/ 123 w 698"/>
                <a:gd name="T63" fmla="*/ 358 h 422"/>
                <a:gd name="T64" fmla="*/ 104 w 698"/>
                <a:gd name="T65" fmla="*/ 352 h 422"/>
                <a:gd name="T66" fmla="*/ 90 w 698"/>
                <a:gd name="T67" fmla="*/ 343 h 422"/>
                <a:gd name="T68" fmla="*/ 82 w 698"/>
                <a:gd name="T69" fmla="*/ 307 h 422"/>
                <a:gd name="T70" fmla="*/ 77 w 698"/>
                <a:gd name="T71" fmla="*/ 289 h 422"/>
                <a:gd name="T72" fmla="*/ 70 w 698"/>
                <a:gd name="T73" fmla="*/ 270 h 422"/>
                <a:gd name="T74" fmla="*/ 18 w 698"/>
                <a:gd name="T75" fmla="*/ 25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8" h="422">
                  <a:moveTo>
                    <a:pt x="19" y="251"/>
                  </a:moveTo>
                  <a:cubicBezTo>
                    <a:pt x="20" y="249"/>
                    <a:pt x="22" y="247"/>
                    <a:pt x="22" y="244"/>
                  </a:cubicBezTo>
                  <a:cubicBezTo>
                    <a:pt x="22" y="241"/>
                    <a:pt x="22" y="237"/>
                    <a:pt x="24" y="235"/>
                  </a:cubicBezTo>
                  <a:cubicBezTo>
                    <a:pt x="26" y="233"/>
                    <a:pt x="31" y="224"/>
                    <a:pt x="31" y="220"/>
                  </a:cubicBezTo>
                  <a:cubicBezTo>
                    <a:pt x="31" y="216"/>
                    <a:pt x="26" y="211"/>
                    <a:pt x="23" y="205"/>
                  </a:cubicBezTo>
                  <a:cubicBezTo>
                    <a:pt x="20" y="199"/>
                    <a:pt x="20" y="201"/>
                    <a:pt x="20" y="195"/>
                  </a:cubicBezTo>
                  <a:cubicBezTo>
                    <a:pt x="19" y="188"/>
                    <a:pt x="15" y="191"/>
                    <a:pt x="11" y="188"/>
                  </a:cubicBezTo>
                  <a:cubicBezTo>
                    <a:pt x="7" y="185"/>
                    <a:pt x="9" y="177"/>
                    <a:pt x="8" y="173"/>
                  </a:cubicBezTo>
                  <a:cubicBezTo>
                    <a:pt x="8" y="169"/>
                    <a:pt x="6" y="169"/>
                    <a:pt x="3" y="168"/>
                  </a:cubicBezTo>
                  <a:cubicBezTo>
                    <a:pt x="0" y="167"/>
                    <a:pt x="0" y="166"/>
                    <a:pt x="0" y="164"/>
                  </a:cubicBezTo>
                  <a:cubicBezTo>
                    <a:pt x="0" y="162"/>
                    <a:pt x="4" y="153"/>
                    <a:pt x="7" y="151"/>
                  </a:cubicBezTo>
                  <a:cubicBezTo>
                    <a:pt x="10" y="149"/>
                    <a:pt x="10" y="144"/>
                    <a:pt x="9" y="141"/>
                  </a:cubicBezTo>
                  <a:cubicBezTo>
                    <a:pt x="8" y="139"/>
                    <a:pt x="12" y="128"/>
                    <a:pt x="14" y="122"/>
                  </a:cubicBezTo>
                  <a:cubicBezTo>
                    <a:pt x="17" y="116"/>
                    <a:pt x="11" y="101"/>
                    <a:pt x="10" y="97"/>
                  </a:cubicBezTo>
                  <a:cubicBezTo>
                    <a:pt x="8" y="93"/>
                    <a:pt x="11" y="87"/>
                    <a:pt x="13" y="86"/>
                  </a:cubicBezTo>
                  <a:cubicBezTo>
                    <a:pt x="15" y="85"/>
                    <a:pt x="10" y="78"/>
                    <a:pt x="8" y="72"/>
                  </a:cubicBezTo>
                  <a:cubicBezTo>
                    <a:pt x="5" y="66"/>
                    <a:pt x="15" y="66"/>
                    <a:pt x="18" y="64"/>
                  </a:cubicBezTo>
                  <a:cubicBezTo>
                    <a:pt x="22" y="62"/>
                    <a:pt x="23" y="52"/>
                    <a:pt x="25" y="46"/>
                  </a:cubicBezTo>
                  <a:cubicBezTo>
                    <a:pt x="27" y="40"/>
                    <a:pt x="31" y="44"/>
                    <a:pt x="34" y="45"/>
                  </a:cubicBezTo>
                  <a:cubicBezTo>
                    <a:pt x="38" y="45"/>
                    <a:pt x="38" y="42"/>
                    <a:pt x="40" y="39"/>
                  </a:cubicBezTo>
                  <a:cubicBezTo>
                    <a:pt x="41" y="37"/>
                    <a:pt x="49" y="37"/>
                    <a:pt x="52" y="35"/>
                  </a:cubicBezTo>
                  <a:cubicBezTo>
                    <a:pt x="56" y="33"/>
                    <a:pt x="56" y="25"/>
                    <a:pt x="58" y="21"/>
                  </a:cubicBezTo>
                  <a:cubicBezTo>
                    <a:pt x="60" y="18"/>
                    <a:pt x="60" y="11"/>
                    <a:pt x="60" y="7"/>
                  </a:cubicBezTo>
                  <a:cubicBezTo>
                    <a:pt x="60" y="3"/>
                    <a:pt x="61" y="0"/>
                    <a:pt x="62" y="0"/>
                  </a:cubicBezTo>
                  <a:cubicBezTo>
                    <a:pt x="228" y="1"/>
                    <a:pt x="472" y="3"/>
                    <a:pt x="697" y="3"/>
                  </a:cubicBezTo>
                  <a:cubicBezTo>
                    <a:pt x="697" y="22"/>
                    <a:pt x="697" y="22"/>
                    <a:pt x="697" y="22"/>
                  </a:cubicBezTo>
                  <a:cubicBezTo>
                    <a:pt x="692" y="25"/>
                    <a:pt x="692" y="25"/>
                    <a:pt x="692" y="25"/>
                  </a:cubicBezTo>
                  <a:cubicBezTo>
                    <a:pt x="692" y="98"/>
                    <a:pt x="692" y="98"/>
                    <a:pt x="692" y="98"/>
                  </a:cubicBezTo>
                  <a:cubicBezTo>
                    <a:pt x="696" y="101"/>
                    <a:pt x="696" y="101"/>
                    <a:pt x="696" y="101"/>
                  </a:cubicBezTo>
                  <a:cubicBezTo>
                    <a:pt x="698" y="341"/>
                    <a:pt x="698" y="341"/>
                    <a:pt x="698" y="341"/>
                  </a:cubicBezTo>
                  <a:cubicBezTo>
                    <a:pt x="375" y="343"/>
                    <a:pt x="375" y="343"/>
                    <a:pt x="375" y="343"/>
                  </a:cubicBezTo>
                  <a:cubicBezTo>
                    <a:pt x="375" y="343"/>
                    <a:pt x="375" y="343"/>
                    <a:pt x="375" y="343"/>
                  </a:cubicBezTo>
                  <a:cubicBezTo>
                    <a:pt x="372" y="340"/>
                    <a:pt x="369" y="336"/>
                    <a:pt x="367" y="334"/>
                  </a:cubicBezTo>
                  <a:cubicBezTo>
                    <a:pt x="364" y="330"/>
                    <a:pt x="368" y="321"/>
                    <a:pt x="369" y="317"/>
                  </a:cubicBezTo>
                  <a:cubicBezTo>
                    <a:pt x="370" y="312"/>
                    <a:pt x="371" y="299"/>
                    <a:pt x="372" y="295"/>
                  </a:cubicBezTo>
                  <a:cubicBezTo>
                    <a:pt x="374" y="292"/>
                    <a:pt x="373" y="288"/>
                    <a:pt x="378" y="286"/>
                  </a:cubicBezTo>
                  <a:cubicBezTo>
                    <a:pt x="382" y="284"/>
                    <a:pt x="368" y="279"/>
                    <a:pt x="368" y="279"/>
                  </a:cubicBezTo>
                  <a:cubicBezTo>
                    <a:pt x="361" y="275"/>
                    <a:pt x="364" y="274"/>
                    <a:pt x="360" y="271"/>
                  </a:cubicBezTo>
                  <a:cubicBezTo>
                    <a:pt x="357" y="267"/>
                    <a:pt x="354" y="264"/>
                    <a:pt x="351" y="266"/>
                  </a:cubicBezTo>
                  <a:cubicBezTo>
                    <a:pt x="348" y="268"/>
                    <a:pt x="346" y="268"/>
                    <a:pt x="346" y="273"/>
                  </a:cubicBezTo>
                  <a:cubicBezTo>
                    <a:pt x="346" y="277"/>
                    <a:pt x="347" y="281"/>
                    <a:pt x="342" y="282"/>
                  </a:cubicBezTo>
                  <a:cubicBezTo>
                    <a:pt x="336" y="283"/>
                    <a:pt x="328" y="282"/>
                    <a:pt x="328" y="285"/>
                  </a:cubicBezTo>
                  <a:cubicBezTo>
                    <a:pt x="328" y="289"/>
                    <a:pt x="327" y="295"/>
                    <a:pt x="324" y="297"/>
                  </a:cubicBezTo>
                  <a:cubicBezTo>
                    <a:pt x="320" y="299"/>
                    <a:pt x="308" y="299"/>
                    <a:pt x="306" y="305"/>
                  </a:cubicBezTo>
                  <a:cubicBezTo>
                    <a:pt x="304" y="311"/>
                    <a:pt x="302" y="317"/>
                    <a:pt x="298" y="318"/>
                  </a:cubicBezTo>
                  <a:cubicBezTo>
                    <a:pt x="294" y="319"/>
                    <a:pt x="288" y="321"/>
                    <a:pt x="287" y="325"/>
                  </a:cubicBezTo>
                  <a:cubicBezTo>
                    <a:pt x="286" y="328"/>
                    <a:pt x="284" y="333"/>
                    <a:pt x="280" y="333"/>
                  </a:cubicBezTo>
                  <a:cubicBezTo>
                    <a:pt x="275" y="333"/>
                    <a:pt x="268" y="333"/>
                    <a:pt x="262" y="334"/>
                  </a:cubicBezTo>
                  <a:cubicBezTo>
                    <a:pt x="256" y="335"/>
                    <a:pt x="250" y="336"/>
                    <a:pt x="247" y="339"/>
                  </a:cubicBezTo>
                  <a:cubicBezTo>
                    <a:pt x="244" y="341"/>
                    <a:pt x="243" y="344"/>
                    <a:pt x="238" y="344"/>
                  </a:cubicBezTo>
                  <a:cubicBezTo>
                    <a:pt x="234" y="344"/>
                    <a:pt x="228" y="344"/>
                    <a:pt x="230" y="347"/>
                  </a:cubicBezTo>
                  <a:cubicBezTo>
                    <a:pt x="231" y="351"/>
                    <a:pt x="232" y="355"/>
                    <a:pt x="231" y="358"/>
                  </a:cubicBezTo>
                  <a:cubicBezTo>
                    <a:pt x="230" y="361"/>
                    <a:pt x="224" y="381"/>
                    <a:pt x="229" y="383"/>
                  </a:cubicBezTo>
                  <a:cubicBezTo>
                    <a:pt x="234" y="386"/>
                    <a:pt x="242" y="393"/>
                    <a:pt x="244" y="398"/>
                  </a:cubicBezTo>
                  <a:cubicBezTo>
                    <a:pt x="246" y="403"/>
                    <a:pt x="252" y="417"/>
                    <a:pt x="246" y="419"/>
                  </a:cubicBezTo>
                  <a:cubicBezTo>
                    <a:pt x="239" y="422"/>
                    <a:pt x="232" y="422"/>
                    <a:pt x="229" y="418"/>
                  </a:cubicBezTo>
                  <a:cubicBezTo>
                    <a:pt x="226" y="414"/>
                    <a:pt x="228" y="413"/>
                    <a:pt x="220" y="415"/>
                  </a:cubicBezTo>
                  <a:cubicBezTo>
                    <a:pt x="212" y="418"/>
                    <a:pt x="207" y="420"/>
                    <a:pt x="205" y="415"/>
                  </a:cubicBezTo>
                  <a:cubicBezTo>
                    <a:pt x="203" y="409"/>
                    <a:pt x="200" y="398"/>
                    <a:pt x="196" y="395"/>
                  </a:cubicBezTo>
                  <a:cubicBezTo>
                    <a:pt x="193" y="393"/>
                    <a:pt x="187" y="394"/>
                    <a:pt x="182" y="390"/>
                  </a:cubicBezTo>
                  <a:cubicBezTo>
                    <a:pt x="178" y="386"/>
                    <a:pt x="172" y="385"/>
                    <a:pt x="167" y="387"/>
                  </a:cubicBezTo>
                  <a:cubicBezTo>
                    <a:pt x="162" y="388"/>
                    <a:pt x="153" y="389"/>
                    <a:pt x="146" y="385"/>
                  </a:cubicBezTo>
                  <a:cubicBezTo>
                    <a:pt x="138" y="381"/>
                    <a:pt x="140" y="377"/>
                    <a:pt x="136" y="372"/>
                  </a:cubicBezTo>
                  <a:cubicBezTo>
                    <a:pt x="131" y="367"/>
                    <a:pt x="126" y="358"/>
                    <a:pt x="123" y="358"/>
                  </a:cubicBezTo>
                  <a:cubicBezTo>
                    <a:pt x="120" y="358"/>
                    <a:pt x="114" y="359"/>
                    <a:pt x="112" y="356"/>
                  </a:cubicBezTo>
                  <a:cubicBezTo>
                    <a:pt x="110" y="353"/>
                    <a:pt x="107" y="351"/>
                    <a:pt x="104" y="352"/>
                  </a:cubicBezTo>
                  <a:cubicBezTo>
                    <a:pt x="102" y="353"/>
                    <a:pt x="98" y="355"/>
                    <a:pt x="96" y="351"/>
                  </a:cubicBezTo>
                  <a:cubicBezTo>
                    <a:pt x="94" y="347"/>
                    <a:pt x="90" y="343"/>
                    <a:pt x="90" y="343"/>
                  </a:cubicBezTo>
                  <a:cubicBezTo>
                    <a:pt x="92" y="339"/>
                    <a:pt x="82" y="324"/>
                    <a:pt x="80" y="321"/>
                  </a:cubicBezTo>
                  <a:cubicBezTo>
                    <a:pt x="78" y="317"/>
                    <a:pt x="80" y="311"/>
                    <a:pt x="82" y="307"/>
                  </a:cubicBezTo>
                  <a:cubicBezTo>
                    <a:pt x="84" y="303"/>
                    <a:pt x="82" y="303"/>
                    <a:pt x="78" y="299"/>
                  </a:cubicBezTo>
                  <a:cubicBezTo>
                    <a:pt x="75" y="296"/>
                    <a:pt x="77" y="293"/>
                    <a:pt x="77" y="289"/>
                  </a:cubicBezTo>
                  <a:cubicBezTo>
                    <a:pt x="77" y="285"/>
                    <a:pt x="75" y="284"/>
                    <a:pt x="72" y="281"/>
                  </a:cubicBezTo>
                  <a:cubicBezTo>
                    <a:pt x="70" y="277"/>
                    <a:pt x="70" y="274"/>
                    <a:pt x="70" y="270"/>
                  </a:cubicBezTo>
                  <a:cubicBezTo>
                    <a:pt x="69" y="266"/>
                    <a:pt x="65" y="258"/>
                    <a:pt x="65" y="258"/>
                  </a:cubicBezTo>
                  <a:cubicBezTo>
                    <a:pt x="18" y="257"/>
                    <a:pt x="18" y="257"/>
                    <a:pt x="18" y="257"/>
                  </a:cubicBezTo>
                  <a:cubicBezTo>
                    <a:pt x="18" y="256"/>
                    <a:pt x="18" y="253"/>
                    <a:pt x="19" y="251"/>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Amador County">
              <a:extLst>
                <a:ext uri="{FF2B5EF4-FFF2-40B4-BE49-F238E27FC236}">
                  <a16:creationId xmlns:a16="http://schemas.microsoft.com/office/drawing/2014/main" id="{E688DC25-E9C7-496B-8A95-293516DFC3A5}"/>
                </a:ext>
              </a:extLst>
            </p:cNvPr>
            <p:cNvSpPr>
              <a:spLocks/>
            </p:cNvSpPr>
            <p:nvPr/>
          </p:nvSpPr>
          <p:spPr bwMode="auto">
            <a:xfrm>
              <a:off x="4157663" y="3121026"/>
              <a:ext cx="406400" cy="307975"/>
            </a:xfrm>
            <a:custGeom>
              <a:avLst/>
              <a:gdLst>
                <a:gd name="T0" fmla="*/ 304 w 305"/>
                <a:gd name="T1" fmla="*/ 1 h 208"/>
                <a:gd name="T2" fmla="*/ 305 w 305"/>
                <a:gd name="T3" fmla="*/ 83 h 208"/>
                <a:gd name="T4" fmla="*/ 304 w 305"/>
                <a:gd name="T5" fmla="*/ 83 h 208"/>
                <a:gd name="T6" fmla="*/ 284 w 305"/>
                <a:gd name="T7" fmla="*/ 89 h 208"/>
                <a:gd name="T8" fmla="*/ 264 w 305"/>
                <a:gd name="T9" fmla="*/ 88 h 208"/>
                <a:gd name="T10" fmla="*/ 222 w 305"/>
                <a:gd name="T11" fmla="*/ 103 h 208"/>
                <a:gd name="T12" fmla="*/ 200 w 305"/>
                <a:gd name="T13" fmla="*/ 103 h 208"/>
                <a:gd name="T14" fmla="*/ 190 w 305"/>
                <a:gd name="T15" fmla="*/ 103 h 208"/>
                <a:gd name="T16" fmla="*/ 179 w 305"/>
                <a:gd name="T17" fmla="*/ 110 h 208"/>
                <a:gd name="T18" fmla="*/ 167 w 305"/>
                <a:gd name="T19" fmla="*/ 113 h 208"/>
                <a:gd name="T20" fmla="*/ 161 w 305"/>
                <a:gd name="T21" fmla="*/ 120 h 208"/>
                <a:gd name="T22" fmla="*/ 151 w 305"/>
                <a:gd name="T23" fmla="*/ 124 h 208"/>
                <a:gd name="T24" fmla="*/ 142 w 305"/>
                <a:gd name="T25" fmla="*/ 130 h 208"/>
                <a:gd name="T26" fmla="*/ 135 w 305"/>
                <a:gd name="T27" fmla="*/ 137 h 208"/>
                <a:gd name="T28" fmla="*/ 132 w 305"/>
                <a:gd name="T29" fmla="*/ 149 h 208"/>
                <a:gd name="T30" fmla="*/ 122 w 305"/>
                <a:gd name="T31" fmla="*/ 159 h 208"/>
                <a:gd name="T32" fmla="*/ 108 w 305"/>
                <a:gd name="T33" fmla="*/ 167 h 208"/>
                <a:gd name="T34" fmla="*/ 94 w 305"/>
                <a:gd name="T35" fmla="*/ 173 h 208"/>
                <a:gd name="T36" fmla="*/ 84 w 305"/>
                <a:gd name="T37" fmla="*/ 177 h 208"/>
                <a:gd name="T38" fmla="*/ 65 w 305"/>
                <a:gd name="T39" fmla="*/ 187 h 208"/>
                <a:gd name="T40" fmla="*/ 45 w 305"/>
                <a:gd name="T41" fmla="*/ 205 h 208"/>
                <a:gd name="T42" fmla="*/ 32 w 305"/>
                <a:gd name="T43" fmla="*/ 203 h 208"/>
                <a:gd name="T44" fmla="*/ 14 w 305"/>
                <a:gd name="T45" fmla="*/ 208 h 208"/>
                <a:gd name="T46" fmla="*/ 2 w 305"/>
                <a:gd name="T47" fmla="*/ 173 h 208"/>
                <a:gd name="T48" fmla="*/ 0 w 305"/>
                <a:gd name="T49" fmla="*/ 87 h 208"/>
                <a:gd name="T50" fmla="*/ 15 w 305"/>
                <a:gd name="T51" fmla="*/ 84 h 208"/>
                <a:gd name="T52" fmla="*/ 28 w 305"/>
                <a:gd name="T53" fmla="*/ 84 h 208"/>
                <a:gd name="T54" fmla="*/ 40 w 305"/>
                <a:gd name="T55" fmla="*/ 80 h 208"/>
                <a:gd name="T56" fmla="*/ 48 w 305"/>
                <a:gd name="T57" fmla="*/ 78 h 208"/>
                <a:gd name="T58" fmla="*/ 62 w 305"/>
                <a:gd name="T59" fmla="*/ 67 h 208"/>
                <a:gd name="T60" fmla="*/ 77 w 305"/>
                <a:gd name="T61" fmla="*/ 68 h 208"/>
                <a:gd name="T62" fmla="*/ 91 w 305"/>
                <a:gd name="T63" fmla="*/ 70 h 208"/>
                <a:gd name="T64" fmla="*/ 112 w 305"/>
                <a:gd name="T65" fmla="*/ 79 h 208"/>
                <a:gd name="T66" fmla="*/ 150 w 305"/>
                <a:gd name="T67" fmla="*/ 86 h 208"/>
                <a:gd name="T68" fmla="*/ 178 w 305"/>
                <a:gd name="T69" fmla="*/ 78 h 208"/>
                <a:gd name="T70" fmla="*/ 192 w 305"/>
                <a:gd name="T71" fmla="*/ 77 h 208"/>
                <a:gd name="T72" fmla="*/ 210 w 305"/>
                <a:gd name="T73" fmla="*/ 71 h 208"/>
                <a:gd name="T74" fmla="*/ 226 w 305"/>
                <a:gd name="T75" fmla="*/ 70 h 208"/>
                <a:gd name="T76" fmla="*/ 242 w 305"/>
                <a:gd name="T77" fmla="*/ 60 h 208"/>
                <a:gd name="T78" fmla="*/ 253 w 305"/>
                <a:gd name="T79" fmla="*/ 51 h 208"/>
                <a:gd name="T80" fmla="*/ 260 w 305"/>
                <a:gd name="T81" fmla="*/ 38 h 208"/>
                <a:gd name="T82" fmla="*/ 280 w 305"/>
                <a:gd name="T83" fmla="*/ 27 h 208"/>
                <a:gd name="T84" fmla="*/ 290 w 305"/>
                <a:gd name="T85" fmla="*/ 8 h 208"/>
                <a:gd name="T86" fmla="*/ 304 w 305"/>
                <a:gd name="T87"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5" h="208">
                  <a:moveTo>
                    <a:pt x="304" y="1"/>
                  </a:moveTo>
                  <a:cubicBezTo>
                    <a:pt x="305" y="83"/>
                    <a:pt x="305" y="83"/>
                    <a:pt x="305" y="83"/>
                  </a:cubicBezTo>
                  <a:cubicBezTo>
                    <a:pt x="304" y="83"/>
                    <a:pt x="304" y="83"/>
                    <a:pt x="304" y="83"/>
                  </a:cubicBezTo>
                  <a:cubicBezTo>
                    <a:pt x="304" y="83"/>
                    <a:pt x="292" y="89"/>
                    <a:pt x="284" y="89"/>
                  </a:cubicBezTo>
                  <a:cubicBezTo>
                    <a:pt x="276" y="88"/>
                    <a:pt x="268" y="85"/>
                    <a:pt x="264" y="88"/>
                  </a:cubicBezTo>
                  <a:cubicBezTo>
                    <a:pt x="260" y="91"/>
                    <a:pt x="229" y="102"/>
                    <a:pt x="222" y="103"/>
                  </a:cubicBezTo>
                  <a:cubicBezTo>
                    <a:pt x="216" y="103"/>
                    <a:pt x="205" y="105"/>
                    <a:pt x="200" y="103"/>
                  </a:cubicBezTo>
                  <a:cubicBezTo>
                    <a:pt x="194" y="101"/>
                    <a:pt x="194" y="100"/>
                    <a:pt x="190" y="103"/>
                  </a:cubicBezTo>
                  <a:cubicBezTo>
                    <a:pt x="187" y="105"/>
                    <a:pt x="182" y="109"/>
                    <a:pt x="179" y="110"/>
                  </a:cubicBezTo>
                  <a:cubicBezTo>
                    <a:pt x="176" y="111"/>
                    <a:pt x="168" y="111"/>
                    <a:pt x="167" y="113"/>
                  </a:cubicBezTo>
                  <a:cubicBezTo>
                    <a:pt x="166" y="116"/>
                    <a:pt x="164" y="119"/>
                    <a:pt x="161" y="120"/>
                  </a:cubicBezTo>
                  <a:cubicBezTo>
                    <a:pt x="158" y="121"/>
                    <a:pt x="154" y="122"/>
                    <a:pt x="151" y="124"/>
                  </a:cubicBezTo>
                  <a:cubicBezTo>
                    <a:pt x="148" y="126"/>
                    <a:pt x="146" y="128"/>
                    <a:pt x="142" y="130"/>
                  </a:cubicBezTo>
                  <a:cubicBezTo>
                    <a:pt x="138" y="132"/>
                    <a:pt x="135" y="133"/>
                    <a:pt x="135" y="137"/>
                  </a:cubicBezTo>
                  <a:cubicBezTo>
                    <a:pt x="135" y="141"/>
                    <a:pt x="134" y="145"/>
                    <a:pt x="132" y="149"/>
                  </a:cubicBezTo>
                  <a:cubicBezTo>
                    <a:pt x="130" y="152"/>
                    <a:pt x="126" y="157"/>
                    <a:pt x="122" y="159"/>
                  </a:cubicBezTo>
                  <a:cubicBezTo>
                    <a:pt x="118" y="162"/>
                    <a:pt x="112" y="166"/>
                    <a:pt x="108" y="167"/>
                  </a:cubicBezTo>
                  <a:cubicBezTo>
                    <a:pt x="104" y="169"/>
                    <a:pt x="96" y="170"/>
                    <a:pt x="94" y="173"/>
                  </a:cubicBezTo>
                  <a:cubicBezTo>
                    <a:pt x="92" y="175"/>
                    <a:pt x="88" y="177"/>
                    <a:pt x="84" y="177"/>
                  </a:cubicBezTo>
                  <a:cubicBezTo>
                    <a:pt x="80" y="177"/>
                    <a:pt x="70" y="179"/>
                    <a:pt x="65" y="187"/>
                  </a:cubicBezTo>
                  <a:cubicBezTo>
                    <a:pt x="60" y="195"/>
                    <a:pt x="49" y="206"/>
                    <a:pt x="45" y="205"/>
                  </a:cubicBezTo>
                  <a:cubicBezTo>
                    <a:pt x="41" y="205"/>
                    <a:pt x="36" y="203"/>
                    <a:pt x="32" y="203"/>
                  </a:cubicBezTo>
                  <a:cubicBezTo>
                    <a:pt x="29" y="204"/>
                    <a:pt x="15" y="208"/>
                    <a:pt x="14" y="208"/>
                  </a:cubicBezTo>
                  <a:cubicBezTo>
                    <a:pt x="2" y="173"/>
                    <a:pt x="2" y="173"/>
                    <a:pt x="2" y="173"/>
                  </a:cubicBezTo>
                  <a:cubicBezTo>
                    <a:pt x="0" y="87"/>
                    <a:pt x="0" y="87"/>
                    <a:pt x="0" y="87"/>
                  </a:cubicBezTo>
                  <a:cubicBezTo>
                    <a:pt x="4" y="82"/>
                    <a:pt x="11" y="84"/>
                    <a:pt x="15" y="84"/>
                  </a:cubicBezTo>
                  <a:cubicBezTo>
                    <a:pt x="19" y="84"/>
                    <a:pt x="23" y="83"/>
                    <a:pt x="28" y="84"/>
                  </a:cubicBezTo>
                  <a:cubicBezTo>
                    <a:pt x="32" y="85"/>
                    <a:pt x="36" y="83"/>
                    <a:pt x="40" y="80"/>
                  </a:cubicBezTo>
                  <a:cubicBezTo>
                    <a:pt x="43" y="77"/>
                    <a:pt x="44" y="80"/>
                    <a:pt x="48" y="78"/>
                  </a:cubicBezTo>
                  <a:cubicBezTo>
                    <a:pt x="52" y="76"/>
                    <a:pt x="58" y="69"/>
                    <a:pt x="62" y="67"/>
                  </a:cubicBezTo>
                  <a:cubicBezTo>
                    <a:pt x="66" y="65"/>
                    <a:pt x="72" y="65"/>
                    <a:pt x="77" y="68"/>
                  </a:cubicBezTo>
                  <a:cubicBezTo>
                    <a:pt x="82" y="71"/>
                    <a:pt x="86" y="69"/>
                    <a:pt x="91" y="70"/>
                  </a:cubicBezTo>
                  <a:cubicBezTo>
                    <a:pt x="96" y="71"/>
                    <a:pt x="101" y="73"/>
                    <a:pt x="112" y="79"/>
                  </a:cubicBezTo>
                  <a:cubicBezTo>
                    <a:pt x="122" y="86"/>
                    <a:pt x="134" y="88"/>
                    <a:pt x="150" y="86"/>
                  </a:cubicBezTo>
                  <a:cubicBezTo>
                    <a:pt x="165" y="84"/>
                    <a:pt x="174" y="81"/>
                    <a:pt x="178" y="78"/>
                  </a:cubicBezTo>
                  <a:cubicBezTo>
                    <a:pt x="182" y="75"/>
                    <a:pt x="187" y="77"/>
                    <a:pt x="192" y="77"/>
                  </a:cubicBezTo>
                  <a:cubicBezTo>
                    <a:pt x="198" y="76"/>
                    <a:pt x="206" y="73"/>
                    <a:pt x="210" y="71"/>
                  </a:cubicBezTo>
                  <a:cubicBezTo>
                    <a:pt x="215" y="68"/>
                    <a:pt x="220" y="70"/>
                    <a:pt x="226" y="70"/>
                  </a:cubicBezTo>
                  <a:cubicBezTo>
                    <a:pt x="233" y="70"/>
                    <a:pt x="240" y="63"/>
                    <a:pt x="242" y="60"/>
                  </a:cubicBezTo>
                  <a:cubicBezTo>
                    <a:pt x="243" y="57"/>
                    <a:pt x="250" y="53"/>
                    <a:pt x="253" y="51"/>
                  </a:cubicBezTo>
                  <a:cubicBezTo>
                    <a:pt x="256" y="50"/>
                    <a:pt x="258" y="42"/>
                    <a:pt x="260" y="38"/>
                  </a:cubicBezTo>
                  <a:cubicBezTo>
                    <a:pt x="262" y="34"/>
                    <a:pt x="276" y="29"/>
                    <a:pt x="280" y="27"/>
                  </a:cubicBezTo>
                  <a:cubicBezTo>
                    <a:pt x="283" y="25"/>
                    <a:pt x="287" y="16"/>
                    <a:pt x="290" y="8"/>
                  </a:cubicBezTo>
                  <a:cubicBezTo>
                    <a:pt x="292" y="0"/>
                    <a:pt x="304" y="1"/>
                    <a:pt x="304" y="1"/>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Santa Cruz County">
              <a:extLst>
                <a:ext uri="{FF2B5EF4-FFF2-40B4-BE49-F238E27FC236}">
                  <a16:creationId xmlns:a16="http://schemas.microsoft.com/office/drawing/2014/main" id="{F8AF5611-7E9B-4960-ABFD-AD483D5F6C22}"/>
                </a:ext>
              </a:extLst>
            </p:cNvPr>
            <p:cNvSpPr>
              <a:spLocks/>
            </p:cNvSpPr>
            <p:nvPr/>
          </p:nvSpPr>
          <p:spPr bwMode="auto">
            <a:xfrm>
              <a:off x="3602038" y="4002088"/>
              <a:ext cx="319088" cy="269875"/>
            </a:xfrm>
            <a:custGeom>
              <a:avLst/>
              <a:gdLst>
                <a:gd name="T0" fmla="*/ 222 w 239"/>
                <a:gd name="T1" fmla="*/ 161 h 182"/>
                <a:gd name="T2" fmla="*/ 215 w 239"/>
                <a:gd name="T3" fmla="*/ 160 h 182"/>
                <a:gd name="T4" fmla="*/ 200 w 239"/>
                <a:gd name="T5" fmla="*/ 162 h 182"/>
                <a:gd name="T6" fmla="*/ 189 w 239"/>
                <a:gd name="T7" fmla="*/ 163 h 182"/>
                <a:gd name="T8" fmla="*/ 182 w 239"/>
                <a:gd name="T9" fmla="*/ 171 h 182"/>
                <a:gd name="T10" fmla="*/ 171 w 239"/>
                <a:gd name="T11" fmla="*/ 182 h 182"/>
                <a:gd name="T12" fmla="*/ 169 w 239"/>
                <a:gd name="T13" fmla="*/ 181 h 182"/>
                <a:gd name="T14" fmla="*/ 156 w 239"/>
                <a:gd name="T15" fmla="*/ 159 h 182"/>
                <a:gd name="T16" fmla="*/ 149 w 239"/>
                <a:gd name="T17" fmla="*/ 152 h 182"/>
                <a:gd name="T18" fmla="*/ 140 w 239"/>
                <a:gd name="T19" fmla="*/ 140 h 182"/>
                <a:gd name="T20" fmla="*/ 118 w 239"/>
                <a:gd name="T21" fmla="*/ 144 h 182"/>
                <a:gd name="T22" fmla="*/ 106 w 239"/>
                <a:gd name="T23" fmla="*/ 142 h 182"/>
                <a:gd name="T24" fmla="*/ 97 w 239"/>
                <a:gd name="T25" fmla="*/ 146 h 182"/>
                <a:gd name="T26" fmla="*/ 83 w 239"/>
                <a:gd name="T27" fmla="*/ 147 h 182"/>
                <a:gd name="T28" fmla="*/ 43 w 239"/>
                <a:gd name="T29" fmla="*/ 124 h 182"/>
                <a:gd name="T30" fmla="*/ 10 w 239"/>
                <a:gd name="T31" fmla="*/ 81 h 182"/>
                <a:gd name="T32" fmla="*/ 8 w 239"/>
                <a:gd name="T33" fmla="*/ 79 h 182"/>
                <a:gd name="T34" fmla="*/ 8 w 239"/>
                <a:gd name="T35" fmla="*/ 78 h 182"/>
                <a:gd name="T36" fmla="*/ 2 w 239"/>
                <a:gd name="T37" fmla="*/ 60 h 182"/>
                <a:gd name="T38" fmla="*/ 2 w 239"/>
                <a:gd name="T39" fmla="*/ 46 h 182"/>
                <a:gd name="T40" fmla="*/ 26 w 239"/>
                <a:gd name="T41" fmla="*/ 46 h 182"/>
                <a:gd name="T42" fmla="*/ 26 w 239"/>
                <a:gd name="T43" fmla="*/ 36 h 182"/>
                <a:gd name="T44" fmla="*/ 53 w 239"/>
                <a:gd name="T45" fmla="*/ 36 h 182"/>
                <a:gd name="T46" fmla="*/ 53 w 239"/>
                <a:gd name="T47" fmla="*/ 0 h 182"/>
                <a:gd name="T48" fmla="*/ 63 w 239"/>
                <a:gd name="T49" fmla="*/ 14 h 182"/>
                <a:gd name="T50" fmla="*/ 70 w 239"/>
                <a:gd name="T51" fmla="*/ 21 h 182"/>
                <a:gd name="T52" fmla="*/ 74 w 239"/>
                <a:gd name="T53" fmla="*/ 31 h 182"/>
                <a:gd name="T54" fmla="*/ 81 w 239"/>
                <a:gd name="T55" fmla="*/ 32 h 182"/>
                <a:gd name="T56" fmla="*/ 99 w 239"/>
                <a:gd name="T57" fmla="*/ 57 h 182"/>
                <a:gd name="T58" fmla="*/ 151 w 239"/>
                <a:gd name="T59" fmla="*/ 82 h 182"/>
                <a:gd name="T60" fmla="*/ 163 w 239"/>
                <a:gd name="T61" fmla="*/ 88 h 182"/>
                <a:gd name="T62" fmla="*/ 173 w 239"/>
                <a:gd name="T63" fmla="*/ 98 h 182"/>
                <a:gd name="T64" fmla="*/ 193 w 239"/>
                <a:gd name="T65" fmla="*/ 114 h 182"/>
                <a:gd name="T66" fmla="*/ 202 w 239"/>
                <a:gd name="T67" fmla="*/ 124 h 182"/>
                <a:gd name="T68" fmla="*/ 209 w 239"/>
                <a:gd name="T69" fmla="*/ 138 h 182"/>
                <a:gd name="T70" fmla="*/ 218 w 239"/>
                <a:gd name="T71" fmla="*/ 146 h 182"/>
                <a:gd name="T72" fmla="*/ 229 w 239"/>
                <a:gd name="T73" fmla="*/ 156 h 182"/>
                <a:gd name="T74" fmla="*/ 239 w 239"/>
                <a:gd name="T75" fmla="*/ 166 h 182"/>
                <a:gd name="T76" fmla="*/ 239 w 239"/>
                <a:gd name="T77" fmla="*/ 168 h 182"/>
                <a:gd name="T78" fmla="*/ 229 w 239"/>
                <a:gd name="T79" fmla="*/ 164 h 182"/>
                <a:gd name="T80" fmla="*/ 222 w 239"/>
                <a:gd name="T81" fmla="*/ 1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 h="182">
                  <a:moveTo>
                    <a:pt x="222" y="161"/>
                  </a:moveTo>
                  <a:cubicBezTo>
                    <a:pt x="220" y="160"/>
                    <a:pt x="218" y="159"/>
                    <a:pt x="215" y="160"/>
                  </a:cubicBezTo>
                  <a:cubicBezTo>
                    <a:pt x="210" y="160"/>
                    <a:pt x="203" y="164"/>
                    <a:pt x="200" y="162"/>
                  </a:cubicBezTo>
                  <a:cubicBezTo>
                    <a:pt x="197" y="161"/>
                    <a:pt x="192" y="159"/>
                    <a:pt x="189" y="163"/>
                  </a:cubicBezTo>
                  <a:cubicBezTo>
                    <a:pt x="187" y="167"/>
                    <a:pt x="186" y="170"/>
                    <a:pt x="182" y="171"/>
                  </a:cubicBezTo>
                  <a:cubicBezTo>
                    <a:pt x="178" y="172"/>
                    <a:pt x="171" y="178"/>
                    <a:pt x="171" y="182"/>
                  </a:cubicBezTo>
                  <a:cubicBezTo>
                    <a:pt x="170" y="182"/>
                    <a:pt x="170" y="181"/>
                    <a:pt x="169" y="181"/>
                  </a:cubicBezTo>
                  <a:cubicBezTo>
                    <a:pt x="167" y="178"/>
                    <a:pt x="157" y="161"/>
                    <a:pt x="156" y="159"/>
                  </a:cubicBezTo>
                  <a:cubicBezTo>
                    <a:pt x="154" y="157"/>
                    <a:pt x="152" y="155"/>
                    <a:pt x="149" y="152"/>
                  </a:cubicBezTo>
                  <a:cubicBezTo>
                    <a:pt x="147" y="150"/>
                    <a:pt x="146" y="148"/>
                    <a:pt x="140" y="140"/>
                  </a:cubicBezTo>
                  <a:cubicBezTo>
                    <a:pt x="133" y="132"/>
                    <a:pt x="121" y="141"/>
                    <a:pt x="118" y="144"/>
                  </a:cubicBezTo>
                  <a:cubicBezTo>
                    <a:pt x="115" y="146"/>
                    <a:pt x="110" y="143"/>
                    <a:pt x="106" y="142"/>
                  </a:cubicBezTo>
                  <a:cubicBezTo>
                    <a:pt x="103" y="141"/>
                    <a:pt x="101" y="144"/>
                    <a:pt x="97" y="146"/>
                  </a:cubicBezTo>
                  <a:cubicBezTo>
                    <a:pt x="94" y="148"/>
                    <a:pt x="92" y="149"/>
                    <a:pt x="83" y="147"/>
                  </a:cubicBezTo>
                  <a:cubicBezTo>
                    <a:pt x="75" y="145"/>
                    <a:pt x="49" y="130"/>
                    <a:pt x="43" y="124"/>
                  </a:cubicBezTo>
                  <a:cubicBezTo>
                    <a:pt x="36" y="119"/>
                    <a:pt x="12" y="85"/>
                    <a:pt x="10" y="81"/>
                  </a:cubicBezTo>
                  <a:cubicBezTo>
                    <a:pt x="10" y="80"/>
                    <a:pt x="9" y="79"/>
                    <a:pt x="8" y="79"/>
                  </a:cubicBezTo>
                  <a:cubicBezTo>
                    <a:pt x="8" y="78"/>
                    <a:pt x="8" y="78"/>
                    <a:pt x="8" y="78"/>
                  </a:cubicBezTo>
                  <a:cubicBezTo>
                    <a:pt x="10" y="72"/>
                    <a:pt x="4" y="64"/>
                    <a:pt x="2" y="60"/>
                  </a:cubicBezTo>
                  <a:cubicBezTo>
                    <a:pt x="0" y="55"/>
                    <a:pt x="2" y="46"/>
                    <a:pt x="2" y="46"/>
                  </a:cubicBezTo>
                  <a:cubicBezTo>
                    <a:pt x="26" y="46"/>
                    <a:pt x="26" y="46"/>
                    <a:pt x="26" y="46"/>
                  </a:cubicBezTo>
                  <a:cubicBezTo>
                    <a:pt x="26" y="36"/>
                    <a:pt x="26" y="36"/>
                    <a:pt x="26" y="36"/>
                  </a:cubicBezTo>
                  <a:cubicBezTo>
                    <a:pt x="53" y="36"/>
                    <a:pt x="53" y="36"/>
                    <a:pt x="53" y="36"/>
                  </a:cubicBezTo>
                  <a:cubicBezTo>
                    <a:pt x="53" y="0"/>
                    <a:pt x="53" y="0"/>
                    <a:pt x="53" y="0"/>
                  </a:cubicBezTo>
                  <a:cubicBezTo>
                    <a:pt x="55" y="4"/>
                    <a:pt x="60" y="11"/>
                    <a:pt x="63" y="14"/>
                  </a:cubicBezTo>
                  <a:cubicBezTo>
                    <a:pt x="67" y="18"/>
                    <a:pt x="69" y="18"/>
                    <a:pt x="70" y="21"/>
                  </a:cubicBezTo>
                  <a:cubicBezTo>
                    <a:pt x="71" y="24"/>
                    <a:pt x="71" y="30"/>
                    <a:pt x="74" y="31"/>
                  </a:cubicBezTo>
                  <a:cubicBezTo>
                    <a:pt x="77" y="32"/>
                    <a:pt x="77" y="30"/>
                    <a:pt x="81" y="32"/>
                  </a:cubicBezTo>
                  <a:cubicBezTo>
                    <a:pt x="84" y="35"/>
                    <a:pt x="99" y="57"/>
                    <a:pt x="99" y="57"/>
                  </a:cubicBezTo>
                  <a:cubicBezTo>
                    <a:pt x="99" y="57"/>
                    <a:pt x="145" y="80"/>
                    <a:pt x="151" y="82"/>
                  </a:cubicBezTo>
                  <a:cubicBezTo>
                    <a:pt x="156" y="84"/>
                    <a:pt x="160" y="83"/>
                    <a:pt x="163" y="88"/>
                  </a:cubicBezTo>
                  <a:cubicBezTo>
                    <a:pt x="167" y="94"/>
                    <a:pt x="170" y="98"/>
                    <a:pt x="173" y="98"/>
                  </a:cubicBezTo>
                  <a:cubicBezTo>
                    <a:pt x="177" y="99"/>
                    <a:pt x="190" y="112"/>
                    <a:pt x="193" y="114"/>
                  </a:cubicBezTo>
                  <a:cubicBezTo>
                    <a:pt x="195" y="116"/>
                    <a:pt x="201" y="120"/>
                    <a:pt x="202" y="124"/>
                  </a:cubicBezTo>
                  <a:cubicBezTo>
                    <a:pt x="203" y="128"/>
                    <a:pt x="205" y="135"/>
                    <a:pt x="209" y="138"/>
                  </a:cubicBezTo>
                  <a:cubicBezTo>
                    <a:pt x="213" y="140"/>
                    <a:pt x="216" y="142"/>
                    <a:pt x="218" y="146"/>
                  </a:cubicBezTo>
                  <a:cubicBezTo>
                    <a:pt x="220" y="150"/>
                    <a:pt x="224" y="154"/>
                    <a:pt x="229" y="156"/>
                  </a:cubicBezTo>
                  <a:cubicBezTo>
                    <a:pt x="234" y="157"/>
                    <a:pt x="239" y="161"/>
                    <a:pt x="239" y="166"/>
                  </a:cubicBezTo>
                  <a:cubicBezTo>
                    <a:pt x="239" y="168"/>
                    <a:pt x="239" y="168"/>
                    <a:pt x="239" y="168"/>
                  </a:cubicBezTo>
                  <a:cubicBezTo>
                    <a:pt x="235" y="167"/>
                    <a:pt x="231" y="165"/>
                    <a:pt x="229" y="164"/>
                  </a:cubicBezTo>
                  <a:cubicBezTo>
                    <a:pt x="226" y="164"/>
                    <a:pt x="224" y="163"/>
                    <a:pt x="222" y="161"/>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Stanislaus County">
              <a:extLst>
                <a:ext uri="{FF2B5EF4-FFF2-40B4-BE49-F238E27FC236}">
                  <a16:creationId xmlns:a16="http://schemas.microsoft.com/office/drawing/2014/main" id="{C425759B-10F3-4765-86EA-F41E64F85C57}"/>
                </a:ext>
              </a:extLst>
            </p:cNvPr>
            <p:cNvSpPr>
              <a:spLocks/>
            </p:cNvSpPr>
            <p:nvPr/>
          </p:nvSpPr>
          <p:spPr bwMode="auto">
            <a:xfrm>
              <a:off x="3965576" y="3509963"/>
              <a:ext cx="471488" cy="592138"/>
            </a:xfrm>
            <a:custGeom>
              <a:avLst/>
              <a:gdLst>
                <a:gd name="T0" fmla="*/ 34 w 354"/>
                <a:gd name="T1" fmla="*/ 391 h 399"/>
                <a:gd name="T2" fmla="*/ 27 w 354"/>
                <a:gd name="T3" fmla="*/ 392 h 399"/>
                <a:gd name="T4" fmla="*/ 23 w 354"/>
                <a:gd name="T5" fmla="*/ 377 h 399"/>
                <a:gd name="T6" fmla="*/ 14 w 354"/>
                <a:gd name="T7" fmla="*/ 362 h 399"/>
                <a:gd name="T8" fmla="*/ 10 w 354"/>
                <a:gd name="T9" fmla="*/ 342 h 399"/>
                <a:gd name="T10" fmla="*/ 22 w 354"/>
                <a:gd name="T11" fmla="*/ 328 h 399"/>
                <a:gd name="T12" fmla="*/ 18 w 354"/>
                <a:gd name="T13" fmla="*/ 309 h 399"/>
                <a:gd name="T14" fmla="*/ 20 w 354"/>
                <a:gd name="T15" fmla="*/ 298 h 399"/>
                <a:gd name="T16" fmla="*/ 6 w 354"/>
                <a:gd name="T17" fmla="*/ 288 h 399"/>
                <a:gd name="T18" fmla="*/ 6 w 354"/>
                <a:gd name="T19" fmla="*/ 271 h 399"/>
                <a:gd name="T20" fmla="*/ 1 w 354"/>
                <a:gd name="T21" fmla="*/ 259 h 399"/>
                <a:gd name="T22" fmla="*/ 0 w 354"/>
                <a:gd name="T23" fmla="*/ 256 h 399"/>
                <a:gd name="T24" fmla="*/ 0 w 354"/>
                <a:gd name="T25" fmla="*/ 256 h 399"/>
                <a:gd name="T26" fmla="*/ 80 w 354"/>
                <a:gd name="T27" fmla="*/ 176 h 399"/>
                <a:gd name="T28" fmla="*/ 92 w 354"/>
                <a:gd name="T29" fmla="*/ 166 h 399"/>
                <a:gd name="T30" fmla="*/ 99 w 354"/>
                <a:gd name="T31" fmla="*/ 164 h 399"/>
                <a:gd name="T32" fmla="*/ 106 w 354"/>
                <a:gd name="T33" fmla="*/ 154 h 399"/>
                <a:gd name="T34" fmla="*/ 115 w 354"/>
                <a:gd name="T35" fmla="*/ 152 h 399"/>
                <a:gd name="T36" fmla="*/ 124 w 354"/>
                <a:gd name="T37" fmla="*/ 146 h 399"/>
                <a:gd name="T38" fmla="*/ 138 w 354"/>
                <a:gd name="T39" fmla="*/ 141 h 399"/>
                <a:gd name="T40" fmla="*/ 146 w 354"/>
                <a:gd name="T41" fmla="*/ 144 h 399"/>
                <a:gd name="T42" fmla="*/ 160 w 354"/>
                <a:gd name="T43" fmla="*/ 139 h 399"/>
                <a:gd name="T44" fmla="*/ 178 w 354"/>
                <a:gd name="T45" fmla="*/ 145 h 399"/>
                <a:gd name="T46" fmla="*/ 180 w 354"/>
                <a:gd name="T47" fmla="*/ 134 h 399"/>
                <a:gd name="T48" fmla="*/ 177 w 354"/>
                <a:gd name="T49" fmla="*/ 0 h 399"/>
                <a:gd name="T50" fmla="*/ 270 w 354"/>
                <a:gd name="T51" fmla="*/ 107 h 399"/>
                <a:gd name="T52" fmla="*/ 350 w 354"/>
                <a:gd name="T53" fmla="*/ 180 h 399"/>
                <a:gd name="T54" fmla="*/ 354 w 354"/>
                <a:gd name="T55" fmla="*/ 187 h 399"/>
                <a:gd name="T56" fmla="*/ 164 w 354"/>
                <a:gd name="T57" fmla="*/ 287 h 399"/>
                <a:gd name="T58" fmla="*/ 164 w 354"/>
                <a:gd name="T59" fmla="*/ 296 h 399"/>
                <a:gd name="T60" fmla="*/ 170 w 354"/>
                <a:gd name="T61" fmla="*/ 311 h 399"/>
                <a:gd name="T62" fmla="*/ 85 w 354"/>
                <a:gd name="T63" fmla="*/ 399 h 399"/>
                <a:gd name="T64" fmla="*/ 66 w 354"/>
                <a:gd name="T65" fmla="*/ 382 h 399"/>
                <a:gd name="T66" fmla="*/ 49 w 354"/>
                <a:gd name="T67" fmla="*/ 386 h 399"/>
                <a:gd name="T68" fmla="*/ 37 w 354"/>
                <a:gd name="T69" fmla="*/ 383 h 399"/>
                <a:gd name="T70" fmla="*/ 34 w 354"/>
                <a:gd name="T71" fmla="*/ 39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4" h="399">
                  <a:moveTo>
                    <a:pt x="34" y="391"/>
                  </a:moveTo>
                  <a:cubicBezTo>
                    <a:pt x="34" y="394"/>
                    <a:pt x="32" y="394"/>
                    <a:pt x="27" y="392"/>
                  </a:cubicBezTo>
                  <a:cubicBezTo>
                    <a:pt x="22" y="391"/>
                    <a:pt x="23" y="380"/>
                    <a:pt x="23" y="377"/>
                  </a:cubicBezTo>
                  <a:cubicBezTo>
                    <a:pt x="23" y="374"/>
                    <a:pt x="16" y="365"/>
                    <a:pt x="14" y="362"/>
                  </a:cubicBezTo>
                  <a:cubicBezTo>
                    <a:pt x="12" y="358"/>
                    <a:pt x="10" y="350"/>
                    <a:pt x="10" y="342"/>
                  </a:cubicBezTo>
                  <a:cubicBezTo>
                    <a:pt x="11" y="335"/>
                    <a:pt x="17" y="330"/>
                    <a:pt x="22" y="328"/>
                  </a:cubicBezTo>
                  <a:cubicBezTo>
                    <a:pt x="26" y="325"/>
                    <a:pt x="21" y="313"/>
                    <a:pt x="18" y="309"/>
                  </a:cubicBezTo>
                  <a:cubicBezTo>
                    <a:pt x="16" y="305"/>
                    <a:pt x="19" y="302"/>
                    <a:pt x="20" y="298"/>
                  </a:cubicBezTo>
                  <a:cubicBezTo>
                    <a:pt x="22" y="294"/>
                    <a:pt x="12" y="291"/>
                    <a:pt x="6" y="288"/>
                  </a:cubicBezTo>
                  <a:cubicBezTo>
                    <a:pt x="0" y="284"/>
                    <a:pt x="4" y="274"/>
                    <a:pt x="6" y="271"/>
                  </a:cubicBezTo>
                  <a:cubicBezTo>
                    <a:pt x="7" y="268"/>
                    <a:pt x="2" y="262"/>
                    <a:pt x="1" y="259"/>
                  </a:cubicBezTo>
                  <a:cubicBezTo>
                    <a:pt x="1" y="258"/>
                    <a:pt x="1" y="257"/>
                    <a:pt x="0" y="256"/>
                  </a:cubicBezTo>
                  <a:cubicBezTo>
                    <a:pt x="0" y="256"/>
                    <a:pt x="0" y="256"/>
                    <a:pt x="0" y="256"/>
                  </a:cubicBezTo>
                  <a:cubicBezTo>
                    <a:pt x="80" y="176"/>
                    <a:pt x="80" y="176"/>
                    <a:pt x="80" y="176"/>
                  </a:cubicBezTo>
                  <a:cubicBezTo>
                    <a:pt x="82" y="176"/>
                    <a:pt x="88" y="167"/>
                    <a:pt x="92" y="166"/>
                  </a:cubicBezTo>
                  <a:cubicBezTo>
                    <a:pt x="96" y="164"/>
                    <a:pt x="97" y="166"/>
                    <a:pt x="99" y="164"/>
                  </a:cubicBezTo>
                  <a:cubicBezTo>
                    <a:pt x="101" y="162"/>
                    <a:pt x="104" y="157"/>
                    <a:pt x="106" y="154"/>
                  </a:cubicBezTo>
                  <a:cubicBezTo>
                    <a:pt x="107" y="150"/>
                    <a:pt x="110" y="152"/>
                    <a:pt x="115" y="152"/>
                  </a:cubicBezTo>
                  <a:cubicBezTo>
                    <a:pt x="120" y="152"/>
                    <a:pt x="120" y="150"/>
                    <a:pt x="124" y="146"/>
                  </a:cubicBezTo>
                  <a:cubicBezTo>
                    <a:pt x="127" y="142"/>
                    <a:pt x="134" y="144"/>
                    <a:pt x="138" y="141"/>
                  </a:cubicBezTo>
                  <a:cubicBezTo>
                    <a:pt x="141" y="138"/>
                    <a:pt x="142" y="142"/>
                    <a:pt x="146" y="144"/>
                  </a:cubicBezTo>
                  <a:cubicBezTo>
                    <a:pt x="150" y="147"/>
                    <a:pt x="156" y="139"/>
                    <a:pt x="160" y="139"/>
                  </a:cubicBezTo>
                  <a:cubicBezTo>
                    <a:pt x="164" y="139"/>
                    <a:pt x="172" y="144"/>
                    <a:pt x="178" y="145"/>
                  </a:cubicBezTo>
                  <a:cubicBezTo>
                    <a:pt x="184" y="146"/>
                    <a:pt x="180" y="134"/>
                    <a:pt x="180" y="134"/>
                  </a:cubicBezTo>
                  <a:cubicBezTo>
                    <a:pt x="177" y="0"/>
                    <a:pt x="177" y="0"/>
                    <a:pt x="177" y="0"/>
                  </a:cubicBezTo>
                  <a:cubicBezTo>
                    <a:pt x="270" y="107"/>
                    <a:pt x="270" y="107"/>
                    <a:pt x="270" y="107"/>
                  </a:cubicBezTo>
                  <a:cubicBezTo>
                    <a:pt x="350" y="180"/>
                    <a:pt x="350" y="180"/>
                    <a:pt x="350" y="180"/>
                  </a:cubicBezTo>
                  <a:cubicBezTo>
                    <a:pt x="354" y="187"/>
                    <a:pt x="354" y="187"/>
                    <a:pt x="354" y="187"/>
                  </a:cubicBezTo>
                  <a:cubicBezTo>
                    <a:pt x="164" y="287"/>
                    <a:pt x="164" y="287"/>
                    <a:pt x="164" y="287"/>
                  </a:cubicBezTo>
                  <a:cubicBezTo>
                    <a:pt x="164" y="287"/>
                    <a:pt x="162" y="292"/>
                    <a:pt x="164" y="296"/>
                  </a:cubicBezTo>
                  <a:cubicBezTo>
                    <a:pt x="166" y="299"/>
                    <a:pt x="170" y="311"/>
                    <a:pt x="170" y="311"/>
                  </a:cubicBezTo>
                  <a:cubicBezTo>
                    <a:pt x="85" y="399"/>
                    <a:pt x="85" y="399"/>
                    <a:pt x="85" y="399"/>
                  </a:cubicBezTo>
                  <a:cubicBezTo>
                    <a:pt x="66" y="382"/>
                    <a:pt x="66" y="382"/>
                    <a:pt x="66" y="382"/>
                  </a:cubicBezTo>
                  <a:cubicBezTo>
                    <a:pt x="66" y="382"/>
                    <a:pt x="54" y="385"/>
                    <a:pt x="49" y="386"/>
                  </a:cubicBezTo>
                  <a:cubicBezTo>
                    <a:pt x="44" y="388"/>
                    <a:pt x="41" y="383"/>
                    <a:pt x="37" y="383"/>
                  </a:cubicBezTo>
                  <a:cubicBezTo>
                    <a:pt x="33" y="383"/>
                    <a:pt x="33" y="388"/>
                    <a:pt x="34" y="391"/>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Santa Clara County">
              <a:extLst>
                <a:ext uri="{FF2B5EF4-FFF2-40B4-BE49-F238E27FC236}">
                  <a16:creationId xmlns:a16="http://schemas.microsoft.com/office/drawing/2014/main" id="{ACB98C74-EF7E-4C15-BCAF-14212CF5E414}"/>
                </a:ext>
              </a:extLst>
            </p:cNvPr>
            <p:cNvSpPr>
              <a:spLocks/>
            </p:cNvSpPr>
            <p:nvPr/>
          </p:nvSpPr>
          <p:spPr bwMode="auto">
            <a:xfrm>
              <a:off x="3654426" y="3886201"/>
              <a:ext cx="434975" cy="369888"/>
            </a:xfrm>
            <a:custGeom>
              <a:avLst/>
              <a:gdLst>
                <a:gd name="T0" fmla="*/ 314 w 326"/>
                <a:gd name="T1" fmla="*/ 208 h 249"/>
                <a:gd name="T2" fmla="*/ 322 w 326"/>
                <a:gd name="T3" fmla="*/ 219 h 249"/>
                <a:gd name="T4" fmla="*/ 321 w 326"/>
                <a:gd name="T5" fmla="*/ 219 h 249"/>
                <a:gd name="T6" fmla="*/ 256 w 326"/>
                <a:gd name="T7" fmla="*/ 218 h 249"/>
                <a:gd name="T8" fmla="*/ 239 w 326"/>
                <a:gd name="T9" fmla="*/ 209 h 249"/>
                <a:gd name="T10" fmla="*/ 228 w 326"/>
                <a:gd name="T11" fmla="*/ 218 h 249"/>
                <a:gd name="T12" fmla="*/ 226 w 326"/>
                <a:gd name="T13" fmla="*/ 228 h 249"/>
                <a:gd name="T14" fmla="*/ 214 w 326"/>
                <a:gd name="T15" fmla="*/ 235 h 249"/>
                <a:gd name="T16" fmla="*/ 207 w 326"/>
                <a:gd name="T17" fmla="*/ 248 h 249"/>
                <a:gd name="T18" fmla="*/ 200 w 326"/>
                <a:gd name="T19" fmla="*/ 246 h 249"/>
                <a:gd name="T20" fmla="*/ 200 w 326"/>
                <a:gd name="T21" fmla="*/ 244 h 249"/>
                <a:gd name="T22" fmla="*/ 190 w 326"/>
                <a:gd name="T23" fmla="*/ 234 h 249"/>
                <a:gd name="T24" fmla="*/ 179 w 326"/>
                <a:gd name="T25" fmla="*/ 224 h 249"/>
                <a:gd name="T26" fmla="*/ 170 w 326"/>
                <a:gd name="T27" fmla="*/ 216 h 249"/>
                <a:gd name="T28" fmla="*/ 163 w 326"/>
                <a:gd name="T29" fmla="*/ 202 h 249"/>
                <a:gd name="T30" fmla="*/ 154 w 326"/>
                <a:gd name="T31" fmla="*/ 192 h 249"/>
                <a:gd name="T32" fmla="*/ 134 w 326"/>
                <a:gd name="T33" fmla="*/ 176 h 249"/>
                <a:gd name="T34" fmla="*/ 124 w 326"/>
                <a:gd name="T35" fmla="*/ 166 h 249"/>
                <a:gd name="T36" fmla="*/ 112 w 326"/>
                <a:gd name="T37" fmla="*/ 160 h 249"/>
                <a:gd name="T38" fmla="*/ 60 w 326"/>
                <a:gd name="T39" fmla="*/ 135 h 249"/>
                <a:gd name="T40" fmla="*/ 42 w 326"/>
                <a:gd name="T41" fmla="*/ 110 h 249"/>
                <a:gd name="T42" fmla="*/ 35 w 326"/>
                <a:gd name="T43" fmla="*/ 109 h 249"/>
                <a:gd name="T44" fmla="*/ 31 w 326"/>
                <a:gd name="T45" fmla="*/ 99 h 249"/>
                <a:gd name="T46" fmla="*/ 24 w 326"/>
                <a:gd name="T47" fmla="*/ 92 h 249"/>
                <a:gd name="T48" fmla="*/ 14 w 326"/>
                <a:gd name="T49" fmla="*/ 78 h 249"/>
                <a:gd name="T50" fmla="*/ 6 w 326"/>
                <a:gd name="T51" fmla="*/ 68 h 249"/>
                <a:gd name="T52" fmla="*/ 6 w 326"/>
                <a:gd name="T53" fmla="*/ 62 h 249"/>
                <a:gd name="T54" fmla="*/ 2 w 326"/>
                <a:gd name="T55" fmla="*/ 56 h 249"/>
                <a:gd name="T56" fmla="*/ 0 w 326"/>
                <a:gd name="T57" fmla="*/ 33 h 249"/>
                <a:gd name="T58" fmla="*/ 10 w 326"/>
                <a:gd name="T59" fmla="*/ 12 h 249"/>
                <a:gd name="T60" fmla="*/ 28 w 326"/>
                <a:gd name="T61" fmla="*/ 14 h 249"/>
                <a:gd name="T62" fmla="*/ 35 w 326"/>
                <a:gd name="T63" fmla="*/ 11 h 249"/>
                <a:gd name="T64" fmla="*/ 35 w 326"/>
                <a:gd name="T65" fmla="*/ 11 h 249"/>
                <a:gd name="T66" fmla="*/ 37 w 326"/>
                <a:gd name="T67" fmla="*/ 13 h 249"/>
                <a:gd name="T68" fmla="*/ 51 w 326"/>
                <a:gd name="T69" fmla="*/ 15 h 249"/>
                <a:gd name="T70" fmla="*/ 59 w 326"/>
                <a:gd name="T71" fmla="*/ 12 h 249"/>
                <a:gd name="T72" fmla="*/ 64 w 326"/>
                <a:gd name="T73" fmla="*/ 8 h 249"/>
                <a:gd name="T74" fmla="*/ 64 w 326"/>
                <a:gd name="T75" fmla="*/ 8 h 249"/>
                <a:gd name="T76" fmla="*/ 69 w 326"/>
                <a:gd name="T77" fmla="*/ 8 h 249"/>
                <a:gd name="T78" fmla="*/ 85 w 326"/>
                <a:gd name="T79" fmla="*/ 10 h 249"/>
                <a:gd name="T80" fmla="*/ 108 w 326"/>
                <a:gd name="T81" fmla="*/ 0 h 249"/>
                <a:gd name="T82" fmla="*/ 234 w 326"/>
                <a:gd name="T83" fmla="*/ 2 h 249"/>
                <a:gd name="T84" fmla="*/ 235 w 326"/>
                <a:gd name="T85" fmla="*/ 5 h 249"/>
                <a:gd name="T86" fmla="*/ 240 w 326"/>
                <a:gd name="T87" fmla="*/ 17 h 249"/>
                <a:gd name="T88" fmla="*/ 240 w 326"/>
                <a:gd name="T89" fmla="*/ 34 h 249"/>
                <a:gd name="T90" fmla="*/ 254 w 326"/>
                <a:gd name="T91" fmla="*/ 44 h 249"/>
                <a:gd name="T92" fmla="*/ 252 w 326"/>
                <a:gd name="T93" fmla="*/ 55 h 249"/>
                <a:gd name="T94" fmla="*/ 256 w 326"/>
                <a:gd name="T95" fmla="*/ 74 h 249"/>
                <a:gd name="T96" fmla="*/ 244 w 326"/>
                <a:gd name="T97" fmla="*/ 88 h 249"/>
                <a:gd name="T98" fmla="*/ 248 w 326"/>
                <a:gd name="T99" fmla="*/ 108 h 249"/>
                <a:gd name="T100" fmla="*/ 257 w 326"/>
                <a:gd name="T101" fmla="*/ 123 h 249"/>
                <a:gd name="T102" fmla="*/ 261 w 326"/>
                <a:gd name="T103" fmla="*/ 138 h 249"/>
                <a:gd name="T104" fmla="*/ 268 w 326"/>
                <a:gd name="T105" fmla="*/ 137 h 249"/>
                <a:gd name="T106" fmla="*/ 271 w 326"/>
                <a:gd name="T107" fmla="*/ 129 h 249"/>
                <a:gd name="T108" fmla="*/ 283 w 326"/>
                <a:gd name="T109" fmla="*/ 132 h 249"/>
                <a:gd name="T110" fmla="*/ 300 w 326"/>
                <a:gd name="T111" fmla="*/ 128 h 249"/>
                <a:gd name="T112" fmla="*/ 319 w 326"/>
                <a:gd name="T113" fmla="*/ 145 h 249"/>
                <a:gd name="T114" fmla="*/ 319 w 326"/>
                <a:gd name="T115" fmla="*/ 158 h 249"/>
                <a:gd name="T116" fmla="*/ 318 w 326"/>
                <a:gd name="T117" fmla="*/ 166 h 249"/>
                <a:gd name="T118" fmla="*/ 323 w 326"/>
                <a:gd name="T119" fmla="*/ 177 h 249"/>
                <a:gd name="T120" fmla="*/ 315 w 326"/>
                <a:gd name="T121" fmla="*/ 192 h 249"/>
                <a:gd name="T122" fmla="*/ 318 w 326"/>
                <a:gd name="T123" fmla="*/ 202 h 249"/>
                <a:gd name="T124" fmla="*/ 314 w 326"/>
                <a:gd name="T125" fmla="*/ 20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249">
                  <a:moveTo>
                    <a:pt x="314" y="208"/>
                  </a:moveTo>
                  <a:cubicBezTo>
                    <a:pt x="317" y="210"/>
                    <a:pt x="321" y="215"/>
                    <a:pt x="322" y="219"/>
                  </a:cubicBezTo>
                  <a:cubicBezTo>
                    <a:pt x="321" y="219"/>
                    <a:pt x="321" y="219"/>
                    <a:pt x="321" y="219"/>
                  </a:cubicBezTo>
                  <a:cubicBezTo>
                    <a:pt x="256" y="218"/>
                    <a:pt x="256" y="218"/>
                    <a:pt x="256" y="218"/>
                  </a:cubicBezTo>
                  <a:cubicBezTo>
                    <a:pt x="256" y="218"/>
                    <a:pt x="247" y="206"/>
                    <a:pt x="239" y="209"/>
                  </a:cubicBezTo>
                  <a:cubicBezTo>
                    <a:pt x="231" y="212"/>
                    <a:pt x="228" y="214"/>
                    <a:pt x="228" y="218"/>
                  </a:cubicBezTo>
                  <a:cubicBezTo>
                    <a:pt x="228" y="222"/>
                    <a:pt x="230" y="226"/>
                    <a:pt x="226" y="228"/>
                  </a:cubicBezTo>
                  <a:cubicBezTo>
                    <a:pt x="222" y="229"/>
                    <a:pt x="216" y="232"/>
                    <a:pt x="214" y="235"/>
                  </a:cubicBezTo>
                  <a:cubicBezTo>
                    <a:pt x="213" y="238"/>
                    <a:pt x="210" y="249"/>
                    <a:pt x="207" y="248"/>
                  </a:cubicBezTo>
                  <a:cubicBezTo>
                    <a:pt x="205" y="248"/>
                    <a:pt x="203" y="247"/>
                    <a:pt x="200" y="246"/>
                  </a:cubicBezTo>
                  <a:cubicBezTo>
                    <a:pt x="200" y="244"/>
                    <a:pt x="200" y="244"/>
                    <a:pt x="200" y="244"/>
                  </a:cubicBezTo>
                  <a:cubicBezTo>
                    <a:pt x="200" y="239"/>
                    <a:pt x="195" y="235"/>
                    <a:pt x="190" y="234"/>
                  </a:cubicBezTo>
                  <a:cubicBezTo>
                    <a:pt x="185" y="232"/>
                    <a:pt x="181" y="228"/>
                    <a:pt x="179" y="224"/>
                  </a:cubicBezTo>
                  <a:cubicBezTo>
                    <a:pt x="177" y="220"/>
                    <a:pt x="174" y="218"/>
                    <a:pt x="170" y="216"/>
                  </a:cubicBezTo>
                  <a:cubicBezTo>
                    <a:pt x="166" y="213"/>
                    <a:pt x="164" y="206"/>
                    <a:pt x="163" y="202"/>
                  </a:cubicBezTo>
                  <a:cubicBezTo>
                    <a:pt x="162" y="198"/>
                    <a:pt x="156" y="194"/>
                    <a:pt x="154" y="192"/>
                  </a:cubicBezTo>
                  <a:cubicBezTo>
                    <a:pt x="151" y="190"/>
                    <a:pt x="138" y="177"/>
                    <a:pt x="134" y="176"/>
                  </a:cubicBezTo>
                  <a:cubicBezTo>
                    <a:pt x="131" y="176"/>
                    <a:pt x="128" y="172"/>
                    <a:pt x="124" y="166"/>
                  </a:cubicBezTo>
                  <a:cubicBezTo>
                    <a:pt x="121" y="161"/>
                    <a:pt x="117" y="162"/>
                    <a:pt x="112" y="160"/>
                  </a:cubicBezTo>
                  <a:cubicBezTo>
                    <a:pt x="106" y="158"/>
                    <a:pt x="60" y="135"/>
                    <a:pt x="60" y="135"/>
                  </a:cubicBezTo>
                  <a:cubicBezTo>
                    <a:pt x="60" y="135"/>
                    <a:pt x="45" y="113"/>
                    <a:pt x="42" y="110"/>
                  </a:cubicBezTo>
                  <a:cubicBezTo>
                    <a:pt x="38" y="108"/>
                    <a:pt x="38" y="110"/>
                    <a:pt x="35" y="109"/>
                  </a:cubicBezTo>
                  <a:cubicBezTo>
                    <a:pt x="32" y="108"/>
                    <a:pt x="32" y="102"/>
                    <a:pt x="31" y="99"/>
                  </a:cubicBezTo>
                  <a:cubicBezTo>
                    <a:pt x="30" y="96"/>
                    <a:pt x="28" y="96"/>
                    <a:pt x="24" y="92"/>
                  </a:cubicBezTo>
                  <a:cubicBezTo>
                    <a:pt x="21" y="89"/>
                    <a:pt x="16" y="82"/>
                    <a:pt x="14" y="78"/>
                  </a:cubicBezTo>
                  <a:cubicBezTo>
                    <a:pt x="12" y="73"/>
                    <a:pt x="8" y="73"/>
                    <a:pt x="6" y="68"/>
                  </a:cubicBezTo>
                  <a:cubicBezTo>
                    <a:pt x="3" y="64"/>
                    <a:pt x="6" y="62"/>
                    <a:pt x="6" y="62"/>
                  </a:cubicBezTo>
                  <a:cubicBezTo>
                    <a:pt x="6" y="62"/>
                    <a:pt x="5" y="58"/>
                    <a:pt x="2" y="56"/>
                  </a:cubicBezTo>
                  <a:cubicBezTo>
                    <a:pt x="0" y="54"/>
                    <a:pt x="0" y="38"/>
                    <a:pt x="0" y="33"/>
                  </a:cubicBezTo>
                  <a:cubicBezTo>
                    <a:pt x="0" y="28"/>
                    <a:pt x="7" y="15"/>
                    <a:pt x="10" y="12"/>
                  </a:cubicBezTo>
                  <a:cubicBezTo>
                    <a:pt x="12" y="10"/>
                    <a:pt x="21" y="12"/>
                    <a:pt x="28" y="14"/>
                  </a:cubicBezTo>
                  <a:cubicBezTo>
                    <a:pt x="31" y="15"/>
                    <a:pt x="34" y="13"/>
                    <a:pt x="35" y="11"/>
                  </a:cubicBezTo>
                  <a:cubicBezTo>
                    <a:pt x="35" y="11"/>
                    <a:pt x="35" y="11"/>
                    <a:pt x="35" y="11"/>
                  </a:cubicBezTo>
                  <a:cubicBezTo>
                    <a:pt x="36" y="12"/>
                    <a:pt x="37" y="12"/>
                    <a:pt x="37" y="13"/>
                  </a:cubicBezTo>
                  <a:cubicBezTo>
                    <a:pt x="40" y="15"/>
                    <a:pt x="48" y="15"/>
                    <a:pt x="51" y="15"/>
                  </a:cubicBezTo>
                  <a:cubicBezTo>
                    <a:pt x="55" y="15"/>
                    <a:pt x="56" y="14"/>
                    <a:pt x="59" y="12"/>
                  </a:cubicBezTo>
                  <a:cubicBezTo>
                    <a:pt x="61" y="10"/>
                    <a:pt x="61" y="10"/>
                    <a:pt x="64" y="8"/>
                  </a:cubicBezTo>
                  <a:cubicBezTo>
                    <a:pt x="64" y="8"/>
                    <a:pt x="64" y="8"/>
                    <a:pt x="64" y="8"/>
                  </a:cubicBezTo>
                  <a:cubicBezTo>
                    <a:pt x="66" y="8"/>
                    <a:pt x="68" y="8"/>
                    <a:pt x="69" y="8"/>
                  </a:cubicBezTo>
                  <a:cubicBezTo>
                    <a:pt x="72" y="8"/>
                    <a:pt x="80" y="11"/>
                    <a:pt x="85" y="10"/>
                  </a:cubicBezTo>
                  <a:cubicBezTo>
                    <a:pt x="90" y="10"/>
                    <a:pt x="104" y="0"/>
                    <a:pt x="108" y="0"/>
                  </a:cubicBezTo>
                  <a:cubicBezTo>
                    <a:pt x="111" y="0"/>
                    <a:pt x="230" y="2"/>
                    <a:pt x="234" y="2"/>
                  </a:cubicBezTo>
                  <a:cubicBezTo>
                    <a:pt x="235" y="3"/>
                    <a:pt x="235" y="4"/>
                    <a:pt x="235" y="5"/>
                  </a:cubicBezTo>
                  <a:cubicBezTo>
                    <a:pt x="236" y="8"/>
                    <a:pt x="241" y="14"/>
                    <a:pt x="240" y="17"/>
                  </a:cubicBezTo>
                  <a:cubicBezTo>
                    <a:pt x="238" y="20"/>
                    <a:pt x="234" y="30"/>
                    <a:pt x="240" y="34"/>
                  </a:cubicBezTo>
                  <a:cubicBezTo>
                    <a:pt x="246" y="37"/>
                    <a:pt x="256" y="40"/>
                    <a:pt x="254" y="44"/>
                  </a:cubicBezTo>
                  <a:cubicBezTo>
                    <a:pt x="253" y="48"/>
                    <a:pt x="250" y="51"/>
                    <a:pt x="252" y="55"/>
                  </a:cubicBezTo>
                  <a:cubicBezTo>
                    <a:pt x="255" y="59"/>
                    <a:pt x="260" y="71"/>
                    <a:pt x="256" y="74"/>
                  </a:cubicBezTo>
                  <a:cubicBezTo>
                    <a:pt x="251" y="76"/>
                    <a:pt x="245" y="81"/>
                    <a:pt x="244" y="88"/>
                  </a:cubicBezTo>
                  <a:cubicBezTo>
                    <a:pt x="244" y="96"/>
                    <a:pt x="246" y="104"/>
                    <a:pt x="248" y="108"/>
                  </a:cubicBezTo>
                  <a:cubicBezTo>
                    <a:pt x="250" y="111"/>
                    <a:pt x="257" y="120"/>
                    <a:pt x="257" y="123"/>
                  </a:cubicBezTo>
                  <a:cubicBezTo>
                    <a:pt x="257" y="126"/>
                    <a:pt x="256" y="137"/>
                    <a:pt x="261" y="138"/>
                  </a:cubicBezTo>
                  <a:cubicBezTo>
                    <a:pt x="266" y="140"/>
                    <a:pt x="268" y="140"/>
                    <a:pt x="268" y="137"/>
                  </a:cubicBezTo>
                  <a:cubicBezTo>
                    <a:pt x="267" y="134"/>
                    <a:pt x="267" y="129"/>
                    <a:pt x="271" y="129"/>
                  </a:cubicBezTo>
                  <a:cubicBezTo>
                    <a:pt x="275" y="129"/>
                    <a:pt x="278" y="134"/>
                    <a:pt x="283" y="132"/>
                  </a:cubicBezTo>
                  <a:cubicBezTo>
                    <a:pt x="288" y="131"/>
                    <a:pt x="300" y="128"/>
                    <a:pt x="300" y="128"/>
                  </a:cubicBezTo>
                  <a:cubicBezTo>
                    <a:pt x="319" y="145"/>
                    <a:pt x="319" y="145"/>
                    <a:pt x="319" y="145"/>
                  </a:cubicBezTo>
                  <a:cubicBezTo>
                    <a:pt x="319" y="158"/>
                    <a:pt x="319" y="158"/>
                    <a:pt x="319" y="158"/>
                  </a:cubicBezTo>
                  <a:cubicBezTo>
                    <a:pt x="319" y="158"/>
                    <a:pt x="315" y="164"/>
                    <a:pt x="318" y="166"/>
                  </a:cubicBezTo>
                  <a:cubicBezTo>
                    <a:pt x="322" y="169"/>
                    <a:pt x="326" y="172"/>
                    <a:pt x="323" y="177"/>
                  </a:cubicBezTo>
                  <a:cubicBezTo>
                    <a:pt x="320" y="182"/>
                    <a:pt x="314" y="189"/>
                    <a:pt x="315" y="192"/>
                  </a:cubicBezTo>
                  <a:cubicBezTo>
                    <a:pt x="316" y="194"/>
                    <a:pt x="321" y="198"/>
                    <a:pt x="318" y="202"/>
                  </a:cubicBezTo>
                  <a:cubicBezTo>
                    <a:pt x="316" y="205"/>
                    <a:pt x="310" y="206"/>
                    <a:pt x="314" y="208"/>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Placer County">
              <a:extLst>
                <a:ext uri="{FF2B5EF4-FFF2-40B4-BE49-F238E27FC236}">
                  <a16:creationId xmlns:a16="http://schemas.microsoft.com/office/drawing/2014/main" id="{AFFB6AB2-A010-4962-A96C-E825DE7388F8}"/>
                </a:ext>
              </a:extLst>
            </p:cNvPr>
            <p:cNvSpPr>
              <a:spLocks/>
            </p:cNvSpPr>
            <p:nvPr/>
          </p:nvSpPr>
          <p:spPr bwMode="auto">
            <a:xfrm>
              <a:off x="3957638" y="2743201"/>
              <a:ext cx="628650" cy="377825"/>
            </a:xfrm>
            <a:custGeom>
              <a:avLst/>
              <a:gdLst>
                <a:gd name="T0" fmla="*/ 64 w 472"/>
                <a:gd name="T1" fmla="*/ 121 h 255"/>
                <a:gd name="T2" fmla="*/ 86 w 472"/>
                <a:gd name="T3" fmla="*/ 131 h 255"/>
                <a:gd name="T4" fmla="*/ 96 w 472"/>
                <a:gd name="T5" fmla="*/ 131 h 255"/>
                <a:gd name="T6" fmla="*/ 111 w 472"/>
                <a:gd name="T7" fmla="*/ 124 h 255"/>
                <a:gd name="T8" fmla="*/ 134 w 472"/>
                <a:gd name="T9" fmla="*/ 134 h 255"/>
                <a:gd name="T10" fmla="*/ 150 w 472"/>
                <a:gd name="T11" fmla="*/ 120 h 255"/>
                <a:gd name="T12" fmla="*/ 159 w 472"/>
                <a:gd name="T13" fmla="*/ 108 h 255"/>
                <a:gd name="T14" fmla="*/ 162 w 472"/>
                <a:gd name="T15" fmla="*/ 92 h 255"/>
                <a:gd name="T16" fmla="*/ 184 w 472"/>
                <a:gd name="T17" fmla="*/ 67 h 255"/>
                <a:gd name="T18" fmla="*/ 195 w 472"/>
                <a:gd name="T19" fmla="*/ 61 h 255"/>
                <a:gd name="T20" fmla="*/ 202 w 472"/>
                <a:gd name="T21" fmla="*/ 52 h 255"/>
                <a:gd name="T22" fmla="*/ 255 w 472"/>
                <a:gd name="T23" fmla="*/ 4 h 255"/>
                <a:gd name="T24" fmla="*/ 470 w 472"/>
                <a:gd name="T25" fmla="*/ 0 h 255"/>
                <a:gd name="T26" fmla="*/ 470 w 472"/>
                <a:gd name="T27" fmla="*/ 0 h 255"/>
                <a:gd name="T28" fmla="*/ 472 w 472"/>
                <a:gd name="T29" fmla="*/ 104 h 255"/>
                <a:gd name="T30" fmla="*/ 472 w 472"/>
                <a:gd name="T31" fmla="*/ 104 h 255"/>
                <a:gd name="T32" fmla="*/ 431 w 472"/>
                <a:gd name="T33" fmla="*/ 104 h 255"/>
                <a:gd name="T34" fmla="*/ 417 w 472"/>
                <a:gd name="T35" fmla="*/ 118 h 255"/>
                <a:gd name="T36" fmla="*/ 400 w 472"/>
                <a:gd name="T37" fmla="*/ 120 h 255"/>
                <a:gd name="T38" fmla="*/ 398 w 472"/>
                <a:gd name="T39" fmla="*/ 122 h 255"/>
                <a:gd name="T40" fmla="*/ 336 w 472"/>
                <a:gd name="T41" fmla="*/ 121 h 255"/>
                <a:gd name="T42" fmla="*/ 322 w 472"/>
                <a:gd name="T43" fmla="*/ 151 h 255"/>
                <a:gd name="T44" fmla="*/ 294 w 472"/>
                <a:gd name="T45" fmla="*/ 169 h 255"/>
                <a:gd name="T46" fmla="*/ 279 w 472"/>
                <a:gd name="T47" fmla="*/ 162 h 255"/>
                <a:gd name="T48" fmla="*/ 262 w 472"/>
                <a:gd name="T49" fmla="*/ 152 h 255"/>
                <a:gd name="T50" fmla="*/ 252 w 472"/>
                <a:gd name="T51" fmla="*/ 144 h 255"/>
                <a:gd name="T52" fmla="*/ 244 w 472"/>
                <a:gd name="T53" fmla="*/ 139 h 255"/>
                <a:gd name="T54" fmla="*/ 237 w 472"/>
                <a:gd name="T55" fmla="*/ 135 h 255"/>
                <a:gd name="T56" fmla="*/ 208 w 472"/>
                <a:gd name="T57" fmla="*/ 145 h 255"/>
                <a:gd name="T58" fmla="*/ 196 w 472"/>
                <a:gd name="T59" fmla="*/ 156 h 255"/>
                <a:gd name="T60" fmla="*/ 179 w 472"/>
                <a:gd name="T61" fmla="*/ 155 h 255"/>
                <a:gd name="T62" fmla="*/ 172 w 472"/>
                <a:gd name="T63" fmla="*/ 163 h 255"/>
                <a:gd name="T64" fmla="*/ 155 w 472"/>
                <a:gd name="T65" fmla="*/ 172 h 255"/>
                <a:gd name="T66" fmla="*/ 143 w 472"/>
                <a:gd name="T67" fmla="*/ 178 h 255"/>
                <a:gd name="T68" fmla="*/ 139 w 472"/>
                <a:gd name="T69" fmla="*/ 195 h 255"/>
                <a:gd name="T70" fmla="*/ 131 w 472"/>
                <a:gd name="T71" fmla="*/ 207 h 255"/>
                <a:gd name="T72" fmla="*/ 126 w 472"/>
                <a:gd name="T73" fmla="*/ 217 h 255"/>
                <a:gd name="T74" fmla="*/ 120 w 472"/>
                <a:gd name="T75" fmla="*/ 236 h 255"/>
                <a:gd name="T76" fmla="*/ 112 w 472"/>
                <a:gd name="T77" fmla="*/ 244 h 255"/>
                <a:gd name="T78" fmla="*/ 110 w 472"/>
                <a:gd name="T79" fmla="*/ 255 h 255"/>
                <a:gd name="T80" fmla="*/ 110 w 472"/>
                <a:gd name="T81" fmla="*/ 255 h 255"/>
                <a:gd name="T82" fmla="*/ 0 w 472"/>
                <a:gd name="T83" fmla="*/ 248 h 255"/>
                <a:gd name="T84" fmla="*/ 0 w 472"/>
                <a:gd name="T85" fmla="*/ 236 h 255"/>
                <a:gd name="T86" fmla="*/ 6 w 472"/>
                <a:gd name="T87" fmla="*/ 236 h 255"/>
                <a:gd name="T88" fmla="*/ 6 w 472"/>
                <a:gd name="T89" fmla="*/ 167 h 255"/>
                <a:gd name="T90" fmla="*/ 22 w 472"/>
                <a:gd name="T91" fmla="*/ 166 h 255"/>
                <a:gd name="T92" fmla="*/ 22 w 472"/>
                <a:gd name="T93" fmla="*/ 139 h 255"/>
                <a:gd name="T94" fmla="*/ 41 w 472"/>
                <a:gd name="T95" fmla="*/ 127 h 255"/>
                <a:gd name="T96" fmla="*/ 49 w 472"/>
                <a:gd name="T97" fmla="*/ 118 h 255"/>
                <a:gd name="T98" fmla="*/ 60 w 472"/>
                <a:gd name="T99" fmla="*/ 114 h 255"/>
                <a:gd name="T100" fmla="*/ 64 w 472"/>
                <a:gd name="T101" fmla="*/ 12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255">
                  <a:moveTo>
                    <a:pt x="64" y="121"/>
                  </a:moveTo>
                  <a:cubicBezTo>
                    <a:pt x="71" y="130"/>
                    <a:pt x="81" y="129"/>
                    <a:pt x="86" y="131"/>
                  </a:cubicBezTo>
                  <a:cubicBezTo>
                    <a:pt x="91" y="134"/>
                    <a:pt x="93" y="131"/>
                    <a:pt x="96" y="131"/>
                  </a:cubicBezTo>
                  <a:cubicBezTo>
                    <a:pt x="100" y="131"/>
                    <a:pt x="108" y="125"/>
                    <a:pt x="111" y="124"/>
                  </a:cubicBezTo>
                  <a:cubicBezTo>
                    <a:pt x="114" y="124"/>
                    <a:pt x="124" y="132"/>
                    <a:pt x="134" y="134"/>
                  </a:cubicBezTo>
                  <a:cubicBezTo>
                    <a:pt x="145" y="136"/>
                    <a:pt x="149" y="122"/>
                    <a:pt x="150" y="120"/>
                  </a:cubicBezTo>
                  <a:cubicBezTo>
                    <a:pt x="152" y="118"/>
                    <a:pt x="156" y="111"/>
                    <a:pt x="159" y="108"/>
                  </a:cubicBezTo>
                  <a:cubicBezTo>
                    <a:pt x="162" y="104"/>
                    <a:pt x="162" y="96"/>
                    <a:pt x="162" y="92"/>
                  </a:cubicBezTo>
                  <a:cubicBezTo>
                    <a:pt x="162" y="89"/>
                    <a:pt x="182" y="68"/>
                    <a:pt x="184" y="67"/>
                  </a:cubicBezTo>
                  <a:cubicBezTo>
                    <a:pt x="186" y="66"/>
                    <a:pt x="192" y="62"/>
                    <a:pt x="195" y="61"/>
                  </a:cubicBezTo>
                  <a:cubicBezTo>
                    <a:pt x="198" y="60"/>
                    <a:pt x="202" y="52"/>
                    <a:pt x="202" y="52"/>
                  </a:cubicBezTo>
                  <a:cubicBezTo>
                    <a:pt x="255" y="4"/>
                    <a:pt x="255" y="4"/>
                    <a:pt x="255" y="4"/>
                  </a:cubicBezTo>
                  <a:cubicBezTo>
                    <a:pt x="470" y="0"/>
                    <a:pt x="470" y="0"/>
                    <a:pt x="470" y="0"/>
                  </a:cubicBezTo>
                  <a:cubicBezTo>
                    <a:pt x="470" y="0"/>
                    <a:pt x="470" y="0"/>
                    <a:pt x="470" y="0"/>
                  </a:cubicBezTo>
                  <a:cubicBezTo>
                    <a:pt x="472" y="104"/>
                    <a:pt x="472" y="104"/>
                    <a:pt x="472" y="104"/>
                  </a:cubicBezTo>
                  <a:cubicBezTo>
                    <a:pt x="472" y="104"/>
                    <a:pt x="472" y="104"/>
                    <a:pt x="472" y="104"/>
                  </a:cubicBezTo>
                  <a:cubicBezTo>
                    <a:pt x="431" y="104"/>
                    <a:pt x="431" y="104"/>
                    <a:pt x="431" y="104"/>
                  </a:cubicBezTo>
                  <a:cubicBezTo>
                    <a:pt x="431" y="104"/>
                    <a:pt x="426" y="116"/>
                    <a:pt x="417" y="118"/>
                  </a:cubicBezTo>
                  <a:cubicBezTo>
                    <a:pt x="408" y="120"/>
                    <a:pt x="403" y="118"/>
                    <a:pt x="400" y="120"/>
                  </a:cubicBezTo>
                  <a:cubicBezTo>
                    <a:pt x="398" y="122"/>
                    <a:pt x="398" y="122"/>
                    <a:pt x="398" y="122"/>
                  </a:cubicBezTo>
                  <a:cubicBezTo>
                    <a:pt x="336" y="121"/>
                    <a:pt x="336" y="121"/>
                    <a:pt x="336" y="121"/>
                  </a:cubicBezTo>
                  <a:cubicBezTo>
                    <a:pt x="336" y="121"/>
                    <a:pt x="330" y="146"/>
                    <a:pt x="322" y="151"/>
                  </a:cubicBezTo>
                  <a:cubicBezTo>
                    <a:pt x="315" y="156"/>
                    <a:pt x="298" y="170"/>
                    <a:pt x="294" y="169"/>
                  </a:cubicBezTo>
                  <a:cubicBezTo>
                    <a:pt x="290" y="168"/>
                    <a:pt x="282" y="164"/>
                    <a:pt x="279" y="162"/>
                  </a:cubicBezTo>
                  <a:cubicBezTo>
                    <a:pt x="276" y="159"/>
                    <a:pt x="264" y="154"/>
                    <a:pt x="262" y="152"/>
                  </a:cubicBezTo>
                  <a:cubicBezTo>
                    <a:pt x="260" y="150"/>
                    <a:pt x="255" y="144"/>
                    <a:pt x="252" y="144"/>
                  </a:cubicBezTo>
                  <a:cubicBezTo>
                    <a:pt x="250" y="144"/>
                    <a:pt x="245" y="141"/>
                    <a:pt x="244" y="139"/>
                  </a:cubicBezTo>
                  <a:cubicBezTo>
                    <a:pt x="244" y="137"/>
                    <a:pt x="242" y="135"/>
                    <a:pt x="237" y="135"/>
                  </a:cubicBezTo>
                  <a:cubicBezTo>
                    <a:pt x="232" y="135"/>
                    <a:pt x="211" y="137"/>
                    <a:pt x="208" y="145"/>
                  </a:cubicBezTo>
                  <a:cubicBezTo>
                    <a:pt x="206" y="153"/>
                    <a:pt x="204" y="157"/>
                    <a:pt x="196" y="156"/>
                  </a:cubicBezTo>
                  <a:cubicBezTo>
                    <a:pt x="188" y="156"/>
                    <a:pt x="180" y="152"/>
                    <a:pt x="179" y="155"/>
                  </a:cubicBezTo>
                  <a:cubicBezTo>
                    <a:pt x="178" y="158"/>
                    <a:pt x="174" y="161"/>
                    <a:pt x="172" y="163"/>
                  </a:cubicBezTo>
                  <a:cubicBezTo>
                    <a:pt x="169" y="165"/>
                    <a:pt x="158" y="171"/>
                    <a:pt x="155" y="172"/>
                  </a:cubicBezTo>
                  <a:cubicBezTo>
                    <a:pt x="152" y="172"/>
                    <a:pt x="144" y="174"/>
                    <a:pt x="143" y="178"/>
                  </a:cubicBezTo>
                  <a:cubicBezTo>
                    <a:pt x="142" y="181"/>
                    <a:pt x="140" y="192"/>
                    <a:pt x="139" y="195"/>
                  </a:cubicBezTo>
                  <a:cubicBezTo>
                    <a:pt x="138" y="198"/>
                    <a:pt x="133" y="204"/>
                    <a:pt x="131" y="207"/>
                  </a:cubicBezTo>
                  <a:cubicBezTo>
                    <a:pt x="129" y="210"/>
                    <a:pt x="126" y="214"/>
                    <a:pt x="126" y="217"/>
                  </a:cubicBezTo>
                  <a:cubicBezTo>
                    <a:pt x="126" y="220"/>
                    <a:pt x="122" y="234"/>
                    <a:pt x="120" y="236"/>
                  </a:cubicBezTo>
                  <a:cubicBezTo>
                    <a:pt x="119" y="238"/>
                    <a:pt x="113" y="242"/>
                    <a:pt x="112" y="244"/>
                  </a:cubicBezTo>
                  <a:cubicBezTo>
                    <a:pt x="112" y="247"/>
                    <a:pt x="110" y="255"/>
                    <a:pt x="110" y="255"/>
                  </a:cubicBezTo>
                  <a:cubicBezTo>
                    <a:pt x="110" y="255"/>
                    <a:pt x="110" y="255"/>
                    <a:pt x="110" y="255"/>
                  </a:cubicBezTo>
                  <a:cubicBezTo>
                    <a:pt x="0" y="248"/>
                    <a:pt x="0" y="248"/>
                    <a:pt x="0" y="248"/>
                  </a:cubicBezTo>
                  <a:cubicBezTo>
                    <a:pt x="0" y="236"/>
                    <a:pt x="0" y="236"/>
                    <a:pt x="0" y="236"/>
                  </a:cubicBezTo>
                  <a:cubicBezTo>
                    <a:pt x="6" y="236"/>
                    <a:pt x="6" y="236"/>
                    <a:pt x="6" y="236"/>
                  </a:cubicBezTo>
                  <a:cubicBezTo>
                    <a:pt x="6" y="167"/>
                    <a:pt x="6" y="167"/>
                    <a:pt x="6" y="167"/>
                  </a:cubicBezTo>
                  <a:cubicBezTo>
                    <a:pt x="22" y="166"/>
                    <a:pt x="22" y="166"/>
                    <a:pt x="22" y="166"/>
                  </a:cubicBezTo>
                  <a:cubicBezTo>
                    <a:pt x="22" y="139"/>
                    <a:pt x="22" y="139"/>
                    <a:pt x="22" y="139"/>
                  </a:cubicBezTo>
                  <a:cubicBezTo>
                    <a:pt x="26" y="139"/>
                    <a:pt x="38" y="129"/>
                    <a:pt x="41" y="127"/>
                  </a:cubicBezTo>
                  <a:cubicBezTo>
                    <a:pt x="44" y="125"/>
                    <a:pt x="48" y="120"/>
                    <a:pt x="49" y="118"/>
                  </a:cubicBezTo>
                  <a:cubicBezTo>
                    <a:pt x="50" y="115"/>
                    <a:pt x="60" y="114"/>
                    <a:pt x="60" y="114"/>
                  </a:cubicBezTo>
                  <a:cubicBezTo>
                    <a:pt x="61" y="117"/>
                    <a:pt x="62" y="119"/>
                    <a:pt x="64" y="121"/>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Modoc County">
              <a:extLst>
                <a:ext uri="{FF2B5EF4-FFF2-40B4-BE49-F238E27FC236}">
                  <a16:creationId xmlns:a16="http://schemas.microsoft.com/office/drawing/2014/main" id="{1511DFD4-DB73-4FBE-B101-E262D0BD7390}"/>
                </a:ext>
              </a:extLst>
            </p:cNvPr>
            <p:cNvSpPr>
              <a:spLocks/>
            </p:cNvSpPr>
            <p:nvPr/>
          </p:nvSpPr>
          <p:spPr bwMode="auto">
            <a:xfrm>
              <a:off x="3956051" y="1087438"/>
              <a:ext cx="603250" cy="506413"/>
            </a:xfrm>
            <a:custGeom>
              <a:avLst/>
              <a:gdLst>
                <a:gd name="T0" fmla="*/ 43 w 453"/>
                <a:gd name="T1" fmla="*/ 341 h 342"/>
                <a:gd name="T2" fmla="*/ 6 w 453"/>
                <a:gd name="T3" fmla="*/ 342 h 342"/>
                <a:gd name="T4" fmla="*/ 4 w 453"/>
                <a:gd name="T5" fmla="*/ 102 h 342"/>
                <a:gd name="T6" fmla="*/ 0 w 453"/>
                <a:gd name="T7" fmla="*/ 99 h 342"/>
                <a:gd name="T8" fmla="*/ 0 w 453"/>
                <a:gd name="T9" fmla="*/ 26 h 342"/>
                <a:gd name="T10" fmla="*/ 5 w 453"/>
                <a:gd name="T11" fmla="*/ 23 h 342"/>
                <a:gd name="T12" fmla="*/ 5 w 453"/>
                <a:gd name="T13" fmla="*/ 4 h 342"/>
                <a:gd name="T14" fmla="*/ 445 w 453"/>
                <a:gd name="T15" fmla="*/ 0 h 342"/>
                <a:gd name="T16" fmla="*/ 453 w 453"/>
                <a:gd name="T17" fmla="*/ 338 h 342"/>
                <a:gd name="T18" fmla="*/ 452 w 453"/>
                <a:gd name="T19" fmla="*/ 338 h 342"/>
                <a:gd name="T20" fmla="*/ 43 w 453"/>
                <a:gd name="T21" fmla="*/ 3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342">
                  <a:moveTo>
                    <a:pt x="43" y="341"/>
                  </a:moveTo>
                  <a:cubicBezTo>
                    <a:pt x="6" y="342"/>
                    <a:pt x="6" y="342"/>
                    <a:pt x="6" y="342"/>
                  </a:cubicBezTo>
                  <a:cubicBezTo>
                    <a:pt x="4" y="102"/>
                    <a:pt x="4" y="102"/>
                    <a:pt x="4" y="102"/>
                  </a:cubicBezTo>
                  <a:cubicBezTo>
                    <a:pt x="0" y="99"/>
                    <a:pt x="0" y="99"/>
                    <a:pt x="0" y="99"/>
                  </a:cubicBezTo>
                  <a:cubicBezTo>
                    <a:pt x="0" y="26"/>
                    <a:pt x="0" y="26"/>
                    <a:pt x="0" y="26"/>
                  </a:cubicBezTo>
                  <a:cubicBezTo>
                    <a:pt x="5" y="23"/>
                    <a:pt x="5" y="23"/>
                    <a:pt x="5" y="23"/>
                  </a:cubicBezTo>
                  <a:cubicBezTo>
                    <a:pt x="5" y="4"/>
                    <a:pt x="5" y="4"/>
                    <a:pt x="5" y="4"/>
                  </a:cubicBezTo>
                  <a:cubicBezTo>
                    <a:pt x="177" y="4"/>
                    <a:pt x="337" y="3"/>
                    <a:pt x="445" y="0"/>
                  </a:cubicBezTo>
                  <a:cubicBezTo>
                    <a:pt x="453" y="338"/>
                    <a:pt x="453" y="338"/>
                    <a:pt x="453" y="338"/>
                  </a:cubicBezTo>
                  <a:cubicBezTo>
                    <a:pt x="452" y="338"/>
                    <a:pt x="452" y="338"/>
                    <a:pt x="452" y="338"/>
                  </a:cubicBezTo>
                  <a:lnTo>
                    <a:pt x="43" y="341"/>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Del Norte County">
              <a:extLst>
                <a:ext uri="{FF2B5EF4-FFF2-40B4-BE49-F238E27FC236}">
                  <a16:creationId xmlns:a16="http://schemas.microsoft.com/office/drawing/2014/main" id="{66EACD09-805E-4EE4-8B70-D097FDA5BBA5}"/>
                </a:ext>
              </a:extLst>
            </p:cNvPr>
            <p:cNvSpPr>
              <a:spLocks/>
            </p:cNvSpPr>
            <p:nvPr/>
          </p:nvSpPr>
          <p:spPr bwMode="auto">
            <a:xfrm>
              <a:off x="2814638" y="1084263"/>
              <a:ext cx="301625" cy="385763"/>
            </a:xfrm>
            <a:custGeom>
              <a:avLst/>
              <a:gdLst>
                <a:gd name="T0" fmla="*/ 226 w 226"/>
                <a:gd name="T1" fmla="*/ 3 h 260"/>
                <a:gd name="T2" fmla="*/ 224 w 226"/>
                <a:gd name="T3" fmla="*/ 10 h 260"/>
                <a:gd name="T4" fmla="*/ 222 w 226"/>
                <a:gd name="T5" fmla="*/ 24 h 260"/>
                <a:gd name="T6" fmla="*/ 216 w 226"/>
                <a:gd name="T7" fmla="*/ 38 h 260"/>
                <a:gd name="T8" fmla="*/ 204 w 226"/>
                <a:gd name="T9" fmla="*/ 42 h 260"/>
                <a:gd name="T10" fmla="*/ 198 w 226"/>
                <a:gd name="T11" fmla="*/ 48 h 260"/>
                <a:gd name="T12" fmla="*/ 189 w 226"/>
                <a:gd name="T13" fmla="*/ 49 h 260"/>
                <a:gd name="T14" fmla="*/ 182 w 226"/>
                <a:gd name="T15" fmla="*/ 67 h 260"/>
                <a:gd name="T16" fmla="*/ 172 w 226"/>
                <a:gd name="T17" fmla="*/ 75 h 260"/>
                <a:gd name="T18" fmla="*/ 177 w 226"/>
                <a:gd name="T19" fmla="*/ 89 h 260"/>
                <a:gd name="T20" fmla="*/ 174 w 226"/>
                <a:gd name="T21" fmla="*/ 100 h 260"/>
                <a:gd name="T22" fmla="*/ 178 w 226"/>
                <a:gd name="T23" fmla="*/ 125 h 260"/>
                <a:gd name="T24" fmla="*/ 173 w 226"/>
                <a:gd name="T25" fmla="*/ 144 h 260"/>
                <a:gd name="T26" fmla="*/ 171 w 226"/>
                <a:gd name="T27" fmla="*/ 154 h 260"/>
                <a:gd name="T28" fmla="*/ 164 w 226"/>
                <a:gd name="T29" fmla="*/ 167 h 260"/>
                <a:gd name="T30" fmla="*/ 167 w 226"/>
                <a:gd name="T31" fmla="*/ 171 h 260"/>
                <a:gd name="T32" fmla="*/ 172 w 226"/>
                <a:gd name="T33" fmla="*/ 176 h 260"/>
                <a:gd name="T34" fmla="*/ 175 w 226"/>
                <a:gd name="T35" fmla="*/ 191 h 260"/>
                <a:gd name="T36" fmla="*/ 184 w 226"/>
                <a:gd name="T37" fmla="*/ 198 h 260"/>
                <a:gd name="T38" fmla="*/ 187 w 226"/>
                <a:gd name="T39" fmla="*/ 208 h 260"/>
                <a:gd name="T40" fmla="*/ 195 w 226"/>
                <a:gd name="T41" fmla="*/ 223 h 260"/>
                <a:gd name="T42" fmla="*/ 188 w 226"/>
                <a:gd name="T43" fmla="*/ 238 h 260"/>
                <a:gd name="T44" fmla="*/ 186 w 226"/>
                <a:gd name="T45" fmla="*/ 247 h 260"/>
                <a:gd name="T46" fmla="*/ 183 w 226"/>
                <a:gd name="T47" fmla="*/ 254 h 260"/>
                <a:gd name="T48" fmla="*/ 182 w 226"/>
                <a:gd name="T49" fmla="*/ 260 h 260"/>
                <a:gd name="T50" fmla="*/ 146 w 226"/>
                <a:gd name="T51" fmla="*/ 260 h 260"/>
                <a:gd name="T52" fmla="*/ 146 w 226"/>
                <a:gd name="T53" fmla="*/ 223 h 260"/>
                <a:gd name="T54" fmla="*/ 56 w 226"/>
                <a:gd name="T55" fmla="*/ 224 h 260"/>
                <a:gd name="T56" fmla="*/ 50 w 226"/>
                <a:gd name="T57" fmla="*/ 206 h 260"/>
                <a:gd name="T58" fmla="*/ 54 w 226"/>
                <a:gd name="T59" fmla="*/ 195 h 260"/>
                <a:gd name="T60" fmla="*/ 49 w 226"/>
                <a:gd name="T61" fmla="*/ 188 h 260"/>
                <a:gd name="T62" fmla="*/ 47 w 226"/>
                <a:gd name="T63" fmla="*/ 174 h 260"/>
                <a:gd name="T64" fmla="*/ 42 w 226"/>
                <a:gd name="T65" fmla="*/ 162 h 260"/>
                <a:gd name="T66" fmla="*/ 38 w 226"/>
                <a:gd name="T67" fmla="*/ 146 h 260"/>
                <a:gd name="T68" fmla="*/ 32 w 226"/>
                <a:gd name="T69" fmla="*/ 116 h 260"/>
                <a:gd name="T70" fmla="*/ 15 w 226"/>
                <a:gd name="T71" fmla="*/ 106 h 260"/>
                <a:gd name="T72" fmla="*/ 3 w 226"/>
                <a:gd name="T73" fmla="*/ 92 h 260"/>
                <a:gd name="T74" fmla="*/ 6 w 226"/>
                <a:gd name="T75" fmla="*/ 84 h 260"/>
                <a:gd name="T76" fmla="*/ 14 w 226"/>
                <a:gd name="T77" fmla="*/ 67 h 260"/>
                <a:gd name="T78" fmla="*/ 20 w 226"/>
                <a:gd name="T79" fmla="*/ 36 h 260"/>
                <a:gd name="T80" fmla="*/ 23 w 226"/>
                <a:gd name="T81" fmla="*/ 27 h 260"/>
                <a:gd name="T82" fmla="*/ 20 w 226"/>
                <a:gd name="T83" fmla="*/ 15 h 260"/>
                <a:gd name="T84" fmla="*/ 20 w 226"/>
                <a:gd name="T85" fmla="*/ 0 h 260"/>
                <a:gd name="T86" fmla="*/ 226 w 226"/>
                <a:gd name="T87" fmla="*/ 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60">
                  <a:moveTo>
                    <a:pt x="226" y="3"/>
                  </a:moveTo>
                  <a:cubicBezTo>
                    <a:pt x="225" y="3"/>
                    <a:pt x="224" y="6"/>
                    <a:pt x="224" y="10"/>
                  </a:cubicBezTo>
                  <a:cubicBezTo>
                    <a:pt x="224" y="14"/>
                    <a:pt x="224" y="21"/>
                    <a:pt x="222" y="24"/>
                  </a:cubicBezTo>
                  <a:cubicBezTo>
                    <a:pt x="220" y="28"/>
                    <a:pt x="220" y="36"/>
                    <a:pt x="216" y="38"/>
                  </a:cubicBezTo>
                  <a:cubicBezTo>
                    <a:pt x="213" y="40"/>
                    <a:pt x="205" y="40"/>
                    <a:pt x="204" y="42"/>
                  </a:cubicBezTo>
                  <a:cubicBezTo>
                    <a:pt x="202" y="45"/>
                    <a:pt x="202" y="48"/>
                    <a:pt x="198" y="48"/>
                  </a:cubicBezTo>
                  <a:cubicBezTo>
                    <a:pt x="195" y="47"/>
                    <a:pt x="191" y="43"/>
                    <a:pt x="189" y="49"/>
                  </a:cubicBezTo>
                  <a:cubicBezTo>
                    <a:pt x="187" y="55"/>
                    <a:pt x="186" y="65"/>
                    <a:pt x="182" y="67"/>
                  </a:cubicBezTo>
                  <a:cubicBezTo>
                    <a:pt x="179" y="69"/>
                    <a:pt x="169" y="69"/>
                    <a:pt x="172" y="75"/>
                  </a:cubicBezTo>
                  <a:cubicBezTo>
                    <a:pt x="174" y="81"/>
                    <a:pt x="179" y="88"/>
                    <a:pt x="177" y="89"/>
                  </a:cubicBezTo>
                  <a:cubicBezTo>
                    <a:pt x="175" y="90"/>
                    <a:pt x="172" y="96"/>
                    <a:pt x="174" y="100"/>
                  </a:cubicBezTo>
                  <a:cubicBezTo>
                    <a:pt x="175" y="104"/>
                    <a:pt x="181" y="119"/>
                    <a:pt x="178" y="125"/>
                  </a:cubicBezTo>
                  <a:cubicBezTo>
                    <a:pt x="176" y="131"/>
                    <a:pt x="172" y="142"/>
                    <a:pt x="173" y="144"/>
                  </a:cubicBezTo>
                  <a:cubicBezTo>
                    <a:pt x="174" y="147"/>
                    <a:pt x="174" y="152"/>
                    <a:pt x="171" y="154"/>
                  </a:cubicBezTo>
                  <a:cubicBezTo>
                    <a:pt x="168" y="156"/>
                    <a:pt x="164" y="165"/>
                    <a:pt x="164" y="167"/>
                  </a:cubicBezTo>
                  <a:cubicBezTo>
                    <a:pt x="164" y="169"/>
                    <a:pt x="164" y="170"/>
                    <a:pt x="167" y="171"/>
                  </a:cubicBezTo>
                  <a:cubicBezTo>
                    <a:pt x="170" y="172"/>
                    <a:pt x="172" y="172"/>
                    <a:pt x="172" y="176"/>
                  </a:cubicBezTo>
                  <a:cubicBezTo>
                    <a:pt x="173" y="180"/>
                    <a:pt x="171" y="188"/>
                    <a:pt x="175" y="191"/>
                  </a:cubicBezTo>
                  <a:cubicBezTo>
                    <a:pt x="179" y="194"/>
                    <a:pt x="183" y="191"/>
                    <a:pt x="184" y="198"/>
                  </a:cubicBezTo>
                  <a:cubicBezTo>
                    <a:pt x="184" y="204"/>
                    <a:pt x="184" y="202"/>
                    <a:pt x="187" y="208"/>
                  </a:cubicBezTo>
                  <a:cubicBezTo>
                    <a:pt x="190" y="214"/>
                    <a:pt x="195" y="219"/>
                    <a:pt x="195" y="223"/>
                  </a:cubicBezTo>
                  <a:cubicBezTo>
                    <a:pt x="195" y="227"/>
                    <a:pt x="190" y="236"/>
                    <a:pt x="188" y="238"/>
                  </a:cubicBezTo>
                  <a:cubicBezTo>
                    <a:pt x="186" y="240"/>
                    <a:pt x="186" y="244"/>
                    <a:pt x="186" y="247"/>
                  </a:cubicBezTo>
                  <a:cubicBezTo>
                    <a:pt x="186" y="250"/>
                    <a:pt x="184" y="252"/>
                    <a:pt x="183" y="254"/>
                  </a:cubicBezTo>
                  <a:cubicBezTo>
                    <a:pt x="182" y="256"/>
                    <a:pt x="182" y="259"/>
                    <a:pt x="182" y="260"/>
                  </a:cubicBezTo>
                  <a:cubicBezTo>
                    <a:pt x="146" y="260"/>
                    <a:pt x="146" y="260"/>
                    <a:pt x="146" y="260"/>
                  </a:cubicBezTo>
                  <a:cubicBezTo>
                    <a:pt x="146" y="223"/>
                    <a:pt x="146" y="223"/>
                    <a:pt x="146" y="223"/>
                  </a:cubicBezTo>
                  <a:cubicBezTo>
                    <a:pt x="56" y="224"/>
                    <a:pt x="56" y="224"/>
                    <a:pt x="56" y="224"/>
                  </a:cubicBezTo>
                  <a:cubicBezTo>
                    <a:pt x="55" y="216"/>
                    <a:pt x="52" y="209"/>
                    <a:pt x="50" y="206"/>
                  </a:cubicBezTo>
                  <a:cubicBezTo>
                    <a:pt x="48" y="201"/>
                    <a:pt x="52" y="197"/>
                    <a:pt x="54" y="195"/>
                  </a:cubicBezTo>
                  <a:cubicBezTo>
                    <a:pt x="57" y="193"/>
                    <a:pt x="53" y="191"/>
                    <a:pt x="49" y="188"/>
                  </a:cubicBezTo>
                  <a:cubicBezTo>
                    <a:pt x="45" y="186"/>
                    <a:pt x="47" y="179"/>
                    <a:pt x="47" y="174"/>
                  </a:cubicBezTo>
                  <a:cubicBezTo>
                    <a:pt x="47" y="170"/>
                    <a:pt x="45" y="166"/>
                    <a:pt x="42" y="162"/>
                  </a:cubicBezTo>
                  <a:cubicBezTo>
                    <a:pt x="40" y="158"/>
                    <a:pt x="39" y="152"/>
                    <a:pt x="38" y="146"/>
                  </a:cubicBezTo>
                  <a:cubicBezTo>
                    <a:pt x="36" y="139"/>
                    <a:pt x="36" y="126"/>
                    <a:pt x="32" y="116"/>
                  </a:cubicBezTo>
                  <a:cubicBezTo>
                    <a:pt x="29" y="106"/>
                    <a:pt x="20" y="108"/>
                    <a:pt x="15" y="106"/>
                  </a:cubicBezTo>
                  <a:cubicBezTo>
                    <a:pt x="10" y="105"/>
                    <a:pt x="6" y="96"/>
                    <a:pt x="3" y="92"/>
                  </a:cubicBezTo>
                  <a:cubicBezTo>
                    <a:pt x="0" y="88"/>
                    <a:pt x="3" y="86"/>
                    <a:pt x="6" y="84"/>
                  </a:cubicBezTo>
                  <a:cubicBezTo>
                    <a:pt x="8" y="81"/>
                    <a:pt x="11" y="72"/>
                    <a:pt x="14" y="67"/>
                  </a:cubicBezTo>
                  <a:cubicBezTo>
                    <a:pt x="16" y="62"/>
                    <a:pt x="20" y="39"/>
                    <a:pt x="20" y="36"/>
                  </a:cubicBezTo>
                  <a:cubicBezTo>
                    <a:pt x="20" y="32"/>
                    <a:pt x="22" y="30"/>
                    <a:pt x="23" y="27"/>
                  </a:cubicBezTo>
                  <a:cubicBezTo>
                    <a:pt x="24" y="24"/>
                    <a:pt x="22" y="20"/>
                    <a:pt x="20" y="15"/>
                  </a:cubicBezTo>
                  <a:cubicBezTo>
                    <a:pt x="18" y="10"/>
                    <a:pt x="20" y="0"/>
                    <a:pt x="20" y="0"/>
                  </a:cubicBezTo>
                  <a:cubicBezTo>
                    <a:pt x="20" y="0"/>
                    <a:pt x="101" y="1"/>
                    <a:pt x="226" y="3"/>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Glenn County">
              <a:extLst>
                <a:ext uri="{FF2B5EF4-FFF2-40B4-BE49-F238E27FC236}">
                  <a16:creationId xmlns:a16="http://schemas.microsoft.com/office/drawing/2014/main" id="{4EB23473-12B9-453D-ABA4-F172443BA63A}"/>
                </a:ext>
              </a:extLst>
            </p:cNvPr>
            <p:cNvSpPr>
              <a:spLocks/>
            </p:cNvSpPr>
            <p:nvPr/>
          </p:nvSpPr>
          <p:spPr bwMode="auto">
            <a:xfrm>
              <a:off x="3338513" y="2451101"/>
              <a:ext cx="469900" cy="257175"/>
            </a:xfrm>
            <a:custGeom>
              <a:avLst/>
              <a:gdLst>
                <a:gd name="T0" fmla="*/ 353 w 353"/>
                <a:gd name="T1" fmla="*/ 111 h 173"/>
                <a:gd name="T2" fmla="*/ 341 w 353"/>
                <a:gd name="T3" fmla="*/ 127 h 173"/>
                <a:gd name="T4" fmla="*/ 339 w 353"/>
                <a:gd name="T5" fmla="*/ 163 h 173"/>
                <a:gd name="T6" fmla="*/ 336 w 353"/>
                <a:gd name="T7" fmla="*/ 173 h 173"/>
                <a:gd name="T8" fmla="*/ 335 w 353"/>
                <a:gd name="T9" fmla="*/ 173 h 173"/>
                <a:gd name="T10" fmla="*/ 300 w 353"/>
                <a:gd name="T11" fmla="*/ 173 h 173"/>
                <a:gd name="T12" fmla="*/ 300 w 353"/>
                <a:gd name="T13" fmla="*/ 173 h 173"/>
                <a:gd name="T14" fmla="*/ 297 w 353"/>
                <a:gd name="T15" fmla="*/ 159 h 173"/>
                <a:gd name="T16" fmla="*/ 258 w 353"/>
                <a:gd name="T17" fmla="*/ 159 h 173"/>
                <a:gd name="T18" fmla="*/ 257 w 353"/>
                <a:gd name="T19" fmla="*/ 173 h 173"/>
                <a:gd name="T20" fmla="*/ 67 w 353"/>
                <a:gd name="T21" fmla="*/ 173 h 173"/>
                <a:gd name="T22" fmla="*/ 68 w 353"/>
                <a:gd name="T23" fmla="*/ 91 h 173"/>
                <a:gd name="T24" fmla="*/ 19 w 353"/>
                <a:gd name="T25" fmla="*/ 90 h 173"/>
                <a:gd name="T26" fmla="*/ 19 w 353"/>
                <a:gd name="T27" fmla="*/ 90 h 173"/>
                <a:gd name="T28" fmla="*/ 17 w 353"/>
                <a:gd name="T29" fmla="*/ 37 h 173"/>
                <a:gd name="T30" fmla="*/ 13 w 353"/>
                <a:gd name="T31" fmla="*/ 25 h 173"/>
                <a:gd name="T32" fmla="*/ 5 w 353"/>
                <a:gd name="T33" fmla="*/ 21 h 173"/>
                <a:gd name="T34" fmla="*/ 5 w 353"/>
                <a:gd name="T35" fmla="*/ 4 h 173"/>
                <a:gd name="T36" fmla="*/ 4 w 353"/>
                <a:gd name="T37" fmla="*/ 0 h 173"/>
                <a:gd name="T38" fmla="*/ 295 w 353"/>
                <a:gd name="T39" fmla="*/ 4 h 173"/>
                <a:gd name="T40" fmla="*/ 299 w 353"/>
                <a:gd name="T41" fmla="*/ 19 h 173"/>
                <a:gd name="T42" fmla="*/ 307 w 353"/>
                <a:gd name="T43" fmla="*/ 24 h 173"/>
                <a:gd name="T44" fmla="*/ 315 w 353"/>
                <a:gd name="T45" fmla="*/ 27 h 173"/>
                <a:gd name="T46" fmla="*/ 320 w 353"/>
                <a:gd name="T47" fmla="*/ 42 h 173"/>
                <a:gd name="T48" fmla="*/ 311 w 353"/>
                <a:gd name="T49" fmla="*/ 50 h 173"/>
                <a:gd name="T50" fmla="*/ 307 w 353"/>
                <a:gd name="T51" fmla="*/ 57 h 173"/>
                <a:gd name="T52" fmla="*/ 309 w 353"/>
                <a:gd name="T53" fmla="*/ 65 h 173"/>
                <a:gd name="T54" fmla="*/ 307 w 353"/>
                <a:gd name="T55" fmla="*/ 75 h 173"/>
                <a:gd name="T56" fmla="*/ 303 w 353"/>
                <a:gd name="T57" fmla="*/ 103 h 173"/>
                <a:gd name="T58" fmla="*/ 307 w 353"/>
                <a:gd name="T59" fmla="*/ 115 h 173"/>
                <a:gd name="T60" fmla="*/ 317 w 353"/>
                <a:gd name="T61" fmla="*/ 111 h 173"/>
                <a:gd name="T62" fmla="*/ 353 w 353"/>
                <a:gd name="T63"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3" h="173">
                  <a:moveTo>
                    <a:pt x="353" y="111"/>
                  </a:moveTo>
                  <a:cubicBezTo>
                    <a:pt x="353" y="111"/>
                    <a:pt x="341" y="121"/>
                    <a:pt x="341" y="127"/>
                  </a:cubicBezTo>
                  <a:cubicBezTo>
                    <a:pt x="341" y="133"/>
                    <a:pt x="340" y="159"/>
                    <a:pt x="339" y="163"/>
                  </a:cubicBezTo>
                  <a:cubicBezTo>
                    <a:pt x="338" y="166"/>
                    <a:pt x="337" y="169"/>
                    <a:pt x="336" y="173"/>
                  </a:cubicBezTo>
                  <a:cubicBezTo>
                    <a:pt x="335" y="173"/>
                    <a:pt x="335" y="173"/>
                    <a:pt x="335" y="173"/>
                  </a:cubicBezTo>
                  <a:cubicBezTo>
                    <a:pt x="300" y="173"/>
                    <a:pt x="300" y="173"/>
                    <a:pt x="300" y="173"/>
                  </a:cubicBezTo>
                  <a:cubicBezTo>
                    <a:pt x="300" y="173"/>
                    <a:pt x="300" y="173"/>
                    <a:pt x="300" y="173"/>
                  </a:cubicBezTo>
                  <a:cubicBezTo>
                    <a:pt x="300" y="171"/>
                    <a:pt x="297" y="159"/>
                    <a:pt x="297" y="159"/>
                  </a:cubicBezTo>
                  <a:cubicBezTo>
                    <a:pt x="258" y="159"/>
                    <a:pt x="258" y="159"/>
                    <a:pt x="258" y="159"/>
                  </a:cubicBezTo>
                  <a:cubicBezTo>
                    <a:pt x="257" y="173"/>
                    <a:pt x="257" y="173"/>
                    <a:pt x="257" y="173"/>
                  </a:cubicBezTo>
                  <a:cubicBezTo>
                    <a:pt x="67" y="173"/>
                    <a:pt x="67" y="173"/>
                    <a:pt x="67" y="173"/>
                  </a:cubicBezTo>
                  <a:cubicBezTo>
                    <a:pt x="68" y="91"/>
                    <a:pt x="68" y="91"/>
                    <a:pt x="68" y="91"/>
                  </a:cubicBezTo>
                  <a:cubicBezTo>
                    <a:pt x="19" y="90"/>
                    <a:pt x="19" y="90"/>
                    <a:pt x="19" y="90"/>
                  </a:cubicBezTo>
                  <a:cubicBezTo>
                    <a:pt x="19" y="90"/>
                    <a:pt x="19" y="90"/>
                    <a:pt x="19" y="90"/>
                  </a:cubicBezTo>
                  <a:cubicBezTo>
                    <a:pt x="18" y="69"/>
                    <a:pt x="17" y="40"/>
                    <a:pt x="17" y="37"/>
                  </a:cubicBezTo>
                  <a:cubicBezTo>
                    <a:pt x="17" y="33"/>
                    <a:pt x="15" y="29"/>
                    <a:pt x="13" y="25"/>
                  </a:cubicBezTo>
                  <a:cubicBezTo>
                    <a:pt x="12" y="20"/>
                    <a:pt x="9" y="21"/>
                    <a:pt x="5" y="21"/>
                  </a:cubicBezTo>
                  <a:cubicBezTo>
                    <a:pt x="0" y="20"/>
                    <a:pt x="5" y="8"/>
                    <a:pt x="5" y="4"/>
                  </a:cubicBezTo>
                  <a:cubicBezTo>
                    <a:pt x="5" y="3"/>
                    <a:pt x="4" y="2"/>
                    <a:pt x="4" y="0"/>
                  </a:cubicBezTo>
                  <a:cubicBezTo>
                    <a:pt x="295" y="4"/>
                    <a:pt x="295" y="4"/>
                    <a:pt x="295" y="4"/>
                  </a:cubicBezTo>
                  <a:cubicBezTo>
                    <a:pt x="295" y="7"/>
                    <a:pt x="297" y="15"/>
                    <a:pt x="299" y="19"/>
                  </a:cubicBezTo>
                  <a:cubicBezTo>
                    <a:pt x="302" y="22"/>
                    <a:pt x="304" y="24"/>
                    <a:pt x="307" y="24"/>
                  </a:cubicBezTo>
                  <a:cubicBezTo>
                    <a:pt x="311" y="24"/>
                    <a:pt x="312" y="23"/>
                    <a:pt x="315" y="27"/>
                  </a:cubicBezTo>
                  <a:cubicBezTo>
                    <a:pt x="317" y="31"/>
                    <a:pt x="322" y="39"/>
                    <a:pt x="320" y="42"/>
                  </a:cubicBezTo>
                  <a:cubicBezTo>
                    <a:pt x="318" y="45"/>
                    <a:pt x="313" y="48"/>
                    <a:pt x="311" y="50"/>
                  </a:cubicBezTo>
                  <a:cubicBezTo>
                    <a:pt x="308" y="52"/>
                    <a:pt x="305" y="54"/>
                    <a:pt x="307" y="57"/>
                  </a:cubicBezTo>
                  <a:cubicBezTo>
                    <a:pt x="309" y="59"/>
                    <a:pt x="310" y="63"/>
                    <a:pt x="309" y="65"/>
                  </a:cubicBezTo>
                  <a:cubicBezTo>
                    <a:pt x="307" y="68"/>
                    <a:pt x="307" y="72"/>
                    <a:pt x="307" y="75"/>
                  </a:cubicBezTo>
                  <a:cubicBezTo>
                    <a:pt x="307" y="77"/>
                    <a:pt x="303" y="96"/>
                    <a:pt x="303" y="103"/>
                  </a:cubicBezTo>
                  <a:cubicBezTo>
                    <a:pt x="303" y="109"/>
                    <a:pt x="307" y="115"/>
                    <a:pt x="307" y="115"/>
                  </a:cubicBezTo>
                  <a:cubicBezTo>
                    <a:pt x="307" y="115"/>
                    <a:pt x="312" y="111"/>
                    <a:pt x="317" y="111"/>
                  </a:cubicBezTo>
                  <a:cubicBezTo>
                    <a:pt x="323" y="111"/>
                    <a:pt x="353" y="111"/>
                    <a:pt x="353" y="111"/>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Sierra County">
              <a:extLst>
                <a:ext uri="{FF2B5EF4-FFF2-40B4-BE49-F238E27FC236}">
                  <a16:creationId xmlns:a16="http://schemas.microsoft.com/office/drawing/2014/main" id="{AF0708D9-2DB9-40EB-90D4-DE7A6324E66A}"/>
                </a:ext>
              </a:extLst>
            </p:cNvPr>
            <p:cNvSpPr>
              <a:spLocks/>
            </p:cNvSpPr>
            <p:nvPr/>
          </p:nvSpPr>
          <p:spPr bwMode="auto">
            <a:xfrm>
              <a:off x="4141788" y="2466976"/>
              <a:ext cx="439738" cy="238125"/>
            </a:xfrm>
            <a:custGeom>
              <a:avLst/>
              <a:gdLst>
                <a:gd name="T0" fmla="*/ 27 w 330"/>
                <a:gd name="T1" fmla="*/ 149 h 161"/>
                <a:gd name="T2" fmla="*/ 12 w 330"/>
                <a:gd name="T3" fmla="*/ 159 h 161"/>
                <a:gd name="T4" fmla="*/ 8 w 330"/>
                <a:gd name="T5" fmla="*/ 161 h 161"/>
                <a:gd name="T6" fmla="*/ 8 w 330"/>
                <a:gd name="T7" fmla="*/ 161 h 161"/>
                <a:gd name="T8" fmla="*/ 6 w 330"/>
                <a:gd name="T9" fmla="*/ 107 h 161"/>
                <a:gd name="T10" fmla="*/ 0 w 330"/>
                <a:gd name="T11" fmla="*/ 106 h 161"/>
                <a:gd name="T12" fmla="*/ 12 w 330"/>
                <a:gd name="T13" fmla="*/ 89 h 161"/>
                <a:gd name="T14" fmla="*/ 11 w 330"/>
                <a:gd name="T15" fmla="*/ 59 h 161"/>
                <a:gd name="T16" fmla="*/ 11 w 330"/>
                <a:gd name="T17" fmla="*/ 59 h 161"/>
                <a:gd name="T18" fmla="*/ 29 w 330"/>
                <a:gd name="T19" fmla="*/ 44 h 161"/>
                <a:gd name="T20" fmla="*/ 34 w 330"/>
                <a:gd name="T21" fmla="*/ 16 h 161"/>
                <a:gd name="T22" fmla="*/ 41 w 330"/>
                <a:gd name="T23" fmla="*/ 10 h 161"/>
                <a:gd name="T24" fmla="*/ 52 w 330"/>
                <a:gd name="T25" fmla="*/ 3 h 161"/>
                <a:gd name="T26" fmla="*/ 59 w 330"/>
                <a:gd name="T27" fmla="*/ 2 h 161"/>
                <a:gd name="T28" fmla="*/ 75 w 330"/>
                <a:gd name="T29" fmla="*/ 23 h 161"/>
                <a:gd name="T30" fmla="*/ 90 w 330"/>
                <a:gd name="T31" fmla="*/ 24 h 161"/>
                <a:gd name="T32" fmla="*/ 100 w 330"/>
                <a:gd name="T33" fmla="*/ 25 h 161"/>
                <a:gd name="T34" fmla="*/ 116 w 330"/>
                <a:gd name="T35" fmla="*/ 37 h 161"/>
                <a:gd name="T36" fmla="*/ 126 w 330"/>
                <a:gd name="T37" fmla="*/ 28 h 161"/>
                <a:gd name="T38" fmla="*/ 179 w 330"/>
                <a:gd name="T39" fmla="*/ 27 h 161"/>
                <a:gd name="T40" fmla="*/ 184 w 330"/>
                <a:gd name="T41" fmla="*/ 23 h 161"/>
                <a:gd name="T42" fmla="*/ 284 w 330"/>
                <a:gd name="T43" fmla="*/ 21 h 161"/>
                <a:gd name="T44" fmla="*/ 327 w 330"/>
                <a:gd name="T45" fmla="*/ 20 h 161"/>
                <a:gd name="T46" fmla="*/ 328 w 330"/>
                <a:gd name="T47" fmla="*/ 20 h 161"/>
                <a:gd name="T48" fmla="*/ 330 w 330"/>
                <a:gd name="T49" fmla="*/ 131 h 161"/>
                <a:gd name="T50" fmla="*/ 330 w 330"/>
                <a:gd name="T51" fmla="*/ 131 h 161"/>
                <a:gd name="T52" fmla="*/ 175 w 330"/>
                <a:gd name="T53" fmla="*/ 136 h 161"/>
                <a:gd name="T54" fmla="*/ 162 w 330"/>
                <a:gd name="T55" fmla="*/ 115 h 161"/>
                <a:gd name="T56" fmla="*/ 149 w 330"/>
                <a:gd name="T57" fmla="*/ 105 h 161"/>
                <a:gd name="T58" fmla="*/ 124 w 330"/>
                <a:gd name="T59" fmla="*/ 105 h 161"/>
                <a:gd name="T60" fmla="*/ 107 w 330"/>
                <a:gd name="T61" fmla="*/ 119 h 161"/>
                <a:gd name="T62" fmla="*/ 82 w 330"/>
                <a:gd name="T63" fmla="*/ 139 h 161"/>
                <a:gd name="T64" fmla="*/ 55 w 330"/>
                <a:gd name="T65" fmla="*/ 144 h 161"/>
                <a:gd name="T66" fmla="*/ 27 w 330"/>
                <a:gd name="T67"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161">
                  <a:moveTo>
                    <a:pt x="27" y="149"/>
                  </a:moveTo>
                  <a:cubicBezTo>
                    <a:pt x="22" y="149"/>
                    <a:pt x="16" y="155"/>
                    <a:pt x="12" y="159"/>
                  </a:cubicBezTo>
                  <a:cubicBezTo>
                    <a:pt x="10" y="160"/>
                    <a:pt x="9" y="161"/>
                    <a:pt x="8" y="161"/>
                  </a:cubicBezTo>
                  <a:cubicBezTo>
                    <a:pt x="8" y="161"/>
                    <a:pt x="8" y="161"/>
                    <a:pt x="8" y="161"/>
                  </a:cubicBezTo>
                  <a:cubicBezTo>
                    <a:pt x="6" y="107"/>
                    <a:pt x="6" y="107"/>
                    <a:pt x="6" y="107"/>
                  </a:cubicBezTo>
                  <a:cubicBezTo>
                    <a:pt x="0" y="106"/>
                    <a:pt x="0" y="106"/>
                    <a:pt x="0" y="106"/>
                  </a:cubicBezTo>
                  <a:cubicBezTo>
                    <a:pt x="1" y="97"/>
                    <a:pt x="12" y="89"/>
                    <a:pt x="12" y="89"/>
                  </a:cubicBezTo>
                  <a:cubicBezTo>
                    <a:pt x="11" y="59"/>
                    <a:pt x="11" y="59"/>
                    <a:pt x="11" y="59"/>
                  </a:cubicBezTo>
                  <a:cubicBezTo>
                    <a:pt x="11" y="59"/>
                    <a:pt x="11" y="59"/>
                    <a:pt x="11" y="59"/>
                  </a:cubicBezTo>
                  <a:cubicBezTo>
                    <a:pt x="19" y="52"/>
                    <a:pt x="28" y="46"/>
                    <a:pt x="29" y="44"/>
                  </a:cubicBezTo>
                  <a:cubicBezTo>
                    <a:pt x="32" y="40"/>
                    <a:pt x="34" y="20"/>
                    <a:pt x="34" y="16"/>
                  </a:cubicBezTo>
                  <a:cubicBezTo>
                    <a:pt x="34" y="12"/>
                    <a:pt x="38" y="10"/>
                    <a:pt x="41" y="10"/>
                  </a:cubicBezTo>
                  <a:cubicBezTo>
                    <a:pt x="44" y="10"/>
                    <a:pt x="49" y="7"/>
                    <a:pt x="52" y="3"/>
                  </a:cubicBezTo>
                  <a:cubicBezTo>
                    <a:pt x="54" y="0"/>
                    <a:pt x="57" y="1"/>
                    <a:pt x="59" y="2"/>
                  </a:cubicBezTo>
                  <a:cubicBezTo>
                    <a:pt x="61" y="3"/>
                    <a:pt x="72" y="19"/>
                    <a:pt x="75" y="23"/>
                  </a:cubicBezTo>
                  <a:cubicBezTo>
                    <a:pt x="78" y="27"/>
                    <a:pt x="87" y="25"/>
                    <a:pt x="90" y="24"/>
                  </a:cubicBezTo>
                  <a:cubicBezTo>
                    <a:pt x="92" y="23"/>
                    <a:pt x="96" y="23"/>
                    <a:pt x="100" y="25"/>
                  </a:cubicBezTo>
                  <a:cubicBezTo>
                    <a:pt x="104" y="28"/>
                    <a:pt x="116" y="37"/>
                    <a:pt x="116" y="37"/>
                  </a:cubicBezTo>
                  <a:cubicBezTo>
                    <a:pt x="126" y="28"/>
                    <a:pt x="126" y="28"/>
                    <a:pt x="126" y="28"/>
                  </a:cubicBezTo>
                  <a:cubicBezTo>
                    <a:pt x="179" y="27"/>
                    <a:pt x="179" y="27"/>
                    <a:pt x="179" y="27"/>
                  </a:cubicBezTo>
                  <a:cubicBezTo>
                    <a:pt x="184" y="23"/>
                    <a:pt x="184" y="23"/>
                    <a:pt x="184" y="23"/>
                  </a:cubicBezTo>
                  <a:cubicBezTo>
                    <a:pt x="284" y="21"/>
                    <a:pt x="284" y="21"/>
                    <a:pt x="284" y="21"/>
                  </a:cubicBezTo>
                  <a:cubicBezTo>
                    <a:pt x="327" y="20"/>
                    <a:pt x="327" y="20"/>
                    <a:pt x="327" y="20"/>
                  </a:cubicBezTo>
                  <a:cubicBezTo>
                    <a:pt x="328" y="20"/>
                    <a:pt x="328" y="20"/>
                    <a:pt x="328" y="20"/>
                  </a:cubicBezTo>
                  <a:cubicBezTo>
                    <a:pt x="330" y="131"/>
                    <a:pt x="330" y="131"/>
                    <a:pt x="330" y="131"/>
                  </a:cubicBezTo>
                  <a:cubicBezTo>
                    <a:pt x="330" y="131"/>
                    <a:pt x="330" y="131"/>
                    <a:pt x="330" y="131"/>
                  </a:cubicBezTo>
                  <a:cubicBezTo>
                    <a:pt x="330" y="131"/>
                    <a:pt x="182" y="135"/>
                    <a:pt x="175" y="136"/>
                  </a:cubicBezTo>
                  <a:cubicBezTo>
                    <a:pt x="168" y="137"/>
                    <a:pt x="164" y="120"/>
                    <a:pt x="162" y="115"/>
                  </a:cubicBezTo>
                  <a:cubicBezTo>
                    <a:pt x="160" y="111"/>
                    <a:pt x="152" y="105"/>
                    <a:pt x="149" y="105"/>
                  </a:cubicBezTo>
                  <a:cubicBezTo>
                    <a:pt x="146" y="104"/>
                    <a:pt x="128" y="105"/>
                    <a:pt x="124" y="105"/>
                  </a:cubicBezTo>
                  <a:cubicBezTo>
                    <a:pt x="120" y="105"/>
                    <a:pt x="111" y="116"/>
                    <a:pt x="107" y="119"/>
                  </a:cubicBezTo>
                  <a:cubicBezTo>
                    <a:pt x="103" y="121"/>
                    <a:pt x="88" y="137"/>
                    <a:pt x="82" y="139"/>
                  </a:cubicBezTo>
                  <a:cubicBezTo>
                    <a:pt x="77" y="141"/>
                    <a:pt x="59" y="143"/>
                    <a:pt x="55" y="144"/>
                  </a:cubicBezTo>
                  <a:cubicBezTo>
                    <a:pt x="51" y="145"/>
                    <a:pt x="32" y="149"/>
                    <a:pt x="27" y="149"/>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San Francisco County">
              <a:extLst>
                <a:ext uri="{FF2B5EF4-FFF2-40B4-BE49-F238E27FC236}">
                  <a16:creationId xmlns:a16="http://schemas.microsoft.com/office/drawing/2014/main" id="{D27B7D6D-1E64-4AA6-B8A6-BDE131167B26}"/>
                </a:ext>
              </a:extLst>
            </p:cNvPr>
            <p:cNvSpPr>
              <a:spLocks/>
            </p:cNvSpPr>
            <p:nvPr/>
          </p:nvSpPr>
          <p:spPr bwMode="auto">
            <a:xfrm>
              <a:off x="3522663" y="3686176"/>
              <a:ext cx="66675" cy="63500"/>
            </a:xfrm>
            <a:custGeom>
              <a:avLst/>
              <a:gdLst>
                <a:gd name="T0" fmla="*/ 46 w 50"/>
                <a:gd name="T1" fmla="*/ 30 h 43"/>
                <a:gd name="T2" fmla="*/ 49 w 50"/>
                <a:gd name="T3" fmla="*/ 38 h 43"/>
                <a:gd name="T4" fmla="*/ 43 w 50"/>
                <a:gd name="T5" fmla="*/ 38 h 43"/>
                <a:gd name="T6" fmla="*/ 42 w 50"/>
                <a:gd name="T7" fmla="*/ 42 h 43"/>
                <a:gd name="T8" fmla="*/ 41 w 50"/>
                <a:gd name="T9" fmla="*/ 42 h 43"/>
                <a:gd name="T10" fmla="*/ 3 w 50"/>
                <a:gd name="T11" fmla="*/ 43 h 43"/>
                <a:gd name="T12" fmla="*/ 0 w 50"/>
                <a:gd name="T13" fmla="*/ 12 h 43"/>
                <a:gd name="T14" fmla="*/ 12 w 50"/>
                <a:gd name="T15" fmla="*/ 4 h 43"/>
                <a:gd name="T16" fmla="*/ 19 w 50"/>
                <a:gd name="T17" fmla="*/ 3 h 43"/>
                <a:gd name="T18" fmla="*/ 27 w 50"/>
                <a:gd name="T19" fmla="*/ 2 h 43"/>
                <a:gd name="T20" fmla="*/ 41 w 50"/>
                <a:gd name="T21" fmla="*/ 8 h 43"/>
                <a:gd name="T22" fmla="*/ 46 w 50"/>
                <a:gd name="T23"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3">
                  <a:moveTo>
                    <a:pt x="46" y="30"/>
                  </a:moveTo>
                  <a:cubicBezTo>
                    <a:pt x="46" y="32"/>
                    <a:pt x="50" y="36"/>
                    <a:pt x="49" y="38"/>
                  </a:cubicBezTo>
                  <a:cubicBezTo>
                    <a:pt x="48" y="41"/>
                    <a:pt x="46" y="39"/>
                    <a:pt x="43" y="38"/>
                  </a:cubicBezTo>
                  <a:cubicBezTo>
                    <a:pt x="42" y="38"/>
                    <a:pt x="42" y="39"/>
                    <a:pt x="42" y="42"/>
                  </a:cubicBezTo>
                  <a:cubicBezTo>
                    <a:pt x="41" y="42"/>
                    <a:pt x="41" y="42"/>
                    <a:pt x="41" y="42"/>
                  </a:cubicBezTo>
                  <a:cubicBezTo>
                    <a:pt x="3" y="43"/>
                    <a:pt x="3" y="43"/>
                    <a:pt x="3" y="43"/>
                  </a:cubicBezTo>
                  <a:cubicBezTo>
                    <a:pt x="2" y="32"/>
                    <a:pt x="0" y="15"/>
                    <a:pt x="0" y="12"/>
                  </a:cubicBezTo>
                  <a:cubicBezTo>
                    <a:pt x="0" y="9"/>
                    <a:pt x="8" y="6"/>
                    <a:pt x="12" y="4"/>
                  </a:cubicBezTo>
                  <a:cubicBezTo>
                    <a:pt x="16" y="1"/>
                    <a:pt x="16" y="3"/>
                    <a:pt x="19" y="3"/>
                  </a:cubicBezTo>
                  <a:cubicBezTo>
                    <a:pt x="22" y="4"/>
                    <a:pt x="23" y="3"/>
                    <a:pt x="27" y="2"/>
                  </a:cubicBezTo>
                  <a:cubicBezTo>
                    <a:pt x="31" y="0"/>
                    <a:pt x="38" y="3"/>
                    <a:pt x="41" y="8"/>
                  </a:cubicBezTo>
                  <a:cubicBezTo>
                    <a:pt x="44" y="13"/>
                    <a:pt x="45" y="28"/>
                    <a:pt x="46" y="30"/>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San Joaquin County">
              <a:extLst>
                <a:ext uri="{FF2B5EF4-FFF2-40B4-BE49-F238E27FC236}">
                  <a16:creationId xmlns:a16="http://schemas.microsoft.com/office/drawing/2014/main" id="{040DCF3E-2DE9-45E7-8AEA-A21B0514B40F}"/>
                </a:ext>
              </a:extLst>
            </p:cNvPr>
            <p:cNvSpPr>
              <a:spLocks/>
            </p:cNvSpPr>
            <p:nvPr/>
          </p:nvSpPr>
          <p:spPr bwMode="auto">
            <a:xfrm>
              <a:off x="3921126" y="3376613"/>
              <a:ext cx="290513" cy="512763"/>
            </a:xfrm>
            <a:custGeom>
              <a:avLst/>
              <a:gdLst>
                <a:gd name="T0" fmla="*/ 192 w 218"/>
                <a:gd name="T1" fmla="*/ 35 h 346"/>
                <a:gd name="T2" fmla="*/ 211 w 218"/>
                <a:gd name="T3" fmla="*/ 90 h 346"/>
                <a:gd name="T4" fmla="*/ 214 w 218"/>
                <a:gd name="T5" fmla="*/ 224 h 346"/>
                <a:gd name="T6" fmla="*/ 212 w 218"/>
                <a:gd name="T7" fmla="*/ 235 h 346"/>
                <a:gd name="T8" fmla="*/ 194 w 218"/>
                <a:gd name="T9" fmla="*/ 229 h 346"/>
                <a:gd name="T10" fmla="*/ 180 w 218"/>
                <a:gd name="T11" fmla="*/ 234 h 346"/>
                <a:gd name="T12" fmla="*/ 172 w 218"/>
                <a:gd name="T13" fmla="*/ 231 h 346"/>
                <a:gd name="T14" fmla="*/ 158 w 218"/>
                <a:gd name="T15" fmla="*/ 236 h 346"/>
                <a:gd name="T16" fmla="*/ 149 w 218"/>
                <a:gd name="T17" fmla="*/ 242 h 346"/>
                <a:gd name="T18" fmla="*/ 140 w 218"/>
                <a:gd name="T19" fmla="*/ 244 h 346"/>
                <a:gd name="T20" fmla="*/ 133 w 218"/>
                <a:gd name="T21" fmla="*/ 254 h 346"/>
                <a:gd name="T22" fmla="*/ 126 w 218"/>
                <a:gd name="T23" fmla="*/ 256 h 346"/>
                <a:gd name="T24" fmla="*/ 114 w 218"/>
                <a:gd name="T25" fmla="*/ 266 h 346"/>
                <a:gd name="T26" fmla="*/ 34 w 218"/>
                <a:gd name="T27" fmla="*/ 346 h 346"/>
                <a:gd name="T28" fmla="*/ 34 w 218"/>
                <a:gd name="T29" fmla="*/ 346 h 346"/>
                <a:gd name="T30" fmla="*/ 29 w 218"/>
                <a:gd name="T31" fmla="*/ 332 h 346"/>
                <a:gd name="T32" fmla="*/ 26 w 218"/>
                <a:gd name="T33" fmla="*/ 324 h 346"/>
                <a:gd name="T34" fmla="*/ 15 w 218"/>
                <a:gd name="T35" fmla="*/ 323 h 346"/>
                <a:gd name="T36" fmla="*/ 10 w 218"/>
                <a:gd name="T37" fmla="*/ 314 h 346"/>
                <a:gd name="T38" fmla="*/ 11 w 218"/>
                <a:gd name="T39" fmla="*/ 205 h 346"/>
                <a:gd name="T40" fmla="*/ 17 w 218"/>
                <a:gd name="T41" fmla="*/ 194 h 346"/>
                <a:gd name="T42" fmla="*/ 5 w 218"/>
                <a:gd name="T43" fmla="*/ 182 h 346"/>
                <a:gd name="T44" fmla="*/ 9 w 218"/>
                <a:gd name="T45" fmla="*/ 156 h 346"/>
                <a:gd name="T46" fmla="*/ 3 w 218"/>
                <a:gd name="T47" fmla="*/ 138 h 346"/>
                <a:gd name="T48" fmla="*/ 7 w 218"/>
                <a:gd name="T49" fmla="*/ 116 h 346"/>
                <a:gd name="T50" fmla="*/ 3 w 218"/>
                <a:gd name="T51" fmla="*/ 107 h 346"/>
                <a:gd name="T52" fmla="*/ 3 w 218"/>
                <a:gd name="T53" fmla="*/ 101 h 346"/>
                <a:gd name="T54" fmla="*/ 3 w 218"/>
                <a:gd name="T55" fmla="*/ 100 h 346"/>
                <a:gd name="T56" fmla="*/ 16 w 218"/>
                <a:gd name="T57" fmla="*/ 108 h 346"/>
                <a:gd name="T58" fmla="*/ 28 w 218"/>
                <a:gd name="T59" fmla="*/ 113 h 346"/>
                <a:gd name="T60" fmla="*/ 39 w 218"/>
                <a:gd name="T61" fmla="*/ 122 h 346"/>
                <a:gd name="T62" fmla="*/ 40 w 218"/>
                <a:gd name="T63" fmla="*/ 117 h 346"/>
                <a:gd name="T64" fmla="*/ 30 w 218"/>
                <a:gd name="T65" fmla="*/ 107 h 346"/>
                <a:gd name="T66" fmla="*/ 11 w 218"/>
                <a:gd name="T67" fmla="*/ 99 h 346"/>
                <a:gd name="T68" fmla="*/ 9 w 218"/>
                <a:gd name="T69" fmla="*/ 88 h 346"/>
                <a:gd name="T70" fmla="*/ 4 w 218"/>
                <a:gd name="T71" fmla="*/ 84 h 346"/>
                <a:gd name="T72" fmla="*/ 4 w 218"/>
                <a:gd name="T73" fmla="*/ 84 h 346"/>
                <a:gd name="T74" fmla="*/ 1 w 218"/>
                <a:gd name="T75" fmla="*/ 74 h 346"/>
                <a:gd name="T76" fmla="*/ 16 w 218"/>
                <a:gd name="T77" fmla="*/ 62 h 346"/>
                <a:gd name="T78" fmla="*/ 21 w 218"/>
                <a:gd name="T79" fmla="*/ 44 h 346"/>
                <a:gd name="T80" fmla="*/ 26 w 218"/>
                <a:gd name="T81" fmla="*/ 33 h 346"/>
                <a:gd name="T82" fmla="*/ 32 w 218"/>
                <a:gd name="T83" fmla="*/ 28 h 346"/>
                <a:gd name="T84" fmla="*/ 36 w 218"/>
                <a:gd name="T85" fmla="*/ 20 h 346"/>
                <a:gd name="T86" fmla="*/ 47 w 218"/>
                <a:gd name="T87" fmla="*/ 20 h 346"/>
                <a:gd name="T88" fmla="*/ 54 w 218"/>
                <a:gd name="T89" fmla="*/ 29 h 346"/>
                <a:gd name="T90" fmla="*/ 68 w 218"/>
                <a:gd name="T91" fmla="*/ 27 h 346"/>
                <a:gd name="T92" fmla="*/ 78 w 218"/>
                <a:gd name="T93" fmla="*/ 30 h 346"/>
                <a:gd name="T94" fmla="*/ 98 w 218"/>
                <a:gd name="T95" fmla="*/ 22 h 346"/>
                <a:gd name="T96" fmla="*/ 105 w 218"/>
                <a:gd name="T97" fmla="*/ 22 h 346"/>
                <a:gd name="T98" fmla="*/ 118 w 218"/>
                <a:gd name="T99" fmla="*/ 24 h 346"/>
                <a:gd name="T100" fmla="*/ 136 w 218"/>
                <a:gd name="T101" fmla="*/ 18 h 346"/>
                <a:gd name="T102" fmla="*/ 160 w 218"/>
                <a:gd name="T103" fmla="*/ 5 h 346"/>
                <a:gd name="T104" fmla="*/ 180 w 218"/>
                <a:gd name="T105" fmla="*/ 0 h 346"/>
                <a:gd name="T106" fmla="*/ 192 w 218"/>
                <a:gd name="T107" fmla="*/ 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346">
                  <a:moveTo>
                    <a:pt x="192" y="35"/>
                  </a:moveTo>
                  <a:cubicBezTo>
                    <a:pt x="211" y="90"/>
                    <a:pt x="211" y="90"/>
                    <a:pt x="211" y="90"/>
                  </a:cubicBezTo>
                  <a:cubicBezTo>
                    <a:pt x="214" y="224"/>
                    <a:pt x="214" y="224"/>
                    <a:pt x="214" y="224"/>
                  </a:cubicBezTo>
                  <a:cubicBezTo>
                    <a:pt x="214" y="224"/>
                    <a:pt x="218" y="236"/>
                    <a:pt x="212" y="235"/>
                  </a:cubicBezTo>
                  <a:cubicBezTo>
                    <a:pt x="206" y="234"/>
                    <a:pt x="198" y="229"/>
                    <a:pt x="194" y="229"/>
                  </a:cubicBezTo>
                  <a:cubicBezTo>
                    <a:pt x="190" y="229"/>
                    <a:pt x="184" y="237"/>
                    <a:pt x="180" y="234"/>
                  </a:cubicBezTo>
                  <a:cubicBezTo>
                    <a:pt x="176" y="232"/>
                    <a:pt x="175" y="228"/>
                    <a:pt x="172" y="231"/>
                  </a:cubicBezTo>
                  <a:cubicBezTo>
                    <a:pt x="168" y="234"/>
                    <a:pt x="161" y="232"/>
                    <a:pt x="158" y="236"/>
                  </a:cubicBezTo>
                  <a:cubicBezTo>
                    <a:pt x="154" y="240"/>
                    <a:pt x="154" y="242"/>
                    <a:pt x="149" y="242"/>
                  </a:cubicBezTo>
                  <a:cubicBezTo>
                    <a:pt x="144" y="242"/>
                    <a:pt x="141" y="240"/>
                    <a:pt x="140" y="244"/>
                  </a:cubicBezTo>
                  <a:cubicBezTo>
                    <a:pt x="138" y="247"/>
                    <a:pt x="135" y="252"/>
                    <a:pt x="133" y="254"/>
                  </a:cubicBezTo>
                  <a:cubicBezTo>
                    <a:pt x="131" y="256"/>
                    <a:pt x="130" y="254"/>
                    <a:pt x="126" y="256"/>
                  </a:cubicBezTo>
                  <a:cubicBezTo>
                    <a:pt x="122" y="257"/>
                    <a:pt x="116" y="266"/>
                    <a:pt x="114" y="266"/>
                  </a:cubicBezTo>
                  <a:cubicBezTo>
                    <a:pt x="34" y="346"/>
                    <a:pt x="34" y="346"/>
                    <a:pt x="34" y="346"/>
                  </a:cubicBezTo>
                  <a:cubicBezTo>
                    <a:pt x="34" y="346"/>
                    <a:pt x="34" y="346"/>
                    <a:pt x="34" y="346"/>
                  </a:cubicBezTo>
                  <a:cubicBezTo>
                    <a:pt x="33" y="341"/>
                    <a:pt x="31" y="334"/>
                    <a:pt x="29" y="332"/>
                  </a:cubicBezTo>
                  <a:cubicBezTo>
                    <a:pt x="26" y="330"/>
                    <a:pt x="28" y="328"/>
                    <a:pt x="26" y="324"/>
                  </a:cubicBezTo>
                  <a:cubicBezTo>
                    <a:pt x="25" y="321"/>
                    <a:pt x="20" y="322"/>
                    <a:pt x="15" y="323"/>
                  </a:cubicBezTo>
                  <a:cubicBezTo>
                    <a:pt x="10" y="324"/>
                    <a:pt x="10" y="314"/>
                    <a:pt x="10" y="314"/>
                  </a:cubicBezTo>
                  <a:cubicBezTo>
                    <a:pt x="11" y="205"/>
                    <a:pt x="11" y="205"/>
                    <a:pt x="11" y="205"/>
                  </a:cubicBezTo>
                  <a:cubicBezTo>
                    <a:pt x="11" y="205"/>
                    <a:pt x="14" y="199"/>
                    <a:pt x="17" y="194"/>
                  </a:cubicBezTo>
                  <a:cubicBezTo>
                    <a:pt x="20" y="190"/>
                    <a:pt x="8" y="186"/>
                    <a:pt x="5" y="182"/>
                  </a:cubicBezTo>
                  <a:cubicBezTo>
                    <a:pt x="2" y="178"/>
                    <a:pt x="8" y="164"/>
                    <a:pt x="9" y="156"/>
                  </a:cubicBezTo>
                  <a:cubicBezTo>
                    <a:pt x="10" y="149"/>
                    <a:pt x="6" y="143"/>
                    <a:pt x="3" y="138"/>
                  </a:cubicBezTo>
                  <a:cubicBezTo>
                    <a:pt x="0" y="132"/>
                    <a:pt x="4" y="121"/>
                    <a:pt x="7" y="116"/>
                  </a:cubicBezTo>
                  <a:cubicBezTo>
                    <a:pt x="10" y="112"/>
                    <a:pt x="4" y="110"/>
                    <a:pt x="3" y="107"/>
                  </a:cubicBezTo>
                  <a:cubicBezTo>
                    <a:pt x="3" y="106"/>
                    <a:pt x="3" y="104"/>
                    <a:pt x="3" y="101"/>
                  </a:cubicBezTo>
                  <a:cubicBezTo>
                    <a:pt x="3" y="100"/>
                    <a:pt x="3" y="100"/>
                    <a:pt x="3" y="100"/>
                  </a:cubicBezTo>
                  <a:cubicBezTo>
                    <a:pt x="5" y="104"/>
                    <a:pt x="13" y="106"/>
                    <a:pt x="16" y="108"/>
                  </a:cubicBezTo>
                  <a:cubicBezTo>
                    <a:pt x="20" y="110"/>
                    <a:pt x="26" y="111"/>
                    <a:pt x="28" y="113"/>
                  </a:cubicBezTo>
                  <a:cubicBezTo>
                    <a:pt x="31" y="114"/>
                    <a:pt x="34" y="119"/>
                    <a:pt x="39" y="122"/>
                  </a:cubicBezTo>
                  <a:cubicBezTo>
                    <a:pt x="44" y="124"/>
                    <a:pt x="42" y="119"/>
                    <a:pt x="40" y="117"/>
                  </a:cubicBezTo>
                  <a:cubicBezTo>
                    <a:pt x="38" y="115"/>
                    <a:pt x="33" y="110"/>
                    <a:pt x="30" y="107"/>
                  </a:cubicBezTo>
                  <a:cubicBezTo>
                    <a:pt x="26" y="104"/>
                    <a:pt x="15" y="101"/>
                    <a:pt x="11" y="99"/>
                  </a:cubicBezTo>
                  <a:cubicBezTo>
                    <a:pt x="7" y="97"/>
                    <a:pt x="9" y="92"/>
                    <a:pt x="9" y="88"/>
                  </a:cubicBezTo>
                  <a:cubicBezTo>
                    <a:pt x="9" y="85"/>
                    <a:pt x="7" y="85"/>
                    <a:pt x="4" y="84"/>
                  </a:cubicBezTo>
                  <a:cubicBezTo>
                    <a:pt x="4" y="84"/>
                    <a:pt x="4" y="84"/>
                    <a:pt x="4" y="84"/>
                  </a:cubicBezTo>
                  <a:cubicBezTo>
                    <a:pt x="3" y="81"/>
                    <a:pt x="2" y="75"/>
                    <a:pt x="1" y="74"/>
                  </a:cubicBezTo>
                  <a:cubicBezTo>
                    <a:pt x="0" y="72"/>
                    <a:pt x="13" y="64"/>
                    <a:pt x="16" y="62"/>
                  </a:cubicBezTo>
                  <a:cubicBezTo>
                    <a:pt x="18" y="61"/>
                    <a:pt x="20" y="48"/>
                    <a:pt x="21" y="44"/>
                  </a:cubicBezTo>
                  <a:cubicBezTo>
                    <a:pt x="22" y="39"/>
                    <a:pt x="25" y="36"/>
                    <a:pt x="26" y="33"/>
                  </a:cubicBezTo>
                  <a:cubicBezTo>
                    <a:pt x="26" y="30"/>
                    <a:pt x="30" y="28"/>
                    <a:pt x="32" y="28"/>
                  </a:cubicBezTo>
                  <a:cubicBezTo>
                    <a:pt x="35" y="27"/>
                    <a:pt x="36" y="24"/>
                    <a:pt x="36" y="20"/>
                  </a:cubicBezTo>
                  <a:cubicBezTo>
                    <a:pt x="36" y="17"/>
                    <a:pt x="41" y="19"/>
                    <a:pt x="47" y="20"/>
                  </a:cubicBezTo>
                  <a:cubicBezTo>
                    <a:pt x="53" y="20"/>
                    <a:pt x="54" y="26"/>
                    <a:pt x="54" y="29"/>
                  </a:cubicBezTo>
                  <a:cubicBezTo>
                    <a:pt x="55" y="32"/>
                    <a:pt x="64" y="28"/>
                    <a:pt x="68" y="27"/>
                  </a:cubicBezTo>
                  <a:cubicBezTo>
                    <a:pt x="72" y="26"/>
                    <a:pt x="72" y="28"/>
                    <a:pt x="78" y="30"/>
                  </a:cubicBezTo>
                  <a:cubicBezTo>
                    <a:pt x="84" y="32"/>
                    <a:pt x="96" y="24"/>
                    <a:pt x="98" y="22"/>
                  </a:cubicBezTo>
                  <a:cubicBezTo>
                    <a:pt x="101" y="21"/>
                    <a:pt x="102" y="21"/>
                    <a:pt x="105" y="22"/>
                  </a:cubicBezTo>
                  <a:cubicBezTo>
                    <a:pt x="108" y="22"/>
                    <a:pt x="112" y="24"/>
                    <a:pt x="118" y="24"/>
                  </a:cubicBezTo>
                  <a:cubicBezTo>
                    <a:pt x="124" y="24"/>
                    <a:pt x="132" y="22"/>
                    <a:pt x="136" y="18"/>
                  </a:cubicBezTo>
                  <a:cubicBezTo>
                    <a:pt x="139" y="15"/>
                    <a:pt x="154" y="8"/>
                    <a:pt x="160" y="5"/>
                  </a:cubicBezTo>
                  <a:cubicBezTo>
                    <a:pt x="166" y="2"/>
                    <a:pt x="180" y="0"/>
                    <a:pt x="180" y="0"/>
                  </a:cubicBezTo>
                  <a:lnTo>
                    <a:pt x="192" y="35"/>
                  </a:ln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San Luis Obispo County">
              <a:extLst>
                <a:ext uri="{FF2B5EF4-FFF2-40B4-BE49-F238E27FC236}">
                  <a16:creationId xmlns:a16="http://schemas.microsoft.com/office/drawing/2014/main" id="{8B969C40-6DDF-40ED-B215-24FB0367FB7E}"/>
                </a:ext>
              </a:extLst>
            </p:cNvPr>
            <p:cNvSpPr>
              <a:spLocks/>
            </p:cNvSpPr>
            <p:nvPr/>
          </p:nvSpPr>
          <p:spPr bwMode="auto">
            <a:xfrm>
              <a:off x="4038601" y="4918076"/>
              <a:ext cx="846138" cy="554038"/>
            </a:xfrm>
            <a:custGeom>
              <a:avLst/>
              <a:gdLst>
                <a:gd name="T0" fmla="*/ 378 w 635"/>
                <a:gd name="T1" fmla="*/ 1 h 374"/>
                <a:gd name="T2" fmla="*/ 388 w 635"/>
                <a:gd name="T3" fmla="*/ 71 h 374"/>
                <a:gd name="T4" fmla="*/ 424 w 635"/>
                <a:gd name="T5" fmla="*/ 104 h 374"/>
                <a:gd name="T6" fmla="*/ 438 w 635"/>
                <a:gd name="T7" fmla="*/ 122 h 374"/>
                <a:gd name="T8" fmla="*/ 452 w 635"/>
                <a:gd name="T9" fmla="*/ 145 h 374"/>
                <a:gd name="T10" fmla="*/ 493 w 635"/>
                <a:gd name="T11" fmla="*/ 182 h 374"/>
                <a:gd name="T12" fmla="*/ 516 w 635"/>
                <a:gd name="T13" fmla="*/ 217 h 374"/>
                <a:gd name="T14" fmla="*/ 565 w 635"/>
                <a:gd name="T15" fmla="*/ 252 h 374"/>
                <a:gd name="T16" fmla="*/ 601 w 635"/>
                <a:gd name="T17" fmla="*/ 286 h 374"/>
                <a:gd name="T18" fmla="*/ 630 w 635"/>
                <a:gd name="T19" fmla="*/ 292 h 374"/>
                <a:gd name="T20" fmla="*/ 635 w 635"/>
                <a:gd name="T21" fmla="*/ 365 h 374"/>
                <a:gd name="T22" fmla="*/ 630 w 635"/>
                <a:gd name="T23" fmla="*/ 372 h 374"/>
                <a:gd name="T24" fmla="*/ 604 w 635"/>
                <a:gd name="T25" fmla="*/ 362 h 374"/>
                <a:gd name="T26" fmla="*/ 572 w 635"/>
                <a:gd name="T27" fmla="*/ 343 h 374"/>
                <a:gd name="T28" fmla="*/ 523 w 635"/>
                <a:gd name="T29" fmla="*/ 331 h 374"/>
                <a:gd name="T30" fmla="*/ 506 w 635"/>
                <a:gd name="T31" fmla="*/ 318 h 374"/>
                <a:gd name="T32" fmla="*/ 485 w 635"/>
                <a:gd name="T33" fmla="*/ 310 h 374"/>
                <a:gd name="T34" fmla="*/ 459 w 635"/>
                <a:gd name="T35" fmla="*/ 302 h 374"/>
                <a:gd name="T36" fmla="*/ 430 w 635"/>
                <a:gd name="T37" fmla="*/ 286 h 374"/>
                <a:gd name="T38" fmla="*/ 407 w 635"/>
                <a:gd name="T39" fmla="*/ 292 h 374"/>
                <a:gd name="T40" fmla="*/ 394 w 635"/>
                <a:gd name="T41" fmla="*/ 313 h 374"/>
                <a:gd name="T42" fmla="*/ 368 w 635"/>
                <a:gd name="T43" fmla="*/ 320 h 374"/>
                <a:gd name="T44" fmla="*/ 344 w 635"/>
                <a:gd name="T45" fmla="*/ 331 h 374"/>
                <a:gd name="T46" fmla="*/ 358 w 635"/>
                <a:gd name="T47" fmla="*/ 354 h 374"/>
                <a:gd name="T48" fmla="*/ 340 w 635"/>
                <a:gd name="T49" fmla="*/ 358 h 374"/>
                <a:gd name="T50" fmla="*/ 268 w 635"/>
                <a:gd name="T51" fmla="*/ 342 h 374"/>
                <a:gd name="T52" fmla="*/ 238 w 635"/>
                <a:gd name="T53" fmla="*/ 348 h 374"/>
                <a:gd name="T54" fmla="*/ 246 w 635"/>
                <a:gd name="T55" fmla="*/ 297 h 374"/>
                <a:gd name="T56" fmla="*/ 232 w 635"/>
                <a:gd name="T57" fmla="*/ 272 h 374"/>
                <a:gd name="T58" fmla="*/ 210 w 635"/>
                <a:gd name="T59" fmla="*/ 263 h 374"/>
                <a:gd name="T60" fmla="*/ 196 w 635"/>
                <a:gd name="T61" fmla="*/ 266 h 374"/>
                <a:gd name="T62" fmla="*/ 167 w 635"/>
                <a:gd name="T63" fmla="*/ 251 h 374"/>
                <a:gd name="T64" fmla="*/ 157 w 635"/>
                <a:gd name="T65" fmla="*/ 225 h 374"/>
                <a:gd name="T66" fmla="*/ 165 w 635"/>
                <a:gd name="T67" fmla="*/ 190 h 374"/>
                <a:gd name="T68" fmla="*/ 170 w 635"/>
                <a:gd name="T69" fmla="*/ 204 h 374"/>
                <a:gd name="T70" fmla="*/ 170 w 635"/>
                <a:gd name="T71" fmla="*/ 188 h 374"/>
                <a:gd name="T72" fmla="*/ 158 w 635"/>
                <a:gd name="T73" fmla="*/ 158 h 374"/>
                <a:gd name="T74" fmla="*/ 129 w 635"/>
                <a:gd name="T75" fmla="*/ 147 h 374"/>
                <a:gd name="T76" fmla="*/ 98 w 635"/>
                <a:gd name="T77" fmla="*/ 125 h 374"/>
                <a:gd name="T78" fmla="*/ 62 w 635"/>
                <a:gd name="T79" fmla="*/ 72 h 374"/>
                <a:gd name="T80" fmla="*/ 50 w 635"/>
                <a:gd name="T81" fmla="*/ 70 h 374"/>
                <a:gd name="T82" fmla="*/ 25 w 635"/>
                <a:gd name="T83" fmla="*/ 61 h 374"/>
                <a:gd name="T84" fmla="*/ 13 w 635"/>
                <a:gd name="T85" fmla="*/ 41 h 374"/>
                <a:gd name="T86" fmla="*/ 1 w 635"/>
                <a:gd name="T87"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5" h="374">
                  <a:moveTo>
                    <a:pt x="0" y="4"/>
                  </a:moveTo>
                  <a:cubicBezTo>
                    <a:pt x="378" y="1"/>
                    <a:pt x="378" y="1"/>
                    <a:pt x="378" y="1"/>
                  </a:cubicBezTo>
                  <a:cubicBezTo>
                    <a:pt x="385" y="0"/>
                    <a:pt x="385" y="0"/>
                    <a:pt x="385" y="0"/>
                  </a:cubicBezTo>
                  <a:cubicBezTo>
                    <a:pt x="388" y="71"/>
                    <a:pt x="388" y="71"/>
                    <a:pt x="388" y="71"/>
                  </a:cubicBezTo>
                  <a:cubicBezTo>
                    <a:pt x="422" y="71"/>
                    <a:pt x="422" y="71"/>
                    <a:pt x="422" y="71"/>
                  </a:cubicBezTo>
                  <a:cubicBezTo>
                    <a:pt x="424" y="104"/>
                    <a:pt x="424" y="104"/>
                    <a:pt x="424" y="104"/>
                  </a:cubicBezTo>
                  <a:cubicBezTo>
                    <a:pt x="424" y="104"/>
                    <a:pt x="434" y="111"/>
                    <a:pt x="434" y="113"/>
                  </a:cubicBezTo>
                  <a:cubicBezTo>
                    <a:pt x="435" y="115"/>
                    <a:pt x="438" y="122"/>
                    <a:pt x="438" y="122"/>
                  </a:cubicBezTo>
                  <a:cubicBezTo>
                    <a:pt x="452" y="136"/>
                    <a:pt x="452" y="136"/>
                    <a:pt x="452" y="136"/>
                  </a:cubicBezTo>
                  <a:cubicBezTo>
                    <a:pt x="452" y="145"/>
                    <a:pt x="452" y="145"/>
                    <a:pt x="452" y="145"/>
                  </a:cubicBezTo>
                  <a:cubicBezTo>
                    <a:pt x="490" y="146"/>
                    <a:pt x="490" y="146"/>
                    <a:pt x="490" y="146"/>
                  </a:cubicBezTo>
                  <a:cubicBezTo>
                    <a:pt x="493" y="182"/>
                    <a:pt x="493" y="182"/>
                    <a:pt x="493" y="182"/>
                  </a:cubicBezTo>
                  <a:cubicBezTo>
                    <a:pt x="514" y="181"/>
                    <a:pt x="514" y="181"/>
                    <a:pt x="514" y="181"/>
                  </a:cubicBezTo>
                  <a:cubicBezTo>
                    <a:pt x="516" y="217"/>
                    <a:pt x="516" y="217"/>
                    <a:pt x="516" y="217"/>
                  </a:cubicBezTo>
                  <a:cubicBezTo>
                    <a:pt x="563" y="216"/>
                    <a:pt x="563" y="216"/>
                    <a:pt x="563" y="216"/>
                  </a:cubicBezTo>
                  <a:cubicBezTo>
                    <a:pt x="565" y="252"/>
                    <a:pt x="565" y="252"/>
                    <a:pt x="565" y="252"/>
                  </a:cubicBezTo>
                  <a:cubicBezTo>
                    <a:pt x="599" y="250"/>
                    <a:pt x="599" y="250"/>
                    <a:pt x="599" y="250"/>
                  </a:cubicBezTo>
                  <a:cubicBezTo>
                    <a:pt x="601" y="286"/>
                    <a:pt x="601" y="286"/>
                    <a:pt x="601" y="286"/>
                  </a:cubicBezTo>
                  <a:cubicBezTo>
                    <a:pt x="623" y="285"/>
                    <a:pt x="623" y="285"/>
                    <a:pt x="623" y="285"/>
                  </a:cubicBezTo>
                  <a:cubicBezTo>
                    <a:pt x="630" y="292"/>
                    <a:pt x="630" y="292"/>
                    <a:pt x="630" y="292"/>
                  </a:cubicBezTo>
                  <a:cubicBezTo>
                    <a:pt x="635" y="365"/>
                    <a:pt x="635" y="365"/>
                    <a:pt x="635" y="365"/>
                  </a:cubicBezTo>
                  <a:cubicBezTo>
                    <a:pt x="635" y="365"/>
                    <a:pt x="635" y="365"/>
                    <a:pt x="635" y="365"/>
                  </a:cubicBezTo>
                  <a:cubicBezTo>
                    <a:pt x="630" y="365"/>
                    <a:pt x="630" y="365"/>
                    <a:pt x="630" y="365"/>
                  </a:cubicBezTo>
                  <a:cubicBezTo>
                    <a:pt x="630" y="372"/>
                    <a:pt x="630" y="372"/>
                    <a:pt x="630" y="372"/>
                  </a:cubicBezTo>
                  <a:cubicBezTo>
                    <a:pt x="630" y="372"/>
                    <a:pt x="623" y="372"/>
                    <a:pt x="620" y="371"/>
                  </a:cubicBezTo>
                  <a:cubicBezTo>
                    <a:pt x="616" y="370"/>
                    <a:pt x="607" y="363"/>
                    <a:pt x="604" y="362"/>
                  </a:cubicBezTo>
                  <a:cubicBezTo>
                    <a:pt x="602" y="360"/>
                    <a:pt x="592" y="356"/>
                    <a:pt x="592" y="356"/>
                  </a:cubicBezTo>
                  <a:cubicBezTo>
                    <a:pt x="592" y="356"/>
                    <a:pt x="577" y="344"/>
                    <a:pt x="572" y="343"/>
                  </a:cubicBezTo>
                  <a:cubicBezTo>
                    <a:pt x="568" y="342"/>
                    <a:pt x="555" y="340"/>
                    <a:pt x="552" y="340"/>
                  </a:cubicBezTo>
                  <a:cubicBezTo>
                    <a:pt x="550" y="339"/>
                    <a:pt x="524" y="333"/>
                    <a:pt x="523" y="331"/>
                  </a:cubicBezTo>
                  <a:cubicBezTo>
                    <a:pt x="522" y="329"/>
                    <a:pt x="520" y="325"/>
                    <a:pt x="517" y="324"/>
                  </a:cubicBezTo>
                  <a:cubicBezTo>
                    <a:pt x="514" y="322"/>
                    <a:pt x="508" y="322"/>
                    <a:pt x="506" y="318"/>
                  </a:cubicBezTo>
                  <a:cubicBezTo>
                    <a:pt x="504" y="314"/>
                    <a:pt x="498" y="308"/>
                    <a:pt x="496" y="310"/>
                  </a:cubicBezTo>
                  <a:cubicBezTo>
                    <a:pt x="493" y="311"/>
                    <a:pt x="487" y="312"/>
                    <a:pt x="485" y="310"/>
                  </a:cubicBezTo>
                  <a:cubicBezTo>
                    <a:pt x="483" y="308"/>
                    <a:pt x="478" y="304"/>
                    <a:pt x="473" y="305"/>
                  </a:cubicBezTo>
                  <a:cubicBezTo>
                    <a:pt x="468" y="306"/>
                    <a:pt x="462" y="304"/>
                    <a:pt x="459" y="302"/>
                  </a:cubicBezTo>
                  <a:cubicBezTo>
                    <a:pt x="456" y="300"/>
                    <a:pt x="442" y="293"/>
                    <a:pt x="439" y="292"/>
                  </a:cubicBezTo>
                  <a:cubicBezTo>
                    <a:pt x="436" y="292"/>
                    <a:pt x="432" y="289"/>
                    <a:pt x="430" y="286"/>
                  </a:cubicBezTo>
                  <a:cubicBezTo>
                    <a:pt x="429" y="284"/>
                    <a:pt x="423" y="281"/>
                    <a:pt x="423" y="281"/>
                  </a:cubicBezTo>
                  <a:cubicBezTo>
                    <a:pt x="423" y="281"/>
                    <a:pt x="410" y="288"/>
                    <a:pt x="407" y="292"/>
                  </a:cubicBezTo>
                  <a:cubicBezTo>
                    <a:pt x="404" y="295"/>
                    <a:pt x="396" y="300"/>
                    <a:pt x="396" y="303"/>
                  </a:cubicBezTo>
                  <a:cubicBezTo>
                    <a:pt x="396" y="306"/>
                    <a:pt x="396" y="311"/>
                    <a:pt x="394" y="313"/>
                  </a:cubicBezTo>
                  <a:cubicBezTo>
                    <a:pt x="392" y="315"/>
                    <a:pt x="385" y="322"/>
                    <a:pt x="381" y="322"/>
                  </a:cubicBezTo>
                  <a:cubicBezTo>
                    <a:pt x="377" y="321"/>
                    <a:pt x="368" y="320"/>
                    <a:pt x="368" y="320"/>
                  </a:cubicBezTo>
                  <a:cubicBezTo>
                    <a:pt x="368" y="320"/>
                    <a:pt x="362" y="324"/>
                    <a:pt x="358" y="324"/>
                  </a:cubicBezTo>
                  <a:cubicBezTo>
                    <a:pt x="353" y="323"/>
                    <a:pt x="339" y="325"/>
                    <a:pt x="344" y="331"/>
                  </a:cubicBezTo>
                  <a:cubicBezTo>
                    <a:pt x="348" y="337"/>
                    <a:pt x="353" y="342"/>
                    <a:pt x="354" y="344"/>
                  </a:cubicBezTo>
                  <a:cubicBezTo>
                    <a:pt x="354" y="347"/>
                    <a:pt x="356" y="351"/>
                    <a:pt x="358" y="354"/>
                  </a:cubicBezTo>
                  <a:cubicBezTo>
                    <a:pt x="359" y="358"/>
                    <a:pt x="360" y="368"/>
                    <a:pt x="355" y="374"/>
                  </a:cubicBezTo>
                  <a:cubicBezTo>
                    <a:pt x="355" y="374"/>
                    <a:pt x="348" y="365"/>
                    <a:pt x="340" y="358"/>
                  </a:cubicBezTo>
                  <a:cubicBezTo>
                    <a:pt x="333" y="350"/>
                    <a:pt x="314" y="340"/>
                    <a:pt x="302" y="335"/>
                  </a:cubicBezTo>
                  <a:cubicBezTo>
                    <a:pt x="289" y="330"/>
                    <a:pt x="272" y="340"/>
                    <a:pt x="268" y="342"/>
                  </a:cubicBezTo>
                  <a:cubicBezTo>
                    <a:pt x="265" y="343"/>
                    <a:pt x="258" y="346"/>
                    <a:pt x="254" y="346"/>
                  </a:cubicBezTo>
                  <a:cubicBezTo>
                    <a:pt x="251" y="346"/>
                    <a:pt x="240" y="348"/>
                    <a:pt x="238" y="348"/>
                  </a:cubicBezTo>
                  <a:cubicBezTo>
                    <a:pt x="238" y="345"/>
                    <a:pt x="240" y="339"/>
                    <a:pt x="241" y="336"/>
                  </a:cubicBezTo>
                  <a:cubicBezTo>
                    <a:pt x="242" y="333"/>
                    <a:pt x="246" y="301"/>
                    <a:pt x="246" y="297"/>
                  </a:cubicBezTo>
                  <a:cubicBezTo>
                    <a:pt x="246" y="292"/>
                    <a:pt x="244" y="287"/>
                    <a:pt x="242" y="284"/>
                  </a:cubicBezTo>
                  <a:cubicBezTo>
                    <a:pt x="240" y="280"/>
                    <a:pt x="235" y="273"/>
                    <a:pt x="232" y="272"/>
                  </a:cubicBezTo>
                  <a:cubicBezTo>
                    <a:pt x="230" y="271"/>
                    <a:pt x="226" y="270"/>
                    <a:pt x="222" y="266"/>
                  </a:cubicBezTo>
                  <a:cubicBezTo>
                    <a:pt x="218" y="263"/>
                    <a:pt x="214" y="263"/>
                    <a:pt x="210" y="263"/>
                  </a:cubicBezTo>
                  <a:cubicBezTo>
                    <a:pt x="206" y="263"/>
                    <a:pt x="206" y="264"/>
                    <a:pt x="203" y="268"/>
                  </a:cubicBezTo>
                  <a:cubicBezTo>
                    <a:pt x="200" y="272"/>
                    <a:pt x="197" y="269"/>
                    <a:pt x="196" y="266"/>
                  </a:cubicBezTo>
                  <a:cubicBezTo>
                    <a:pt x="194" y="264"/>
                    <a:pt x="192" y="262"/>
                    <a:pt x="186" y="261"/>
                  </a:cubicBezTo>
                  <a:cubicBezTo>
                    <a:pt x="180" y="259"/>
                    <a:pt x="170" y="253"/>
                    <a:pt x="167" y="251"/>
                  </a:cubicBezTo>
                  <a:cubicBezTo>
                    <a:pt x="164" y="249"/>
                    <a:pt x="160" y="243"/>
                    <a:pt x="158" y="238"/>
                  </a:cubicBezTo>
                  <a:cubicBezTo>
                    <a:pt x="156" y="234"/>
                    <a:pt x="155" y="229"/>
                    <a:pt x="157" y="225"/>
                  </a:cubicBezTo>
                  <a:cubicBezTo>
                    <a:pt x="158" y="221"/>
                    <a:pt x="161" y="210"/>
                    <a:pt x="162" y="206"/>
                  </a:cubicBezTo>
                  <a:cubicBezTo>
                    <a:pt x="164" y="203"/>
                    <a:pt x="164" y="195"/>
                    <a:pt x="165" y="190"/>
                  </a:cubicBezTo>
                  <a:cubicBezTo>
                    <a:pt x="165" y="185"/>
                    <a:pt x="168" y="196"/>
                    <a:pt x="167" y="199"/>
                  </a:cubicBezTo>
                  <a:cubicBezTo>
                    <a:pt x="167" y="202"/>
                    <a:pt x="168" y="204"/>
                    <a:pt x="170" y="204"/>
                  </a:cubicBezTo>
                  <a:cubicBezTo>
                    <a:pt x="172" y="203"/>
                    <a:pt x="175" y="200"/>
                    <a:pt x="176" y="198"/>
                  </a:cubicBezTo>
                  <a:cubicBezTo>
                    <a:pt x="178" y="196"/>
                    <a:pt x="172" y="191"/>
                    <a:pt x="170" y="188"/>
                  </a:cubicBezTo>
                  <a:cubicBezTo>
                    <a:pt x="169" y="185"/>
                    <a:pt x="167" y="179"/>
                    <a:pt x="166" y="176"/>
                  </a:cubicBezTo>
                  <a:cubicBezTo>
                    <a:pt x="165" y="174"/>
                    <a:pt x="158" y="158"/>
                    <a:pt x="158" y="158"/>
                  </a:cubicBezTo>
                  <a:cubicBezTo>
                    <a:pt x="155" y="153"/>
                    <a:pt x="145" y="152"/>
                    <a:pt x="142" y="152"/>
                  </a:cubicBezTo>
                  <a:cubicBezTo>
                    <a:pt x="138" y="152"/>
                    <a:pt x="132" y="150"/>
                    <a:pt x="129" y="147"/>
                  </a:cubicBezTo>
                  <a:cubicBezTo>
                    <a:pt x="125" y="144"/>
                    <a:pt x="121" y="147"/>
                    <a:pt x="117" y="146"/>
                  </a:cubicBezTo>
                  <a:cubicBezTo>
                    <a:pt x="113" y="146"/>
                    <a:pt x="101" y="129"/>
                    <a:pt x="98" y="125"/>
                  </a:cubicBezTo>
                  <a:cubicBezTo>
                    <a:pt x="95" y="120"/>
                    <a:pt x="89" y="112"/>
                    <a:pt x="86" y="106"/>
                  </a:cubicBezTo>
                  <a:cubicBezTo>
                    <a:pt x="82" y="100"/>
                    <a:pt x="65" y="74"/>
                    <a:pt x="62" y="72"/>
                  </a:cubicBezTo>
                  <a:cubicBezTo>
                    <a:pt x="59" y="70"/>
                    <a:pt x="59" y="73"/>
                    <a:pt x="55" y="73"/>
                  </a:cubicBezTo>
                  <a:cubicBezTo>
                    <a:pt x="51" y="74"/>
                    <a:pt x="52" y="73"/>
                    <a:pt x="50" y="70"/>
                  </a:cubicBezTo>
                  <a:cubicBezTo>
                    <a:pt x="48" y="68"/>
                    <a:pt x="39" y="67"/>
                    <a:pt x="36" y="66"/>
                  </a:cubicBezTo>
                  <a:cubicBezTo>
                    <a:pt x="33" y="66"/>
                    <a:pt x="30" y="63"/>
                    <a:pt x="25" y="61"/>
                  </a:cubicBezTo>
                  <a:cubicBezTo>
                    <a:pt x="20" y="60"/>
                    <a:pt x="22" y="57"/>
                    <a:pt x="21" y="53"/>
                  </a:cubicBezTo>
                  <a:cubicBezTo>
                    <a:pt x="20" y="48"/>
                    <a:pt x="15" y="44"/>
                    <a:pt x="13" y="41"/>
                  </a:cubicBezTo>
                  <a:cubicBezTo>
                    <a:pt x="10" y="38"/>
                    <a:pt x="11" y="35"/>
                    <a:pt x="12" y="29"/>
                  </a:cubicBezTo>
                  <a:cubicBezTo>
                    <a:pt x="12" y="22"/>
                    <a:pt x="4" y="9"/>
                    <a:pt x="1" y="6"/>
                  </a:cubicBezTo>
                  <a:cubicBezTo>
                    <a:pt x="1" y="5"/>
                    <a:pt x="0" y="5"/>
                    <a:pt x="0" y="4"/>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San Bernadino County">
              <a:extLst>
                <a:ext uri="{FF2B5EF4-FFF2-40B4-BE49-F238E27FC236}">
                  <a16:creationId xmlns:a16="http://schemas.microsoft.com/office/drawing/2014/main" id="{99C3AAE8-7D0E-4B92-ACDD-19118869D75C}"/>
                </a:ext>
              </a:extLst>
            </p:cNvPr>
            <p:cNvSpPr>
              <a:spLocks/>
            </p:cNvSpPr>
            <p:nvPr/>
          </p:nvSpPr>
          <p:spPr bwMode="auto">
            <a:xfrm>
              <a:off x="5656263" y="4805363"/>
              <a:ext cx="1660525" cy="1247775"/>
            </a:xfrm>
            <a:custGeom>
              <a:avLst/>
              <a:gdLst>
                <a:gd name="T0" fmla="*/ 44 w 1246"/>
                <a:gd name="T1" fmla="*/ 842 h 843"/>
                <a:gd name="T2" fmla="*/ 4 w 1246"/>
                <a:gd name="T3" fmla="*/ 812 h 843"/>
                <a:gd name="T4" fmla="*/ 13 w 1246"/>
                <a:gd name="T5" fmla="*/ 787 h 843"/>
                <a:gd name="T6" fmla="*/ 50 w 1246"/>
                <a:gd name="T7" fmla="*/ 673 h 843"/>
                <a:gd name="T8" fmla="*/ 35 w 1246"/>
                <a:gd name="T9" fmla="*/ 557 h 843"/>
                <a:gd name="T10" fmla="*/ 30 w 1246"/>
                <a:gd name="T11" fmla="*/ 449 h 843"/>
                <a:gd name="T12" fmla="*/ 33 w 1246"/>
                <a:gd name="T13" fmla="*/ 334 h 843"/>
                <a:gd name="T14" fmla="*/ 24 w 1246"/>
                <a:gd name="T15" fmla="*/ 106 h 843"/>
                <a:gd name="T16" fmla="*/ 34 w 1246"/>
                <a:gd name="T17" fmla="*/ 90 h 843"/>
                <a:gd name="T18" fmla="*/ 16 w 1246"/>
                <a:gd name="T19" fmla="*/ 76 h 843"/>
                <a:gd name="T20" fmla="*/ 21 w 1246"/>
                <a:gd name="T21" fmla="*/ 42 h 843"/>
                <a:gd name="T22" fmla="*/ 654 w 1246"/>
                <a:gd name="T23" fmla="*/ 2 h 843"/>
                <a:gd name="T24" fmla="*/ 684 w 1246"/>
                <a:gd name="T25" fmla="*/ 0 h 843"/>
                <a:gd name="T26" fmla="*/ 1056 w 1246"/>
                <a:gd name="T27" fmla="*/ 328 h 843"/>
                <a:gd name="T28" fmla="*/ 1056 w 1246"/>
                <a:gd name="T29" fmla="*/ 360 h 843"/>
                <a:gd name="T30" fmla="*/ 1083 w 1246"/>
                <a:gd name="T31" fmla="*/ 390 h 843"/>
                <a:gd name="T32" fmla="*/ 1119 w 1246"/>
                <a:gd name="T33" fmla="*/ 430 h 843"/>
                <a:gd name="T34" fmla="*/ 1134 w 1246"/>
                <a:gd name="T35" fmla="*/ 463 h 843"/>
                <a:gd name="T36" fmla="*/ 1152 w 1246"/>
                <a:gd name="T37" fmla="*/ 500 h 843"/>
                <a:gd name="T38" fmla="*/ 1168 w 1246"/>
                <a:gd name="T39" fmla="*/ 529 h 843"/>
                <a:gd name="T40" fmla="*/ 1201 w 1246"/>
                <a:gd name="T41" fmla="*/ 548 h 843"/>
                <a:gd name="T42" fmla="*/ 1231 w 1246"/>
                <a:gd name="T43" fmla="*/ 567 h 843"/>
                <a:gd name="T44" fmla="*/ 1241 w 1246"/>
                <a:gd name="T45" fmla="*/ 599 h 843"/>
                <a:gd name="T46" fmla="*/ 1220 w 1246"/>
                <a:gd name="T47" fmla="*/ 622 h 843"/>
                <a:gd name="T48" fmla="*/ 1193 w 1246"/>
                <a:gd name="T49" fmla="*/ 646 h 843"/>
                <a:gd name="T50" fmla="*/ 1152 w 1246"/>
                <a:gd name="T51" fmla="*/ 679 h 843"/>
                <a:gd name="T52" fmla="*/ 1151 w 1246"/>
                <a:gd name="T53" fmla="*/ 687 h 843"/>
                <a:gd name="T54" fmla="*/ 849 w 1246"/>
                <a:gd name="T55" fmla="*/ 726 h 843"/>
                <a:gd name="T56" fmla="*/ 299 w 1246"/>
                <a:gd name="T57" fmla="*/ 776 h 843"/>
                <a:gd name="T58" fmla="*/ 197 w 1246"/>
                <a:gd name="T59" fmla="*/ 774 h 843"/>
                <a:gd name="T60" fmla="*/ 145 w 1246"/>
                <a:gd name="T61" fmla="*/ 772 h 843"/>
                <a:gd name="T62" fmla="*/ 83 w 1246"/>
                <a:gd name="T63" fmla="*/ 793 h 843"/>
                <a:gd name="T64" fmla="*/ 67 w 1246"/>
                <a:gd name="T65" fmla="*/ 81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6" h="843">
                  <a:moveTo>
                    <a:pt x="51" y="822"/>
                  </a:moveTo>
                  <a:cubicBezTo>
                    <a:pt x="52" y="831"/>
                    <a:pt x="44" y="842"/>
                    <a:pt x="44" y="842"/>
                  </a:cubicBezTo>
                  <a:cubicBezTo>
                    <a:pt x="44" y="843"/>
                    <a:pt x="44" y="843"/>
                    <a:pt x="44" y="843"/>
                  </a:cubicBezTo>
                  <a:cubicBezTo>
                    <a:pt x="24" y="826"/>
                    <a:pt x="4" y="812"/>
                    <a:pt x="4" y="812"/>
                  </a:cubicBezTo>
                  <a:cubicBezTo>
                    <a:pt x="4" y="809"/>
                    <a:pt x="3" y="805"/>
                    <a:pt x="1" y="803"/>
                  </a:cubicBezTo>
                  <a:cubicBezTo>
                    <a:pt x="0" y="801"/>
                    <a:pt x="7" y="790"/>
                    <a:pt x="13" y="787"/>
                  </a:cubicBezTo>
                  <a:cubicBezTo>
                    <a:pt x="18" y="784"/>
                    <a:pt x="23" y="784"/>
                    <a:pt x="23" y="784"/>
                  </a:cubicBezTo>
                  <a:cubicBezTo>
                    <a:pt x="50" y="673"/>
                    <a:pt x="50" y="673"/>
                    <a:pt x="50" y="673"/>
                  </a:cubicBezTo>
                  <a:cubicBezTo>
                    <a:pt x="39" y="559"/>
                    <a:pt x="39" y="559"/>
                    <a:pt x="39" y="559"/>
                  </a:cubicBezTo>
                  <a:cubicBezTo>
                    <a:pt x="35" y="557"/>
                    <a:pt x="35" y="557"/>
                    <a:pt x="35" y="557"/>
                  </a:cubicBezTo>
                  <a:cubicBezTo>
                    <a:pt x="30" y="449"/>
                    <a:pt x="30" y="449"/>
                    <a:pt x="30" y="449"/>
                  </a:cubicBezTo>
                  <a:cubicBezTo>
                    <a:pt x="30" y="449"/>
                    <a:pt x="30" y="449"/>
                    <a:pt x="30" y="449"/>
                  </a:cubicBezTo>
                  <a:cubicBezTo>
                    <a:pt x="40" y="448"/>
                    <a:pt x="40" y="448"/>
                    <a:pt x="40" y="448"/>
                  </a:cubicBezTo>
                  <a:cubicBezTo>
                    <a:pt x="33" y="334"/>
                    <a:pt x="33" y="334"/>
                    <a:pt x="33" y="334"/>
                  </a:cubicBezTo>
                  <a:cubicBezTo>
                    <a:pt x="38" y="334"/>
                    <a:pt x="38" y="334"/>
                    <a:pt x="38" y="334"/>
                  </a:cubicBezTo>
                  <a:cubicBezTo>
                    <a:pt x="24" y="106"/>
                    <a:pt x="24" y="106"/>
                    <a:pt x="24" y="106"/>
                  </a:cubicBezTo>
                  <a:cubicBezTo>
                    <a:pt x="36" y="105"/>
                    <a:pt x="36" y="105"/>
                    <a:pt x="36" y="105"/>
                  </a:cubicBezTo>
                  <a:cubicBezTo>
                    <a:pt x="34" y="90"/>
                    <a:pt x="34" y="90"/>
                    <a:pt x="34" y="90"/>
                  </a:cubicBezTo>
                  <a:cubicBezTo>
                    <a:pt x="17" y="92"/>
                    <a:pt x="17" y="92"/>
                    <a:pt x="17" y="92"/>
                  </a:cubicBezTo>
                  <a:cubicBezTo>
                    <a:pt x="16" y="76"/>
                    <a:pt x="16" y="76"/>
                    <a:pt x="16" y="76"/>
                  </a:cubicBezTo>
                  <a:cubicBezTo>
                    <a:pt x="23" y="74"/>
                    <a:pt x="23" y="74"/>
                    <a:pt x="23" y="74"/>
                  </a:cubicBezTo>
                  <a:cubicBezTo>
                    <a:pt x="21" y="42"/>
                    <a:pt x="21" y="42"/>
                    <a:pt x="21" y="42"/>
                  </a:cubicBezTo>
                  <a:cubicBezTo>
                    <a:pt x="655" y="8"/>
                    <a:pt x="655" y="8"/>
                    <a:pt x="655" y="8"/>
                  </a:cubicBezTo>
                  <a:cubicBezTo>
                    <a:pt x="654" y="2"/>
                    <a:pt x="654" y="2"/>
                    <a:pt x="654" y="2"/>
                  </a:cubicBezTo>
                  <a:cubicBezTo>
                    <a:pt x="684" y="0"/>
                    <a:pt x="684" y="0"/>
                    <a:pt x="684" y="0"/>
                  </a:cubicBezTo>
                  <a:cubicBezTo>
                    <a:pt x="684" y="0"/>
                    <a:pt x="684" y="0"/>
                    <a:pt x="684" y="0"/>
                  </a:cubicBezTo>
                  <a:cubicBezTo>
                    <a:pt x="1048" y="308"/>
                    <a:pt x="1048" y="308"/>
                    <a:pt x="1048" y="308"/>
                  </a:cubicBezTo>
                  <a:cubicBezTo>
                    <a:pt x="1048" y="308"/>
                    <a:pt x="1057" y="321"/>
                    <a:pt x="1056" y="328"/>
                  </a:cubicBezTo>
                  <a:cubicBezTo>
                    <a:pt x="1055" y="335"/>
                    <a:pt x="1056" y="343"/>
                    <a:pt x="1055" y="348"/>
                  </a:cubicBezTo>
                  <a:cubicBezTo>
                    <a:pt x="1055" y="352"/>
                    <a:pt x="1052" y="356"/>
                    <a:pt x="1056" y="360"/>
                  </a:cubicBezTo>
                  <a:cubicBezTo>
                    <a:pt x="1061" y="364"/>
                    <a:pt x="1074" y="368"/>
                    <a:pt x="1074" y="373"/>
                  </a:cubicBezTo>
                  <a:cubicBezTo>
                    <a:pt x="1075" y="378"/>
                    <a:pt x="1079" y="387"/>
                    <a:pt x="1083" y="390"/>
                  </a:cubicBezTo>
                  <a:cubicBezTo>
                    <a:pt x="1088" y="393"/>
                    <a:pt x="1099" y="405"/>
                    <a:pt x="1102" y="408"/>
                  </a:cubicBezTo>
                  <a:cubicBezTo>
                    <a:pt x="1105" y="412"/>
                    <a:pt x="1118" y="426"/>
                    <a:pt x="1119" y="430"/>
                  </a:cubicBezTo>
                  <a:cubicBezTo>
                    <a:pt x="1120" y="435"/>
                    <a:pt x="1122" y="442"/>
                    <a:pt x="1125" y="446"/>
                  </a:cubicBezTo>
                  <a:cubicBezTo>
                    <a:pt x="1128" y="451"/>
                    <a:pt x="1137" y="461"/>
                    <a:pt x="1134" y="463"/>
                  </a:cubicBezTo>
                  <a:cubicBezTo>
                    <a:pt x="1132" y="465"/>
                    <a:pt x="1128" y="465"/>
                    <a:pt x="1132" y="470"/>
                  </a:cubicBezTo>
                  <a:cubicBezTo>
                    <a:pt x="1136" y="476"/>
                    <a:pt x="1153" y="492"/>
                    <a:pt x="1152" y="500"/>
                  </a:cubicBezTo>
                  <a:cubicBezTo>
                    <a:pt x="1151" y="507"/>
                    <a:pt x="1149" y="516"/>
                    <a:pt x="1151" y="521"/>
                  </a:cubicBezTo>
                  <a:cubicBezTo>
                    <a:pt x="1153" y="526"/>
                    <a:pt x="1160" y="526"/>
                    <a:pt x="1168" y="529"/>
                  </a:cubicBezTo>
                  <a:cubicBezTo>
                    <a:pt x="1176" y="532"/>
                    <a:pt x="1182" y="535"/>
                    <a:pt x="1185" y="539"/>
                  </a:cubicBezTo>
                  <a:cubicBezTo>
                    <a:pt x="1189" y="543"/>
                    <a:pt x="1196" y="545"/>
                    <a:pt x="1201" y="548"/>
                  </a:cubicBezTo>
                  <a:cubicBezTo>
                    <a:pt x="1205" y="551"/>
                    <a:pt x="1212" y="555"/>
                    <a:pt x="1218" y="557"/>
                  </a:cubicBezTo>
                  <a:cubicBezTo>
                    <a:pt x="1224" y="560"/>
                    <a:pt x="1229" y="562"/>
                    <a:pt x="1231" y="567"/>
                  </a:cubicBezTo>
                  <a:cubicBezTo>
                    <a:pt x="1234" y="572"/>
                    <a:pt x="1243" y="586"/>
                    <a:pt x="1245" y="590"/>
                  </a:cubicBezTo>
                  <a:cubicBezTo>
                    <a:pt x="1246" y="595"/>
                    <a:pt x="1243" y="597"/>
                    <a:pt x="1241" y="599"/>
                  </a:cubicBezTo>
                  <a:cubicBezTo>
                    <a:pt x="1239" y="601"/>
                    <a:pt x="1234" y="608"/>
                    <a:pt x="1230" y="611"/>
                  </a:cubicBezTo>
                  <a:cubicBezTo>
                    <a:pt x="1226" y="614"/>
                    <a:pt x="1221" y="617"/>
                    <a:pt x="1220" y="622"/>
                  </a:cubicBezTo>
                  <a:cubicBezTo>
                    <a:pt x="1219" y="626"/>
                    <a:pt x="1212" y="638"/>
                    <a:pt x="1208" y="638"/>
                  </a:cubicBezTo>
                  <a:cubicBezTo>
                    <a:pt x="1204" y="638"/>
                    <a:pt x="1198" y="641"/>
                    <a:pt x="1193" y="646"/>
                  </a:cubicBezTo>
                  <a:cubicBezTo>
                    <a:pt x="1188" y="650"/>
                    <a:pt x="1177" y="664"/>
                    <a:pt x="1172" y="666"/>
                  </a:cubicBezTo>
                  <a:cubicBezTo>
                    <a:pt x="1166" y="668"/>
                    <a:pt x="1152" y="671"/>
                    <a:pt x="1152" y="679"/>
                  </a:cubicBezTo>
                  <a:cubicBezTo>
                    <a:pt x="1152" y="681"/>
                    <a:pt x="1152" y="684"/>
                    <a:pt x="1152" y="687"/>
                  </a:cubicBezTo>
                  <a:cubicBezTo>
                    <a:pt x="1151" y="687"/>
                    <a:pt x="1151" y="687"/>
                    <a:pt x="1151" y="687"/>
                  </a:cubicBezTo>
                  <a:cubicBezTo>
                    <a:pt x="847" y="710"/>
                    <a:pt x="847" y="710"/>
                    <a:pt x="847" y="710"/>
                  </a:cubicBezTo>
                  <a:cubicBezTo>
                    <a:pt x="849" y="726"/>
                    <a:pt x="849" y="726"/>
                    <a:pt x="849" y="726"/>
                  </a:cubicBezTo>
                  <a:cubicBezTo>
                    <a:pt x="761" y="737"/>
                    <a:pt x="297" y="763"/>
                    <a:pt x="297" y="763"/>
                  </a:cubicBezTo>
                  <a:cubicBezTo>
                    <a:pt x="299" y="776"/>
                    <a:pt x="299" y="776"/>
                    <a:pt x="299" y="776"/>
                  </a:cubicBezTo>
                  <a:cubicBezTo>
                    <a:pt x="198" y="781"/>
                    <a:pt x="198" y="781"/>
                    <a:pt x="198" y="781"/>
                  </a:cubicBezTo>
                  <a:cubicBezTo>
                    <a:pt x="197" y="774"/>
                    <a:pt x="197" y="774"/>
                    <a:pt x="197" y="774"/>
                  </a:cubicBezTo>
                  <a:cubicBezTo>
                    <a:pt x="149" y="777"/>
                    <a:pt x="149" y="777"/>
                    <a:pt x="149" y="777"/>
                  </a:cubicBezTo>
                  <a:cubicBezTo>
                    <a:pt x="145" y="772"/>
                    <a:pt x="145" y="772"/>
                    <a:pt x="145" y="772"/>
                  </a:cubicBezTo>
                  <a:cubicBezTo>
                    <a:pt x="83" y="776"/>
                    <a:pt x="83" y="776"/>
                    <a:pt x="83" y="776"/>
                  </a:cubicBezTo>
                  <a:cubicBezTo>
                    <a:pt x="83" y="793"/>
                    <a:pt x="83" y="793"/>
                    <a:pt x="83" y="793"/>
                  </a:cubicBezTo>
                  <a:cubicBezTo>
                    <a:pt x="67" y="802"/>
                    <a:pt x="67" y="802"/>
                    <a:pt x="67" y="802"/>
                  </a:cubicBezTo>
                  <a:cubicBezTo>
                    <a:pt x="67" y="819"/>
                    <a:pt x="67" y="819"/>
                    <a:pt x="67" y="819"/>
                  </a:cubicBezTo>
                  <a:lnTo>
                    <a:pt x="51" y="822"/>
                  </a:ln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Imperial County">
              <a:extLst>
                <a:ext uri="{FF2B5EF4-FFF2-40B4-BE49-F238E27FC236}">
                  <a16:creationId xmlns:a16="http://schemas.microsoft.com/office/drawing/2014/main" id="{D731CD63-D65A-498D-8EEC-FE902837DBB2}"/>
                </a:ext>
              </a:extLst>
            </p:cNvPr>
            <p:cNvSpPr>
              <a:spLocks/>
            </p:cNvSpPr>
            <p:nvPr/>
          </p:nvSpPr>
          <p:spPr bwMode="auto">
            <a:xfrm>
              <a:off x="6457951" y="6224588"/>
              <a:ext cx="769938" cy="552449"/>
            </a:xfrm>
            <a:custGeom>
              <a:avLst/>
              <a:gdLst>
                <a:gd name="T0" fmla="*/ 508 w 577"/>
                <a:gd name="T1" fmla="*/ 166 h 373"/>
                <a:gd name="T2" fmla="*/ 521 w 577"/>
                <a:gd name="T3" fmla="*/ 168 h 373"/>
                <a:gd name="T4" fmla="*/ 544 w 577"/>
                <a:gd name="T5" fmla="*/ 165 h 373"/>
                <a:gd name="T6" fmla="*/ 556 w 577"/>
                <a:gd name="T7" fmla="*/ 172 h 373"/>
                <a:gd name="T8" fmla="*/ 562 w 577"/>
                <a:gd name="T9" fmla="*/ 182 h 373"/>
                <a:gd name="T10" fmla="*/ 571 w 577"/>
                <a:gd name="T11" fmla="*/ 192 h 373"/>
                <a:gd name="T12" fmla="*/ 569 w 577"/>
                <a:gd name="T13" fmla="*/ 206 h 373"/>
                <a:gd name="T14" fmla="*/ 576 w 577"/>
                <a:gd name="T15" fmla="*/ 228 h 373"/>
                <a:gd name="T16" fmla="*/ 571 w 577"/>
                <a:gd name="T17" fmla="*/ 244 h 373"/>
                <a:gd name="T18" fmla="*/ 562 w 577"/>
                <a:gd name="T19" fmla="*/ 249 h 373"/>
                <a:gd name="T20" fmla="*/ 554 w 577"/>
                <a:gd name="T21" fmla="*/ 263 h 373"/>
                <a:gd name="T22" fmla="*/ 556 w 577"/>
                <a:gd name="T23" fmla="*/ 280 h 373"/>
                <a:gd name="T24" fmla="*/ 543 w 577"/>
                <a:gd name="T25" fmla="*/ 286 h 373"/>
                <a:gd name="T26" fmla="*/ 532 w 577"/>
                <a:gd name="T27" fmla="*/ 293 h 373"/>
                <a:gd name="T28" fmla="*/ 507 w 577"/>
                <a:gd name="T29" fmla="*/ 288 h 373"/>
                <a:gd name="T30" fmla="*/ 491 w 577"/>
                <a:gd name="T31" fmla="*/ 297 h 373"/>
                <a:gd name="T32" fmla="*/ 14 w 577"/>
                <a:gd name="T33" fmla="*/ 373 h 373"/>
                <a:gd name="T34" fmla="*/ 13 w 577"/>
                <a:gd name="T35" fmla="*/ 371 h 373"/>
                <a:gd name="T36" fmla="*/ 3 w 577"/>
                <a:gd name="T37" fmla="*/ 184 h 373"/>
                <a:gd name="T38" fmla="*/ 9 w 577"/>
                <a:gd name="T39" fmla="*/ 183 h 373"/>
                <a:gd name="T40" fmla="*/ 0 w 577"/>
                <a:gd name="T41" fmla="*/ 39 h 373"/>
                <a:gd name="T42" fmla="*/ 498 w 577"/>
                <a:gd name="T43" fmla="*/ 0 h 373"/>
                <a:gd name="T44" fmla="*/ 499 w 577"/>
                <a:gd name="T45" fmla="*/ 0 h 373"/>
                <a:gd name="T46" fmla="*/ 491 w 577"/>
                <a:gd name="T47" fmla="*/ 9 h 373"/>
                <a:gd name="T48" fmla="*/ 469 w 577"/>
                <a:gd name="T49" fmla="*/ 16 h 373"/>
                <a:gd name="T50" fmla="*/ 476 w 577"/>
                <a:gd name="T51" fmla="*/ 35 h 373"/>
                <a:gd name="T52" fmla="*/ 470 w 577"/>
                <a:gd name="T53" fmla="*/ 53 h 373"/>
                <a:gd name="T54" fmla="*/ 474 w 577"/>
                <a:gd name="T55" fmla="*/ 64 h 373"/>
                <a:gd name="T56" fmla="*/ 488 w 577"/>
                <a:gd name="T57" fmla="*/ 70 h 373"/>
                <a:gd name="T58" fmla="*/ 486 w 577"/>
                <a:gd name="T59" fmla="*/ 81 h 373"/>
                <a:gd name="T60" fmla="*/ 491 w 577"/>
                <a:gd name="T61" fmla="*/ 94 h 373"/>
                <a:gd name="T62" fmla="*/ 491 w 577"/>
                <a:gd name="T63" fmla="*/ 118 h 373"/>
                <a:gd name="T64" fmla="*/ 484 w 577"/>
                <a:gd name="T65" fmla="*/ 138 h 373"/>
                <a:gd name="T66" fmla="*/ 494 w 577"/>
                <a:gd name="T67" fmla="*/ 156 h 373"/>
                <a:gd name="T68" fmla="*/ 501 w 577"/>
                <a:gd name="T69" fmla="*/ 168 h 373"/>
                <a:gd name="T70" fmla="*/ 508 w 577"/>
                <a:gd name="T71" fmla="*/ 16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7" h="373">
                  <a:moveTo>
                    <a:pt x="508" y="166"/>
                  </a:moveTo>
                  <a:cubicBezTo>
                    <a:pt x="513" y="168"/>
                    <a:pt x="516" y="170"/>
                    <a:pt x="521" y="168"/>
                  </a:cubicBezTo>
                  <a:cubicBezTo>
                    <a:pt x="527" y="165"/>
                    <a:pt x="540" y="164"/>
                    <a:pt x="544" y="165"/>
                  </a:cubicBezTo>
                  <a:cubicBezTo>
                    <a:pt x="548" y="165"/>
                    <a:pt x="556" y="166"/>
                    <a:pt x="556" y="172"/>
                  </a:cubicBezTo>
                  <a:cubicBezTo>
                    <a:pt x="557" y="178"/>
                    <a:pt x="559" y="182"/>
                    <a:pt x="562" y="182"/>
                  </a:cubicBezTo>
                  <a:cubicBezTo>
                    <a:pt x="564" y="183"/>
                    <a:pt x="571" y="189"/>
                    <a:pt x="571" y="192"/>
                  </a:cubicBezTo>
                  <a:cubicBezTo>
                    <a:pt x="571" y="195"/>
                    <a:pt x="567" y="201"/>
                    <a:pt x="569" y="206"/>
                  </a:cubicBezTo>
                  <a:cubicBezTo>
                    <a:pt x="571" y="211"/>
                    <a:pt x="575" y="222"/>
                    <a:pt x="576" y="228"/>
                  </a:cubicBezTo>
                  <a:cubicBezTo>
                    <a:pt x="577" y="233"/>
                    <a:pt x="577" y="243"/>
                    <a:pt x="571" y="244"/>
                  </a:cubicBezTo>
                  <a:cubicBezTo>
                    <a:pt x="565" y="246"/>
                    <a:pt x="566" y="246"/>
                    <a:pt x="562" y="249"/>
                  </a:cubicBezTo>
                  <a:cubicBezTo>
                    <a:pt x="559" y="253"/>
                    <a:pt x="554" y="258"/>
                    <a:pt x="554" y="263"/>
                  </a:cubicBezTo>
                  <a:cubicBezTo>
                    <a:pt x="555" y="268"/>
                    <a:pt x="561" y="279"/>
                    <a:pt x="556" y="280"/>
                  </a:cubicBezTo>
                  <a:cubicBezTo>
                    <a:pt x="551" y="281"/>
                    <a:pt x="545" y="282"/>
                    <a:pt x="543" y="286"/>
                  </a:cubicBezTo>
                  <a:cubicBezTo>
                    <a:pt x="541" y="290"/>
                    <a:pt x="536" y="293"/>
                    <a:pt x="532" y="293"/>
                  </a:cubicBezTo>
                  <a:cubicBezTo>
                    <a:pt x="527" y="292"/>
                    <a:pt x="512" y="288"/>
                    <a:pt x="507" y="288"/>
                  </a:cubicBezTo>
                  <a:cubicBezTo>
                    <a:pt x="502" y="288"/>
                    <a:pt x="492" y="288"/>
                    <a:pt x="491" y="297"/>
                  </a:cubicBezTo>
                  <a:cubicBezTo>
                    <a:pt x="14" y="373"/>
                    <a:pt x="14" y="373"/>
                    <a:pt x="14" y="373"/>
                  </a:cubicBezTo>
                  <a:cubicBezTo>
                    <a:pt x="13" y="371"/>
                    <a:pt x="13" y="371"/>
                    <a:pt x="13" y="371"/>
                  </a:cubicBezTo>
                  <a:cubicBezTo>
                    <a:pt x="3" y="184"/>
                    <a:pt x="3" y="184"/>
                    <a:pt x="3" y="184"/>
                  </a:cubicBezTo>
                  <a:cubicBezTo>
                    <a:pt x="9" y="183"/>
                    <a:pt x="9" y="183"/>
                    <a:pt x="9" y="183"/>
                  </a:cubicBezTo>
                  <a:cubicBezTo>
                    <a:pt x="0" y="39"/>
                    <a:pt x="0" y="39"/>
                    <a:pt x="0" y="39"/>
                  </a:cubicBezTo>
                  <a:cubicBezTo>
                    <a:pt x="498" y="0"/>
                    <a:pt x="498" y="0"/>
                    <a:pt x="498" y="0"/>
                  </a:cubicBezTo>
                  <a:cubicBezTo>
                    <a:pt x="499" y="0"/>
                    <a:pt x="499" y="0"/>
                    <a:pt x="499" y="0"/>
                  </a:cubicBezTo>
                  <a:cubicBezTo>
                    <a:pt x="497" y="5"/>
                    <a:pt x="495" y="9"/>
                    <a:pt x="491" y="9"/>
                  </a:cubicBezTo>
                  <a:cubicBezTo>
                    <a:pt x="486" y="10"/>
                    <a:pt x="464" y="9"/>
                    <a:pt x="469" y="16"/>
                  </a:cubicBezTo>
                  <a:cubicBezTo>
                    <a:pt x="473" y="22"/>
                    <a:pt x="480" y="30"/>
                    <a:pt x="476" y="35"/>
                  </a:cubicBezTo>
                  <a:cubicBezTo>
                    <a:pt x="472" y="41"/>
                    <a:pt x="470" y="47"/>
                    <a:pt x="470" y="53"/>
                  </a:cubicBezTo>
                  <a:cubicBezTo>
                    <a:pt x="469" y="59"/>
                    <a:pt x="468" y="62"/>
                    <a:pt x="474" y="64"/>
                  </a:cubicBezTo>
                  <a:cubicBezTo>
                    <a:pt x="480" y="66"/>
                    <a:pt x="489" y="65"/>
                    <a:pt x="488" y="70"/>
                  </a:cubicBezTo>
                  <a:cubicBezTo>
                    <a:pt x="488" y="74"/>
                    <a:pt x="482" y="78"/>
                    <a:pt x="486" y="81"/>
                  </a:cubicBezTo>
                  <a:cubicBezTo>
                    <a:pt x="489" y="85"/>
                    <a:pt x="493" y="90"/>
                    <a:pt x="491" y="94"/>
                  </a:cubicBezTo>
                  <a:cubicBezTo>
                    <a:pt x="490" y="98"/>
                    <a:pt x="493" y="114"/>
                    <a:pt x="491" y="118"/>
                  </a:cubicBezTo>
                  <a:cubicBezTo>
                    <a:pt x="488" y="122"/>
                    <a:pt x="480" y="131"/>
                    <a:pt x="484" y="138"/>
                  </a:cubicBezTo>
                  <a:cubicBezTo>
                    <a:pt x="488" y="146"/>
                    <a:pt x="491" y="149"/>
                    <a:pt x="494" y="156"/>
                  </a:cubicBezTo>
                  <a:cubicBezTo>
                    <a:pt x="497" y="163"/>
                    <a:pt x="497" y="171"/>
                    <a:pt x="501" y="168"/>
                  </a:cubicBezTo>
                  <a:cubicBezTo>
                    <a:pt x="505" y="166"/>
                    <a:pt x="504" y="164"/>
                    <a:pt x="508" y="166"/>
                  </a:cubicBezTo>
                  <a:close/>
                </a:path>
              </a:pathLst>
            </a:custGeom>
            <a:solidFill>
              <a:srgbClr val="FFE7F7"/>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Plumas County">
              <a:extLst>
                <a:ext uri="{FF2B5EF4-FFF2-40B4-BE49-F238E27FC236}">
                  <a16:creationId xmlns:a16="http://schemas.microsoft.com/office/drawing/2014/main" id="{497AAD84-3142-425F-ADD4-F499DFE8F638}"/>
                </a:ext>
              </a:extLst>
            </p:cNvPr>
            <p:cNvSpPr>
              <a:spLocks/>
            </p:cNvSpPr>
            <p:nvPr/>
          </p:nvSpPr>
          <p:spPr bwMode="auto">
            <a:xfrm>
              <a:off x="3943351" y="2047876"/>
              <a:ext cx="593725" cy="527050"/>
            </a:xfrm>
            <a:custGeom>
              <a:avLst/>
              <a:gdLst>
                <a:gd name="T0" fmla="*/ 140 w 445"/>
                <a:gd name="T1" fmla="*/ 356 h 356"/>
                <a:gd name="T2" fmla="*/ 135 w 445"/>
                <a:gd name="T3" fmla="*/ 350 h 356"/>
                <a:gd name="T4" fmla="*/ 119 w 445"/>
                <a:gd name="T5" fmla="*/ 336 h 356"/>
                <a:gd name="T6" fmla="*/ 99 w 445"/>
                <a:gd name="T7" fmla="*/ 315 h 356"/>
                <a:gd name="T8" fmla="*/ 67 w 445"/>
                <a:gd name="T9" fmla="*/ 279 h 356"/>
                <a:gd name="T10" fmla="*/ 47 w 445"/>
                <a:gd name="T11" fmla="*/ 248 h 356"/>
                <a:gd name="T12" fmla="*/ 31 w 445"/>
                <a:gd name="T13" fmla="*/ 237 h 356"/>
                <a:gd name="T14" fmla="*/ 33 w 445"/>
                <a:gd name="T15" fmla="*/ 202 h 356"/>
                <a:gd name="T16" fmla="*/ 29 w 445"/>
                <a:gd name="T17" fmla="*/ 178 h 356"/>
                <a:gd name="T18" fmla="*/ 42 w 445"/>
                <a:gd name="T19" fmla="*/ 158 h 356"/>
                <a:gd name="T20" fmla="*/ 31 w 445"/>
                <a:gd name="T21" fmla="*/ 124 h 356"/>
                <a:gd name="T22" fmla="*/ 23 w 445"/>
                <a:gd name="T23" fmla="*/ 124 h 356"/>
                <a:gd name="T24" fmla="*/ 39 w 445"/>
                <a:gd name="T25" fmla="*/ 104 h 356"/>
                <a:gd name="T26" fmla="*/ 42 w 445"/>
                <a:gd name="T27" fmla="*/ 69 h 356"/>
                <a:gd name="T28" fmla="*/ 40 w 445"/>
                <a:gd name="T29" fmla="*/ 48 h 356"/>
                <a:gd name="T30" fmla="*/ 9 w 445"/>
                <a:gd name="T31" fmla="*/ 16 h 356"/>
                <a:gd name="T32" fmla="*/ 1 w 445"/>
                <a:gd name="T33" fmla="*/ 0 h 356"/>
                <a:gd name="T34" fmla="*/ 139 w 445"/>
                <a:gd name="T35" fmla="*/ 0 h 356"/>
                <a:gd name="T36" fmla="*/ 147 w 445"/>
                <a:gd name="T37" fmla="*/ 78 h 356"/>
                <a:gd name="T38" fmla="*/ 161 w 445"/>
                <a:gd name="T39" fmla="*/ 88 h 356"/>
                <a:gd name="T40" fmla="*/ 174 w 445"/>
                <a:gd name="T41" fmla="*/ 94 h 356"/>
                <a:gd name="T42" fmla="*/ 197 w 445"/>
                <a:gd name="T43" fmla="*/ 105 h 356"/>
                <a:gd name="T44" fmla="*/ 231 w 445"/>
                <a:gd name="T45" fmla="*/ 54 h 356"/>
                <a:gd name="T46" fmla="*/ 243 w 445"/>
                <a:gd name="T47" fmla="*/ 59 h 356"/>
                <a:gd name="T48" fmla="*/ 291 w 445"/>
                <a:gd name="T49" fmla="*/ 69 h 356"/>
                <a:gd name="T50" fmla="*/ 312 w 445"/>
                <a:gd name="T51" fmla="*/ 83 h 356"/>
                <a:gd name="T52" fmla="*/ 330 w 445"/>
                <a:gd name="T53" fmla="*/ 103 h 356"/>
                <a:gd name="T54" fmla="*/ 357 w 445"/>
                <a:gd name="T55" fmla="*/ 126 h 356"/>
                <a:gd name="T56" fmla="*/ 389 w 445"/>
                <a:gd name="T57" fmla="*/ 138 h 356"/>
                <a:gd name="T58" fmla="*/ 420 w 445"/>
                <a:gd name="T59" fmla="*/ 184 h 356"/>
                <a:gd name="T60" fmla="*/ 440 w 445"/>
                <a:gd name="T61" fmla="*/ 210 h 356"/>
                <a:gd name="T62" fmla="*/ 445 w 445"/>
                <a:gd name="T63" fmla="*/ 230 h 356"/>
                <a:gd name="T64" fmla="*/ 443 w 445"/>
                <a:gd name="T65" fmla="*/ 280 h 356"/>
                <a:gd name="T66" fmla="*/ 433 w 445"/>
                <a:gd name="T67" fmla="*/ 304 h 356"/>
                <a:gd name="T68" fmla="*/ 333 w 445"/>
                <a:gd name="T69" fmla="*/ 306 h 356"/>
                <a:gd name="T70" fmla="*/ 275 w 445"/>
                <a:gd name="T71" fmla="*/ 311 h 356"/>
                <a:gd name="T72" fmla="*/ 249 w 445"/>
                <a:gd name="T73" fmla="*/ 308 h 356"/>
                <a:gd name="T74" fmla="*/ 224 w 445"/>
                <a:gd name="T75" fmla="*/ 306 h 356"/>
                <a:gd name="T76" fmla="*/ 201 w 445"/>
                <a:gd name="T77" fmla="*/ 286 h 356"/>
                <a:gd name="T78" fmla="*/ 183 w 445"/>
                <a:gd name="T79" fmla="*/ 299 h 356"/>
                <a:gd name="T80" fmla="*/ 160 w 445"/>
                <a:gd name="T81" fmla="*/ 3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56">
                  <a:moveTo>
                    <a:pt x="160" y="342"/>
                  </a:moveTo>
                  <a:cubicBezTo>
                    <a:pt x="150" y="349"/>
                    <a:pt x="140" y="356"/>
                    <a:pt x="140" y="356"/>
                  </a:cubicBezTo>
                  <a:cubicBezTo>
                    <a:pt x="139" y="356"/>
                    <a:pt x="139" y="356"/>
                    <a:pt x="139" y="356"/>
                  </a:cubicBezTo>
                  <a:cubicBezTo>
                    <a:pt x="138" y="354"/>
                    <a:pt x="136" y="353"/>
                    <a:pt x="135" y="350"/>
                  </a:cubicBezTo>
                  <a:cubicBezTo>
                    <a:pt x="133" y="346"/>
                    <a:pt x="121" y="346"/>
                    <a:pt x="121" y="346"/>
                  </a:cubicBezTo>
                  <a:cubicBezTo>
                    <a:pt x="121" y="346"/>
                    <a:pt x="120" y="339"/>
                    <a:pt x="119" y="336"/>
                  </a:cubicBezTo>
                  <a:cubicBezTo>
                    <a:pt x="119" y="334"/>
                    <a:pt x="111" y="326"/>
                    <a:pt x="111" y="326"/>
                  </a:cubicBezTo>
                  <a:cubicBezTo>
                    <a:pt x="111" y="326"/>
                    <a:pt x="103" y="318"/>
                    <a:pt x="99" y="315"/>
                  </a:cubicBezTo>
                  <a:cubicBezTo>
                    <a:pt x="94" y="312"/>
                    <a:pt x="95" y="311"/>
                    <a:pt x="94" y="308"/>
                  </a:cubicBezTo>
                  <a:cubicBezTo>
                    <a:pt x="93" y="306"/>
                    <a:pt x="67" y="279"/>
                    <a:pt x="67" y="279"/>
                  </a:cubicBezTo>
                  <a:cubicBezTo>
                    <a:pt x="67" y="279"/>
                    <a:pt x="53" y="264"/>
                    <a:pt x="52" y="262"/>
                  </a:cubicBezTo>
                  <a:cubicBezTo>
                    <a:pt x="51" y="259"/>
                    <a:pt x="47" y="248"/>
                    <a:pt x="47" y="248"/>
                  </a:cubicBezTo>
                  <a:cubicBezTo>
                    <a:pt x="31" y="245"/>
                    <a:pt x="31" y="245"/>
                    <a:pt x="31" y="245"/>
                  </a:cubicBezTo>
                  <a:cubicBezTo>
                    <a:pt x="31" y="245"/>
                    <a:pt x="32" y="241"/>
                    <a:pt x="31" y="237"/>
                  </a:cubicBezTo>
                  <a:cubicBezTo>
                    <a:pt x="31" y="233"/>
                    <a:pt x="30" y="221"/>
                    <a:pt x="31" y="218"/>
                  </a:cubicBezTo>
                  <a:cubicBezTo>
                    <a:pt x="31" y="214"/>
                    <a:pt x="33" y="205"/>
                    <a:pt x="33" y="202"/>
                  </a:cubicBezTo>
                  <a:cubicBezTo>
                    <a:pt x="34" y="198"/>
                    <a:pt x="30" y="191"/>
                    <a:pt x="29" y="188"/>
                  </a:cubicBezTo>
                  <a:cubicBezTo>
                    <a:pt x="27" y="184"/>
                    <a:pt x="29" y="180"/>
                    <a:pt x="29" y="178"/>
                  </a:cubicBezTo>
                  <a:cubicBezTo>
                    <a:pt x="30" y="176"/>
                    <a:pt x="41" y="170"/>
                    <a:pt x="41" y="170"/>
                  </a:cubicBezTo>
                  <a:cubicBezTo>
                    <a:pt x="42" y="158"/>
                    <a:pt x="42" y="158"/>
                    <a:pt x="42" y="158"/>
                  </a:cubicBezTo>
                  <a:cubicBezTo>
                    <a:pt x="30" y="146"/>
                    <a:pt x="30" y="146"/>
                    <a:pt x="30" y="146"/>
                  </a:cubicBezTo>
                  <a:cubicBezTo>
                    <a:pt x="31" y="124"/>
                    <a:pt x="31" y="124"/>
                    <a:pt x="31" y="124"/>
                  </a:cubicBezTo>
                  <a:cubicBezTo>
                    <a:pt x="23" y="124"/>
                    <a:pt x="23" y="124"/>
                    <a:pt x="23" y="124"/>
                  </a:cubicBezTo>
                  <a:cubicBezTo>
                    <a:pt x="23" y="124"/>
                    <a:pt x="23" y="124"/>
                    <a:pt x="23" y="124"/>
                  </a:cubicBezTo>
                  <a:cubicBezTo>
                    <a:pt x="23" y="124"/>
                    <a:pt x="24" y="115"/>
                    <a:pt x="25" y="111"/>
                  </a:cubicBezTo>
                  <a:cubicBezTo>
                    <a:pt x="25" y="107"/>
                    <a:pt x="34" y="108"/>
                    <a:pt x="39" y="104"/>
                  </a:cubicBezTo>
                  <a:cubicBezTo>
                    <a:pt x="43" y="100"/>
                    <a:pt x="49" y="84"/>
                    <a:pt x="49" y="81"/>
                  </a:cubicBezTo>
                  <a:cubicBezTo>
                    <a:pt x="49" y="78"/>
                    <a:pt x="45" y="72"/>
                    <a:pt x="42" y="69"/>
                  </a:cubicBezTo>
                  <a:cubicBezTo>
                    <a:pt x="39" y="66"/>
                    <a:pt x="47" y="64"/>
                    <a:pt x="51" y="64"/>
                  </a:cubicBezTo>
                  <a:cubicBezTo>
                    <a:pt x="55" y="64"/>
                    <a:pt x="43" y="50"/>
                    <a:pt x="40" y="48"/>
                  </a:cubicBezTo>
                  <a:cubicBezTo>
                    <a:pt x="37" y="47"/>
                    <a:pt x="25" y="46"/>
                    <a:pt x="17" y="40"/>
                  </a:cubicBezTo>
                  <a:cubicBezTo>
                    <a:pt x="9" y="35"/>
                    <a:pt x="9" y="20"/>
                    <a:pt x="9" y="16"/>
                  </a:cubicBezTo>
                  <a:cubicBezTo>
                    <a:pt x="9" y="12"/>
                    <a:pt x="7" y="11"/>
                    <a:pt x="3" y="8"/>
                  </a:cubicBezTo>
                  <a:cubicBezTo>
                    <a:pt x="0" y="6"/>
                    <a:pt x="1" y="1"/>
                    <a:pt x="1" y="0"/>
                  </a:cubicBezTo>
                  <a:cubicBezTo>
                    <a:pt x="57" y="0"/>
                    <a:pt x="57" y="0"/>
                    <a:pt x="57" y="0"/>
                  </a:cubicBezTo>
                  <a:cubicBezTo>
                    <a:pt x="139" y="0"/>
                    <a:pt x="139" y="0"/>
                    <a:pt x="139" y="0"/>
                  </a:cubicBezTo>
                  <a:cubicBezTo>
                    <a:pt x="141" y="77"/>
                    <a:pt x="141" y="77"/>
                    <a:pt x="141" y="77"/>
                  </a:cubicBezTo>
                  <a:cubicBezTo>
                    <a:pt x="147" y="78"/>
                    <a:pt x="147" y="78"/>
                    <a:pt x="147" y="78"/>
                  </a:cubicBezTo>
                  <a:cubicBezTo>
                    <a:pt x="147" y="88"/>
                    <a:pt x="147" y="88"/>
                    <a:pt x="147" y="88"/>
                  </a:cubicBezTo>
                  <a:cubicBezTo>
                    <a:pt x="161" y="88"/>
                    <a:pt x="161" y="88"/>
                    <a:pt x="161" y="88"/>
                  </a:cubicBezTo>
                  <a:cubicBezTo>
                    <a:pt x="161" y="95"/>
                    <a:pt x="161" y="95"/>
                    <a:pt x="161" y="95"/>
                  </a:cubicBezTo>
                  <a:cubicBezTo>
                    <a:pt x="174" y="94"/>
                    <a:pt x="174" y="94"/>
                    <a:pt x="174" y="94"/>
                  </a:cubicBezTo>
                  <a:cubicBezTo>
                    <a:pt x="183" y="106"/>
                    <a:pt x="183" y="106"/>
                    <a:pt x="183" y="106"/>
                  </a:cubicBezTo>
                  <a:cubicBezTo>
                    <a:pt x="197" y="105"/>
                    <a:pt x="197" y="105"/>
                    <a:pt x="197" y="105"/>
                  </a:cubicBezTo>
                  <a:cubicBezTo>
                    <a:pt x="198" y="88"/>
                    <a:pt x="198" y="88"/>
                    <a:pt x="198" y="88"/>
                  </a:cubicBezTo>
                  <a:cubicBezTo>
                    <a:pt x="231" y="54"/>
                    <a:pt x="231" y="54"/>
                    <a:pt x="231" y="54"/>
                  </a:cubicBezTo>
                  <a:cubicBezTo>
                    <a:pt x="243" y="54"/>
                    <a:pt x="243" y="54"/>
                    <a:pt x="243" y="54"/>
                  </a:cubicBezTo>
                  <a:cubicBezTo>
                    <a:pt x="243" y="59"/>
                    <a:pt x="243" y="59"/>
                    <a:pt x="243" y="59"/>
                  </a:cubicBezTo>
                  <a:cubicBezTo>
                    <a:pt x="265" y="58"/>
                    <a:pt x="265" y="58"/>
                    <a:pt x="265" y="58"/>
                  </a:cubicBezTo>
                  <a:cubicBezTo>
                    <a:pt x="291" y="69"/>
                    <a:pt x="291" y="69"/>
                    <a:pt x="291" y="69"/>
                  </a:cubicBezTo>
                  <a:cubicBezTo>
                    <a:pt x="291" y="78"/>
                    <a:pt x="291" y="78"/>
                    <a:pt x="291" y="78"/>
                  </a:cubicBezTo>
                  <a:cubicBezTo>
                    <a:pt x="291" y="78"/>
                    <a:pt x="309" y="80"/>
                    <a:pt x="312" y="83"/>
                  </a:cubicBezTo>
                  <a:cubicBezTo>
                    <a:pt x="315" y="86"/>
                    <a:pt x="319" y="92"/>
                    <a:pt x="322" y="94"/>
                  </a:cubicBezTo>
                  <a:cubicBezTo>
                    <a:pt x="325" y="97"/>
                    <a:pt x="329" y="100"/>
                    <a:pt x="330" y="103"/>
                  </a:cubicBezTo>
                  <a:cubicBezTo>
                    <a:pt x="331" y="106"/>
                    <a:pt x="343" y="116"/>
                    <a:pt x="345" y="120"/>
                  </a:cubicBezTo>
                  <a:cubicBezTo>
                    <a:pt x="348" y="124"/>
                    <a:pt x="357" y="126"/>
                    <a:pt x="357" y="126"/>
                  </a:cubicBezTo>
                  <a:cubicBezTo>
                    <a:pt x="357" y="136"/>
                    <a:pt x="357" y="136"/>
                    <a:pt x="357" y="136"/>
                  </a:cubicBezTo>
                  <a:cubicBezTo>
                    <a:pt x="357" y="136"/>
                    <a:pt x="385" y="138"/>
                    <a:pt x="389" y="138"/>
                  </a:cubicBezTo>
                  <a:cubicBezTo>
                    <a:pt x="393" y="139"/>
                    <a:pt x="397" y="144"/>
                    <a:pt x="400" y="150"/>
                  </a:cubicBezTo>
                  <a:cubicBezTo>
                    <a:pt x="403" y="156"/>
                    <a:pt x="415" y="178"/>
                    <a:pt x="420" y="184"/>
                  </a:cubicBezTo>
                  <a:cubicBezTo>
                    <a:pt x="425" y="191"/>
                    <a:pt x="429" y="200"/>
                    <a:pt x="431" y="203"/>
                  </a:cubicBezTo>
                  <a:cubicBezTo>
                    <a:pt x="434" y="206"/>
                    <a:pt x="439" y="208"/>
                    <a:pt x="440" y="210"/>
                  </a:cubicBezTo>
                  <a:cubicBezTo>
                    <a:pt x="441" y="213"/>
                    <a:pt x="443" y="220"/>
                    <a:pt x="443" y="220"/>
                  </a:cubicBezTo>
                  <a:cubicBezTo>
                    <a:pt x="443" y="220"/>
                    <a:pt x="445" y="228"/>
                    <a:pt x="445" y="230"/>
                  </a:cubicBezTo>
                  <a:cubicBezTo>
                    <a:pt x="444" y="232"/>
                    <a:pt x="443" y="233"/>
                    <a:pt x="443" y="237"/>
                  </a:cubicBezTo>
                  <a:cubicBezTo>
                    <a:pt x="443" y="241"/>
                    <a:pt x="443" y="280"/>
                    <a:pt x="443" y="280"/>
                  </a:cubicBezTo>
                  <a:cubicBezTo>
                    <a:pt x="433" y="292"/>
                    <a:pt x="433" y="292"/>
                    <a:pt x="433" y="292"/>
                  </a:cubicBezTo>
                  <a:cubicBezTo>
                    <a:pt x="433" y="304"/>
                    <a:pt x="433" y="304"/>
                    <a:pt x="433" y="304"/>
                  </a:cubicBezTo>
                  <a:cubicBezTo>
                    <a:pt x="433" y="304"/>
                    <a:pt x="433" y="304"/>
                    <a:pt x="433" y="304"/>
                  </a:cubicBezTo>
                  <a:cubicBezTo>
                    <a:pt x="333" y="306"/>
                    <a:pt x="333" y="306"/>
                    <a:pt x="333" y="306"/>
                  </a:cubicBezTo>
                  <a:cubicBezTo>
                    <a:pt x="328" y="310"/>
                    <a:pt x="328" y="310"/>
                    <a:pt x="328" y="310"/>
                  </a:cubicBezTo>
                  <a:cubicBezTo>
                    <a:pt x="275" y="311"/>
                    <a:pt x="275" y="311"/>
                    <a:pt x="275" y="311"/>
                  </a:cubicBezTo>
                  <a:cubicBezTo>
                    <a:pt x="265" y="320"/>
                    <a:pt x="265" y="320"/>
                    <a:pt x="265" y="320"/>
                  </a:cubicBezTo>
                  <a:cubicBezTo>
                    <a:pt x="265" y="320"/>
                    <a:pt x="253" y="311"/>
                    <a:pt x="249" y="308"/>
                  </a:cubicBezTo>
                  <a:cubicBezTo>
                    <a:pt x="245" y="306"/>
                    <a:pt x="241" y="306"/>
                    <a:pt x="239" y="307"/>
                  </a:cubicBezTo>
                  <a:cubicBezTo>
                    <a:pt x="236" y="308"/>
                    <a:pt x="227" y="310"/>
                    <a:pt x="224" y="306"/>
                  </a:cubicBezTo>
                  <a:cubicBezTo>
                    <a:pt x="221" y="302"/>
                    <a:pt x="210" y="286"/>
                    <a:pt x="208" y="285"/>
                  </a:cubicBezTo>
                  <a:cubicBezTo>
                    <a:pt x="206" y="284"/>
                    <a:pt x="203" y="283"/>
                    <a:pt x="201" y="286"/>
                  </a:cubicBezTo>
                  <a:cubicBezTo>
                    <a:pt x="198" y="290"/>
                    <a:pt x="193" y="293"/>
                    <a:pt x="190" y="293"/>
                  </a:cubicBezTo>
                  <a:cubicBezTo>
                    <a:pt x="187" y="293"/>
                    <a:pt x="183" y="295"/>
                    <a:pt x="183" y="299"/>
                  </a:cubicBezTo>
                  <a:cubicBezTo>
                    <a:pt x="183" y="303"/>
                    <a:pt x="181" y="323"/>
                    <a:pt x="178" y="327"/>
                  </a:cubicBezTo>
                  <a:cubicBezTo>
                    <a:pt x="177" y="329"/>
                    <a:pt x="168" y="335"/>
                    <a:pt x="160" y="342"/>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Madera County">
              <a:extLst>
                <a:ext uri="{FF2B5EF4-FFF2-40B4-BE49-F238E27FC236}">
                  <a16:creationId xmlns:a16="http://schemas.microsoft.com/office/drawing/2014/main" id="{957712DC-F0A9-4743-8843-E28EA6296D55}"/>
                </a:ext>
              </a:extLst>
            </p:cNvPr>
            <p:cNvSpPr>
              <a:spLocks/>
            </p:cNvSpPr>
            <p:nvPr/>
          </p:nvSpPr>
          <p:spPr bwMode="auto">
            <a:xfrm>
              <a:off x="4379913" y="3689351"/>
              <a:ext cx="652463" cy="641350"/>
            </a:xfrm>
            <a:custGeom>
              <a:avLst/>
              <a:gdLst>
                <a:gd name="T0" fmla="*/ 65 w 489"/>
                <a:gd name="T1" fmla="*/ 421 h 433"/>
                <a:gd name="T2" fmla="*/ 37 w 489"/>
                <a:gd name="T3" fmla="*/ 390 h 433"/>
                <a:gd name="T4" fmla="*/ 32 w 489"/>
                <a:gd name="T5" fmla="*/ 365 h 433"/>
                <a:gd name="T6" fmla="*/ 15 w 489"/>
                <a:gd name="T7" fmla="*/ 335 h 433"/>
                <a:gd name="T8" fmla="*/ 0 w 489"/>
                <a:gd name="T9" fmla="*/ 313 h 433"/>
                <a:gd name="T10" fmla="*/ 21 w 489"/>
                <a:gd name="T11" fmla="*/ 290 h 433"/>
                <a:gd name="T12" fmla="*/ 53 w 489"/>
                <a:gd name="T13" fmla="*/ 283 h 433"/>
                <a:gd name="T14" fmla="*/ 85 w 489"/>
                <a:gd name="T15" fmla="*/ 269 h 433"/>
                <a:gd name="T16" fmla="*/ 125 w 489"/>
                <a:gd name="T17" fmla="*/ 262 h 433"/>
                <a:gd name="T18" fmla="*/ 155 w 489"/>
                <a:gd name="T19" fmla="*/ 259 h 433"/>
                <a:gd name="T20" fmla="*/ 252 w 489"/>
                <a:gd name="T21" fmla="*/ 153 h 433"/>
                <a:gd name="T22" fmla="*/ 287 w 489"/>
                <a:gd name="T23" fmla="*/ 133 h 433"/>
                <a:gd name="T24" fmla="*/ 298 w 489"/>
                <a:gd name="T25" fmla="*/ 119 h 433"/>
                <a:gd name="T26" fmla="*/ 309 w 489"/>
                <a:gd name="T27" fmla="*/ 90 h 433"/>
                <a:gd name="T28" fmla="*/ 406 w 489"/>
                <a:gd name="T29" fmla="*/ 15 h 433"/>
                <a:gd name="T30" fmla="*/ 424 w 489"/>
                <a:gd name="T31" fmla="*/ 21 h 433"/>
                <a:gd name="T32" fmla="*/ 459 w 489"/>
                <a:gd name="T33" fmla="*/ 16 h 433"/>
                <a:gd name="T34" fmla="*/ 481 w 489"/>
                <a:gd name="T35" fmla="*/ 53 h 433"/>
                <a:gd name="T36" fmla="*/ 489 w 489"/>
                <a:gd name="T37" fmla="*/ 75 h 433"/>
                <a:gd name="T38" fmla="*/ 398 w 489"/>
                <a:gd name="T39" fmla="*/ 177 h 433"/>
                <a:gd name="T40" fmla="*/ 395 w 489"/>
                <a:gd name="T41" fmla="*/ 209 h 433"/>
                <a:gd name="T42" fmla="*/ 394 w 489"/>
                <a:gd name="T43" fmla="*/ 237 h 433"/>
                <a:gd name="T44" fmla="*/ 383 w 489"/>
                <a:gd name="T45" fmla="*/ 257 h 433"/>
                <a:gd name="T46" fmla="*/ 365 w 489"/>
                <a:gd name="T47" fmla="*/ 259 h 433"/>
                <a:gd name="T48" fmla="*/ 353 w 489"/>
                <a:gd name="T49" fmla="*/ 277 h 433"/>
                <a:gd name="T50" fmla="*/ 341 w 489"/>
                <a:gd name="T51" fmla="*/ 267 h 433"/>
                <a:gd name="T52" fmla="*/ 327 w 489"/>
                <a:gd name="T53" fmla="*/ 268 h 433"/>
                <a:gd name="T54" fmla="*/ 328 w 489"/>
                <a:gd name="T55" fmla="*/ 282 h 433"/>
                <a:gd name="T56" fmla="*/ 313 w 489"/>
                <a:gd name="T57" fmla="*/ 299 h 433"/>
                <a:gd name="T58" fmla="*/ 292 w 489"/>
                <a:gd name="T59" fmla="*/ 313 h 433"/>
                <a:gd name="T60" fmla="*/ 272 w 489"/>
                <a:gd name="T61" fmla="*/ 333 h 433"/>
                <a:gd name="T62" fmla="*/ 268 w 489"/>
                <a:gd name="T63" fmla="*/ 351 h 433"/>
                <a:gd name="T64" fmla="*/ 255 w 489"/>
                <a:gd name="T65" fmla="*/ 373 h 433"/>
                <a:gd name="T66" fmla="*/ 235 w 489"/>
                <a:gd name="T67" fmla="*/ 387 h 433"/>
                <a:gd name="T68" fmla="*/ 201 w 489"/>
                <a:gd name="T69" fmla="*/ 397 h 433"/>
                <a:gd name="T70" fmla="*/ 176 w 489"/>
                <a:gd name="T71" fmla="*/ 403 h 433"/>
                <a:gd name="T72" fmla="*/ 145 w 489"/>
                <a:gd name="T73" fmla="*/ 408 h 433"/>
                <a:gd name="T74" fmla="*/ 119 w 489"/>
                <a:gd name="T75" fmla="*/ 423 h 433"/>
                <a:gd name="T76" fmla="*/ 99 w 489"/>
                <a:gd name="T77" fmla="*/ 426 h 433"/>
                <a:gd name="T78" fmla="*/ 83 w 489"/>
                <a:gd name="T79" fmla="*/ 42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9" h="433">
                  <a:moveTo>
                    <a:pt x="73" y="419"/>
                  </a:moveTo>
                  <a:cubicBezTo>
                    <a:pt x="69" y="418"/>
                    <a:pt x="68" y="420"/>
                    <a:pt x="65" y="421"/>
                  </a:cubicBezTo>
                  <a:cubicBezTo>
                    <a:pt x="61" y="421"/>
                    <a:pt x="61" y="413"/>
                    <a:pt x="59" y="409"/>
                  </a:cubicBezTo>
                  <a:cubicBezTo>
                    <a:pt x="58" y="406"/>
                    <a:pt x="40" y="393"/>
                    <a:pt x="37" y="390"/>
                  </a:cubicBezTo>
                  <a:cubicBezTo>
                    <a:pt x="33" y="387"/>
                    <a:pt x="32" y="380"/>
                    <a:pt x="31" y="377"/>
                  </a:cubicBezTo>
                  <a:cubicBezTo>
                    <a:pt x="31" y="375"/>
                    <a:pt x="33" y="367"/>
                    <a:pt x="32" y="365"/>
                  </a:cubicBezTo>
                  <a:cubicBezTo>
                    <a:pt x="31" y="363"/>
                    <a:pt x="25" y="350"/>
                    <a:pt x="21" y="346"/>
                  </a:cubicBezTo>
                  <a:cubicBezTo>
                    <a:pt x="18" y="342"/>
                    <a:pt x="17" y="339"/>
                    <a:pt x="15" y="335"/>
                  </a:cubicBezTo>
                  <a:cubicBezTo>
                    <a:pt x="13" y="332"/>
                    <a:pt x="7" y="327"/>
                    <a:pt x="4" y="322"/>
                  </a:cubicBezTo>
                  <a:cubicBezTo>
                    <a:pt x="1" y="318"/>
                    <a:pt x="0" y="313"/>
                    <a:pt x="0" y="313"/>
                  </a:cubicBezTo>
                  <a:cubicBezTo>
                    <a:pt x="0" y="313"/>
                    <a:pt x="0" y="313"/>
                    <a:pt x="0" y="313"/>
                  </a:cubicBezTo>
                  <a:cubicBezTo>
                    <a:pt x="21" y="290"/>
                    <a:pt x="21" y="290"/>
                    <a:pt x="21" y="290"/>
                  </a:cubicBezTo>
                  <a:cubicBezTo>
                    <a:pt x="21" y="290"/>
                    <a:pt x="27" y="291"/>
                    <a:pt x="32" y="291"/>
                  </a:cubicBezTo>
                  <a:cubicBezTo>
                    <a:pt x="37" y="291"/>
                    <a:pt x="49" y="285"/>
                    <a:pt x="53" y="283"/>
                  </a:cubicBezTo>
                  <a:cubicBezTo>
                    <a:pt x="56" y="281"/>
                    <a:pt x="61" y="282"/>
                    <a:pt x="65" y="283"/>
                  </a:cubicBezTo>
                  <a:cubicBezTo>
                    <a:pt x="69" y="283"/>
                    <a:pt x="79" y="273"/>
                    <a:pt x="85" y="269"/>
                  </a:cubicBezTo>
                  <a:cubicBezTo>
                    <a:pt x="92" y="266"/>
                    <a:pt x="109" y="264"/>
                    <a:pt x="115" y="266"/>
                  </a:cubicBezTo>
                  <a:cubicBezTo>
                    <a:pt x="121" y="268"/>
                    <a:pt x="123" y="264"/>
                    <a:pt x="125" y="262"/>
                  </a:cubicBezTo>
                  <a:cubicBezTo>
                    <a:pt x="126" y="260"/>
                    <a:pt x="134" y="262"/>
                    <a:pt x="140" y="263"/>
                  </a:cubicBezTo>
                  <a:cubicBezTo>
                    <a:pt x="146" y="265"/>
                    <a:pt x="155" y="259"/>
                    <a:pt x="155" y="259"/>
                  </a:cubicBezTo>
                  <a:cubicBezTo>
                    <a:pt x="160" y="253"/>
                    <a:pt x="160" y="253"/>
                    <a:pt x="160" y="253"/>
                  </a:cubicBezTo>
                  <a:cubicBezTo>
                    <a:pt x="252" y="153"/>
                    <a:pt x="252" y="153"/>
                    <a:pt x="252" y="153"/>
                  </a:cubicBezTo>
                  <a:cubicBezTo>
                    <a:pt x="286" y="151"/>
                    <a:pt x="286" y="151"/>
                    <a:pt x="286" y="151"/>
                  </a:cubicBezTo>
                  <a:cubicBezTo>
                    <a:pt x="287" y="133"/>
                    <a:pt x="287" y="133"/>
                    <a:pt x="287" y="133"/>
                  </a:cubicBezTo>
                  <a:cubicBezTo>
                    <a:pt x="297" y="131"/>
                    <a:pt x="297" y="131"/>
                    <a:pt x="297" y="131"/>
                  </a:cubicBezTo>
                  <a:cubicBezTo>
                    <a:pt x="298" y="119"/>
                    <a:pt x="298" y="119"/>
                    <a:pt x="298" y="119"/>
                  </a:cubicBezTo>
                  <a:cubicBezTo>
                    <a:pt x="310" y="119"/>
                    <a:pt x="310" y="119"/>
                    <a:pt x="310" y="119"/>
                  </a:cubicBezTo>
                  <a:cubicBezTo>
                    <a:pt x="309" y="90"/>
                    <a:pt x="309" y="90"/>
                    <a:pt x="309" y="90"/>
                  </a:cubicBezTo>
                  <a:cubicBezTo>
                    <a:pt x="395" y="0"/>
                    <a:pt x="395" y="0"/>
                    <a:pt x="395" y="0"/>
                  </a:cubicBezTo>
                  <a:cubicBezTo>
                    <a:pt x="395" y="0"/>
                    <a:pt x="400" y="10"/>
                    <a:pt x="406" y="15"/>
                  </a:cubicBezTo>
                  <a:cubicBezTo>
                    <a:pt x="408" y="17"/>
                    <a:pt x="410" y="16"/>
                    <a:pt x="411" y="14"/>
                  </a:cubicBezTo>
                  <a:cubicBezTo>
                    <a:pt x="411" y="14"/>
                    <a:pt x="419" y="23"/>
                    <a:pt x="424" y="21"/>
                  </a:cubicBezTo>
                  <a:cubicBezTo>
                    <a:pt x="429" y="18"/>
                    <a:pt x="432" y="15"/>
                    <a:pt x="437" y="15"/>
                  </a:cubicBezTo>
                  <a:cubicBezTo>
                    <a:pt x="443" y="14"/>
                    <a:pt x="455" y="13"/>
                    <a:pt x="459" y="16"/>
                  </a:cubicBezTo>
                  <a:cubicBezTo>
                    <a:pt x="463" y="19"/>
                    <a:pt x="477" y="38"/>
                    <a:pt x="477" y="38"/>
                  </a:cubicBezTo>
                  <a:cubicBezTo>
                    <a:pt x="477" y="38"/>
                    <a:pt x="479" y="49"/>
                    <a:pt x="481" y="53"/>
                  </a:cubicBezTo>
                  <a:cubicBezTo>
                    <a:pt x="483" y="56"/>
                    <a:pt x="483" y="61"/>
                    <a:pt x="485" y="65"/>
                  </a:cubicBezTo>
                  <a:cubicBezTo>
                    <a:pt x="486" y="68"/>
                    <a:pt x="485" y="71"/>
                    <a:pt x="489" y="75"/>
                  </a:cubicBezTo>
                  <a:cubicBezTo>
                    <a:pt x="489" y="76"/>
                    <a:pt x="489" y="76"/>
                    <a:pt x="489" y="76"/>
                  </a:cubicBezTo>
                  <a:cubicBezTo>
                    <a:pt x="489" y="76"/>
                    <a:pt x="401" y="175"/>
                    <a:pt x="398" y="177"/>
                  </a:cubicBezTo>
                  <a:cubicBezTo>
                    <a:pt x="395" y="178"/>
                    <a:pt x="391" y="191"/>
                    <a:pt x="391" y="193"/>
                  </a:cubicBezTo>
                  <a:cubicBezTo>
                    <a:pt x="391" y="195"/>
                    <a:pt x="395" y="205"/>
                    <a:pt x="395" y="209"/>
                  </a:cubicBezTo>
                  <a:cubicBezTo>
                    <a:pt x="396" y="213"/>
                    <a:pt x="396" y="220"/>
                    <a:pt x="395" y="223"/>
                  </a:cubicBezTo>
                  <a:cubicBezTo>
                    <a:pt x="395" y="227"/>
                    <a:pt x="392" y="233"/>
                    <a:pt x="394" y="237"/>
                  </a:cubicBezTo>
                  <a:cubicBezTo>
                    <a:pt x="396" y="241"/>
                    <a:pt x="390" y="247"/>
                    <a:pt x="388" y="249"/>
                  </a:cubicBezTo>
                  <a:cubicBezTo>
                    <a:pt x="386" y="251"/>
                    <a:pt x="387" y="253"/>
                    <a:pt x="383" y="257"/>
                  </a:cubicBezTo>
                  <a:cubicBezTo>
                    <a:pt x="380" y="261"/>
                    <a:pt x="375" y="261"/>
                    <a:pt x="371" y="259"/>
                  </a:cubicBezTo>
                  <a:cubicBezTo>
                    <a:pt x="367" y="256"/>
                    <a:pt x="367" y="257"/>
                    <a:pt x="365" y="259"/>
                  </a:cubicBezTo>
                  <a:cubicBezTo>
                    <a:pt x="362" y="261"/>
                    <a:pt x="362" y="267"/>
                    <a:pt x="357" y="267"/>
                  </a:cubicBezTo>
                  <a:cubicBezTo>
                    <a:pt x="353" y="268"/>
                    <a:pt x="355" y="273"/>
                    <a:pt x="353" y="277"/>
                  </a:cubicBezTo>
                  <a:cubicBezTo>
                    <a:pt x="351" y="281"/>
                    <a:pt x="348" y="276"/>
                    <a:pt x="347" y="273"/>
                  </a:cubicBezTo>
                  <a:cubicBezTo>
                    <a:pt x="345" y="269"/>
                    <a:pt x="344" y="270"/>
                    <a:pt x="341" y="267"/>
                  </a:cubicBezTo>
                  <a:cubicBezTo>
                    <a:pt x="339" y="263"/>
                    <a:pt x="335" y="267"/>
                    <a:pt x="333" y="270"/>
                  </a:cubicBezTo>
                  <a:cubicBezTo>
                    <a:pt x="331" y="273"/>
                    <a:pt x="329" y="271"/>
                    <a:pt x="327" y="268"/>
                  </a:cubicBezTo>
                  <a:cubicBezTo>
                    <a:pt x="324" y="265"/>
                    <a:pt x="321" y="271"/>
                    <a:pt x="319" y="274"/>
                  </a:cubicBezTo>
                  <a:cubicBezTo>
                    <a:pt x="318" y="277"/>
                    <a:pt x="325" y="280"/>
                    <a:pt x="328" y="282"/>
                  </a:cubicBezTo>
                  <a:cubicBezTo>
                    <a:pt x="331" y="284"/>
                    <a:pt x="327" y="291"/>
                    <a:pt x="325" y="294"/>
                  </a:cubicBezTo>
                  <a:cubicBezTo>
                    <a:pt x="322" y="297"/>
                    <a:pt x="317" y="299"/>
                    <a:pt x="313" y="299"/>
                  </a:cubicBezTo>
                  <a:cubicBezTo>
                    <a:pt x="310" y="299"/>
                    <a:pt x="307" y="308"/>
                    <a:pt x="302" y="311"/>
                  </a:cubicBezTo>
                  <a:cubicBezTo>
                    <a:pt x="297" y="315"/>
                    <a:pt x="296" y="310"/>
                    <a:pt x="292" y="313"/>
                  </a:cubicBezTo>
                  <a:cubicBezTo>
                    <a:pt x="288" y="315"/>
                    <a:pt x="287" y="321"/>
                    <a:pt x="283" y="323"/>
                  </a:cubicBezTo>
                  <a:cubicBezTo>
                    <a:pt x="279" y="325"/>
                    <a:pt x="276" y="329"/>
                    <a:pt x="272" y="333"/>
                  </a:cubicBezTo>
                  <a:cubicBezTo>
                    <a:pt x="268" y="337"/>
                    <a:pt x="266" y="337"/>
                    <a:pt x="265" y="341"/>
                  </a:cubicBezTo>
                  <a:cubicBezTo>
                    <a:pt x="263" y="344"/>
                    <a:pt x="266" y="347"/>
                    <a:pt x="268" y="351"/>
                  </a:cubicBezTo>
                  <a:cubicBezTo>
                    <a:pt x="270" y="355"/>
                    <a:pt x="265" y="359"/>
                    <a:pt x="262" y="363"/>
                  </a:cubicBezTo>
                  <a:cubicBezTo>
                    <a:pt x="259" y="366"/>
                    <a:pt x="257" y="368"/>
                    <a:pt x="255" y="373"/>
                  </a:cubicBezTo>
                  <a:cubicBezTo>
                    <a:pt x="253" y="377"/>
                    <a:pt x="251" y="381"/>
                    <a:pt x="247" y="384"/>
                  </a:cubicBezTo>
                  <a:cubicBezTo>
                    <a:pt x="243" y="387"/>
                    <a:pt x="240" y="389"/>
                    <a:pt x="235" y="387"/>
                  </a:cubicBezTo>
                  <a:cubicBezTo>
                    <a:pt x="229" y="386"/>
                    <a:pt x="227" y="389"/>
                    <a:pt x="221" y="388"/>
                  </a:cubicBezTo>
                  <a:cubicBezTo>
                    <a:pt x="215" y="387"/>
                    <a:pt x="205" y="395"/>
                    <a:pt x="201" y="397"/>
                  </a:cubicBezTo>
                  <a:cubicBezTo>
                    <a:pt x="198" y="399"/>
                    <a:pt x="193" y="398"/>
                    <a:pt x="189" y="397"/>
                  </a:cubicBezTo>
                  <a:cubicBezTo>
                    <a:pt x="185" y="397"/>
                    <a:pt x="181" y="402"/>
                    <a:pt x="176" y="403"/>
                  </a:cubicBezTo>
                  <a:cubicBezTo>
                    <a:pt x="171" y="405"/>
                    <a:pt x="165" y="405"/>
                    <a:pt x="161" y="404"/>
                  </a:cubicBezTo>
                  <a:cubicBezTo>
                    <a:pt x="157" y="403"/>
                    <a:pt x="151" y="405"/>
                    <a:pt x="145" y="408"/>
                  </a:cubicBezTo>
                  <a:cubicBezTo>
                    <a:pt x="140" y="411"/>
                    <a:pt x="131" y="415"/>
                    <a:pt x="127" y="415"/>
                  </a:cubicBezTo>
                  <a:cubicBezTo>
                    <a:pt x="122" y="416"/>
                    <a:pt x="123" y="423"/>
                    <a:pt x="119" y="423"/>
                  </a:cubicBezTo>
                  <a:cubicBezTo>
                    <a:pt x="115" y="423"/>
                    <a:pt x="117" y="419"/>
                    <a:pt x="112" y="421"/>
                  </a:cubicBezTo>
                  <a:cubicBezTo>
                    <a:pt x="107" y="423"/>
                    <a:pt x="102" y="425"/>
                    <a:pt x="99" y="426"/>
                  </a:cubicBezTo>
                  <a:cubicBezTo>
                    <a:pt x="95" y="427"/>
                    <a:pt x="93" y="427"/>
                    <a:pt x="89" y="430"/>
                  </a:cubicBezTo>
                  <a:cubicBezTo>
                    <a:pt x="86" y="433"/>
                    <a:pt x="85" y="429"/>
                    <a:pt x="83" y="426"/>
                  </a:cubicBezTo>
                  <a:cubicBezTo>
                    <a:pt x="82" y="423"/>
                    <a:pt x="76" y="421"/>
                    <a:pt x="73" y="419"/>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Alameda County">
              <a:extLst>
                <a:ext uri="{FF2B5EF4-FFF2-40B4-BE49-F238E27FC236}">
                  <a16:creationId xmlns:a16="http://schemas.microsoft.com/office/drawing/2014/main" id="{8890D241-6380-48DD-AC21-0764A2BC0561}"/>
                </a:ext>
              </a:extLst>
            </p:cNvPr>
            <p:cNvSpPr>
              <a:spLocks/>
            </p:cNvSpPr>
            <p:nvPr/>
          </p:nvSpPr>
          <p:spPr bwMode="auto">
            <a:xfrm>
              <a:off x="3598863" y="3624263"/>
              <a:ext cx="366713" cy="279400"/>
            </a:xfrm>
            <a:custGeom>
              <a:avLst/>
              <a:gdLst>
                <a:gd name="T0" fmla="*/ 47 w 276"/>
                <a:gd name="T1" fmla="*/ 85 h 188"/>
                <a:gd name="T2" fmla="*/ 36 w 276"/>
                <a:gd name="T3" fmla="*/ 86 h 188"/>
                <a:gd name="T4" fmla="*/ 35 w 276"/>
                <a:gd name="T5" fmla="*/ 79 h 188"/>
                <a:gd name="T6" fmla="*/ 30 w 276"/>
                <a:gd name="T7" fmla="*/ 74 h 188"/>
                <a:gd name="T8" fmla="*/ 39 w 276"/>
                <a:gd name="T9" fmla="*/ 71 h 188"/>
                <a:gd name="T10" fmla="*/ 36 w 276"/>
                <a:gd name="T11" fmla="*/ 65 h 188"/>
                <a:gd name="T12" fmla="*/ 25 w 276"/>
                <a:gd name="T13" fmla="*/ 61 h 188"/>
                <a:gd name="T14" fmla="*/ 6 w 276"/>
                <a:gd name="T15" fmla="*/ 56 h 188"/>
                <a:gd name="T16" fmla="*/ 4 w 276"/>
                <a:gd name="T17" fmla="*/ 42 h 188"/>
                <a:gd name="T18" fmla="*/ 10 w 276"/>
                <a:gd name="T19" fmla="*/ 30 h 188"/>
                <a:gd name="T20" fmla="*/ 7 w 276"/>
                <a:gd name="T21" fmla="*/ 7 h 188"/>
                <a:gd name="T22" fmla="*/ 6 w 276"/>
                <a:gd name="T23" fmla="*/ 4 h 188"/>
                <a:gd name="T24" fmla="*/ 22 w 276"/>
                <a:gd name="T25" fmla="*/ 0 h 188"/>
                <a:gd name="T26" fmla="*/ 44 w 276"/>
                <a:gd name="T27" fmla="*/ 24 h 188"/>
                <a:gd name="T28" fmla="*/ 52 w 276"/>
                <a:gd name="T29" fmla="*/ 37 h 188"/>
                <a:gd name="T30" fmla="*/ 68 w 276"/>
                <a:gd name="T31" fmla="*/ 45 h 188"/>
                <a:gd name="T32" fmla="*/ 92 w 276"/>
                <a:gd name="T33" fmla="*/ 47 h 188"/>
                <a:gd name="T34" fmla="*/ 106 w 276"/>
                <a:gd name="T35" fmla="*/ 57 h 188"/>
                <a:gd name="T36" fmla="*/ 106 w 276"/>
                <a:gd name="T37" fmla="*/ 67 h 188"/>
                <a:gd name="T38" fmla="*/ 114 w 276"/>
                <a:gd name="T39" fmla="*/ 71 h 188"/>
                <a:gd name="T40" fmla="*/ 116 w 276"/>
                <a:gd name="T41" fmla="*/ 80 h 188"/>
                <a:gd name="T42" fmla="*/ 253 w 276"/>
                <a:gd name="T43" fmla="*/ 38 h 188"/>
                <a:gd name="T44" fmla="*/ 252 w 276"/>
                <a:gd name="T45" fmla="*/ 147 h 188"/>
                <a:gd name="T46" fmla="*/ 257 w 276"/>
                <a:gd name="T47" fmla="*/ 156 h 188"/>
                <a:gd name="T48" fmla="*/ 268 w 276"/>
                <a:gd name="T49" fmla="*/ 157 h 188"/>
                <a:gd name="T50" fmla="*/ 271 w 276"/>
                <a:gd name="T51" fmla="*/ 165 h 188"/>
                <a:gd name="T52" fmla="*/ 276 w 276"/>
                <a:gd name="T53" fmla="*/ 179 h 188"/>
                <a:gd name="T54" fmla="*/ 150 w 276"/>
                <a:gd name="T55" fmla="*/ 177 h 188"/>
                <a:gd name="T56" fmla="*/ 127 w 276"/>
                <a:gd name="T57" fmla="*/ 187 h 188"/>
                <a:gd name="T58" fmla="*/ 111 w 276"/>
                <a:gd name="T59" fmla="*/ 185 h 188"/>
                <a:gd name="T60" fmla="*/ 106 w 276"/>
                <a:gd name="T61" fmla="*/ 185 h 188"/>
                <a:gd name="T62" fmla="*/ 95 w 276"/>
                <a:gd name="T63" fmla="*/ 182 h 188"/>
                <a:gd name="T64" fmla="*/ 94 w 276"/>
                <a:gd name="T65" fmla="*/ 176 h 188"/>
                <a:gd name="T66" fmla="*/ 86 w 276"/>
                <a:gd name="T67" fmla="*/ 169 h 188"/>
                <a:gd name="T68" fmla="*/ 80 w 276"/>
                <a:gd name="T69" fmla="*/ 171 h 188"/>
                <a:gd name="T70" fmla="*/ 74 w 276"/>
                <a:gd name="T71" fmla="*/ 159 h 188"/>
                <a:gd name="T72" fmla="*/ 65 w 276"/>
                <a:gd name="T73" fmla="*/ 140 h 188"/>
                <a:gd name="T74" fmla="*/ 60 w 276"/>
                <a:gd name="T75" fmla="*/ 111 h 188"/>
                <a:gd name="T76" fmla="*/ 52 w 276"/>
                <a:gd name="T77" fmla="*/ 94 h 188"/>
                <a:gd name="T78" fmla="*/ 47 w 276"/>
                <a:gd name="T79" fmla="*/ 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188">
                  <a:moveTo>
                    <a:pt x="47" y="85"/>
                  </a:moveTo>
                  <a:cubicBezTo>
                    <a:pt x="46" y="80"/>
                    <a:pt x="41" y="86"/>
                    <a:pt x="36" y="86"/>
                  </a:cubicBezTo>
                  <a:cubicBezTo>
                    <a:pt x="32" y="87"/>
                    <a:pt x="32" y="81"/>
                    <a:pt x="35" y="79"/>
                  </a:cubicBezTo>
                  <a:cubicBezTo>
                    <a:pt x="37" y="76"/>
                    <a:pt x="33" y="76"/>
                    <a:pt x="30" y="74"/>
                  </a:cubicBezTo>
                  <a:cubicBezTo>
                    <a:pt x="27" y="73"/>
                    <a:pt x="35" y="71"/>
                    <a:pt x="39" y="71"/>
                  </a:cubicBezTo>
                  <a:cubicBezTo>
                    <a:pt x="43" y="71"/>
                    <a:pt x="39" y="66"/>
                    <a:pt x="36" y="65"/>
                  </a:cubicBezTo>
                  <a:cubicBezTo>
                    <a:pt x="34" y="64"/>
                    <a:pt x="28" y="62"/>
                    <a:pt x="25" y="61"/>
                  </a:cubicBezTo>
                  <a:cubicBezTo>
                    <a:pt x="21" y="60"/>
                    <a:pt x="11" y="57"/>
                    <a:pt x="6" y="56"/>
                  </a:cubicBezTo>
                  <a:cubicBezTo>
                    <a:pt x="0" y="55"/>
                    <a:pt x="4" y="45"/>
                    <a:pt x="4" y="42"/>
                  </a:cubicBezTo>
                  <a:cubicBezTo>
                    <a:pt x="4" y="39"/>
                    <a:pt x="9" y="32"/>
                    <a:pt x="10" y="30"/>
                  </a:cubicBezTo>
                  <a:cubicBezTo>
                    <a:pt x="12" y="28"/>
                    <a:pt x="8" y="11"/>
                    <a:pt x="7" y="7"/>
                  </a:cubicBezTo>
                  <a:cubicBezTo>
                    <a:pt x="7" y="6"/>
                    <a:pt x="7" y="5"/>
                    <a:pt x="6" y="4"/>
                  </a:cubicBezTo>
                  <a:cubicBezTo>
                    <a:pt x="22" y="0"/>
                    <a:pt x="22" y="0"/>
                    <a:pt x="22" y="0"/>
                  </a:cubicBezTo>
                  <a:cubicBezTo>
                    <a:pt x="22" y="0"/>
                    <a:pt x="44" y="21"/>
                    <a:pt x="44" y="24"/>
                  </a:cubicBezTo>
                  <a:cubicBezTo>
                    <a:pt x="44" y="27"/>
                    <a:pt x="48" y="34"/>
                    <a:pt x="52" y="37"/>
                  </a:cubicBezTo>
                  <a:cubicBezTo>
                    <a:pt x="55" y="39"/>
                    <a:pt x="62" y="45"/>
                    <a:pt x="68" y="45"/>
                  </a:cubicBezTo>
                  <a:cubicBezTo>
                    <a:pt x="73" y="45"/>
                    <a:pt x="90" y="45"/>
                    <a:pt x="92" y="47"/>
                  </a:cubicBezTo>
                  <a:cubicBezTo>
                    <a:pt x="94" y="48"/>
                    <a:pt x="107" y="53"/>
                    <a:pt x="106" y="57"/>
                  </a:cubicBezTo>
                  <a:cubicBezTo>
                    <a:pt x="106" y="61"/>
                    <a:pt x="104" y="65"/>
                    <a:pt x="106" y="67"/>
                  </a:cubicBezTo>
                  <a:cubicBezTo>
                    <a:pt x="108" y="69"/>
                    <a:pt x="114" y="71"/>
                    <a:pt x="114" y="71"/>
                  </a:cubicBezTo>
                  <a:cubicBezTo>
                    <a:pt x="116" y="80"/>
                    <a:pt x="116" y="80"/>
                    <a:pt x="116" y="80"/>
                  </a:cubicBezTo>
                  <a:cubicBezTo>
                    <a:pt x="253" y="38"/>
                    <a:pt x="253" y="38"/>
                    <a:pt x="253" y="38"/>
                  </a:cubicBezTo>
                  <a:cubicBezTo>
                    <a:pt x="252" y="147"/>
                    <a:pt x="252" y="147"/>
                    <a:pt x="252" y="147"/>
                  </a:cubicBezTo>
                  <a:cubicBezTo>
                    <a:pt x="252" y="147"/>
                    <a:pt x="252" y="157"/>
                    <a:pt x="257" y="156"/>
                  </a:cubicBezTo>
                  <a:cubicBezTo>
                    <a:pt x="262" y="155"/>
                    <a:pt x="267" y="154"/>
                    <a:pt x="268" y="157"/>
                  </a:cubicBezTo>
                  <a:cubicBezTo>
                    <a:pt x="270" y="161"/>
                    <a:pt x="268" y="163"/>
                    <a:pt x="271" y="165"/>
                  </a:cubicBezTo>
                  <a:cubicBezTo>
                    <a:pt x="273" y="167"/>
                    <a:pt x="275" y="174"/>
                    <a:pt x="276" y="179"/>
                  </a:cubicBezTo>
                  <a:cubicBezTo>
                    <a:pt x="272" y="179"/>
                    <a:pt x="153" y="177"/>
                    <a:pt x="150" y="177"/>
                  </a:cubicBezTo>
                  <a:cubicBezTo>
                    <a:pt x="146" y="177"/>
                    <a:pt x="132" y="187"/>
                    <a:pt x="127" y="187"/>
                  </a:cubicBezTo>
                  <a:cubicBezTo>
                    <a:pt x="122" y="188"/>
                    <a:pt x="114" y="185"/>
                    <a:pt x="111" y="185"/>
                  </a:cubicBezTo>
                  <a:cubicBezTo>
                    <a:pt x="110" y="185"/>
                    <a:pt x="108" y="185"/>
                    <a:pt x="106" y="185"/>
                  </a:cubicBezTo>
                  <a:cubicBezTo>
                    <a:pt x="108" y="183"/>
                    <a:pt x="98" y="182"/>
                    <a:pt x="95" y="182"/>
                  </a:cubicBezTo>
                  <a:cubicBezTo>
                    <a:pt x="92" y="181"/>
                    <a:pt x="94" y="178"/>
                    <a:pt x="94" y="176"/>
                  </a:cubicBezTo>
                  <a:cubicBezTo>
                    <a:pt x="94" y="174"/>
                    <a:pt x="89" y="170"/>
                    <a:pt x="86" y="169"/>
                  </a:cubicBezTo>
                  <a:cubicBezTo>
                    <a:pt x="84" y="168"/>
                    <a:pt x="83" y="169"/>
                    <a:pt x="80" y="171"/>
                  </a:cubicBezTo>
                  <a:cubicBezTo>
                    <a:pt x="77" y="173"/>
                    <a:pt x="75" y="165"/>
                    <a:pt x="74" y="159"/>
                  </a:cubicBezTo>
                  <a:cubicBezTo>
                    <a:pt x="72" y="153"/>
                    <a:pt x="67" y="144"/>
                    <a:pt x="65" y="140"/>
                  </a:cubicBezTo>
                  <a:cubicBezTo>
                    <a:pt x="63" y="137"/>
                    <a:pt x="60" y="118"/>
                    <a:pt x="60" y="111"/>
                  </a:cubicBezTo>
                  <a:cubicBezTo>
                    <a:pt x="60" y="105"/>
                    <a:pt x="55" y="98"/>
                    <a:pt x="52" y="94"/>
                  </a:cubicBezTo>
                  <a:cubicBezTo>
                    <a:pt x="49" y="89"/>
                    <a:pt x="48" y="90"/>
                    <a:pt x="47" y="85"/>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Marin County">
              <a:extLst>
                <a:ext uri="{FF2B5EF4-FFF2-40B4-BE49-F238E27FC236}">
                  <a16:creationId xmlns:a16="http://schemas.microsoft.com/office/drawing/2014/main" id="{2202888F-1E5A-430F-ADFF-5A36F10C2C34}"/>
                </a:ext>
              </a:extLst>
            </p:cNvPr>
            <p:cNvSpPr>
              <a:spLocks/>
            </p:cNvSpPr>
            <p:nvPr/>
          </p:nvSpPr>
          <p:spPr bwMode="auto">
            <a:xfrm>
              <a:off x="3303588" y="3368676"/>
              <a:ext cx="250825" cy="307975"/>
            </a:xfrm>
            <a:custGeom>
              <a:avLst/>
              <a:gdLst>
                <a:gd name="T0" fmla="*/ 24 w 188"/>
                <a:gd name="T1" fmla="*/ 61 h 208"/>
                <a:gd name="T2" fmla="*/ 13 w 188"/>
                <a:gd name="T3" fmla="*/ 41 h 208"/>
                <a:gd name="T4" fmla="*/ 18 w 188"/>
                <a:gd name="T5" fmla="*/ 42 h 208"/>
                <a:gd name="T6" fmla="*/ 27 w 188"/>
                <a:gd name="T7" fmla="*/ 52 h 208"/>
                <a:gd name="T8" fmla="*/ 44 w 188"/>
                <a:gd name="T9" fmla="*/ 82 h 208"/>
                <a:gd name="T10" fmla="*/ 57 w 188"/>
                <a:gd name="T11" fmla="*/ 96 h 208"/>
                <a:gd name="T12" fmla="*/ 60 w 188"/>
                <a:gd name="T13" fmla="*/ 93 h 208"/>
                <a:gd name="T14" fmla="*/ 47 w 188"/>
                <a:gd name="T15" fmla="*/ 75 h 208"/>
                <a:gd name="T16" fmla="*/ 33 w 188"/>
                <a:gd name="T17" fmla="*/ 46 h 208"/>
                <a:gd name="T18" fmla="*/ 23 w 188"/>
                <a:gd name="T19" fmla="*/ 38 h 208"/>
                <a:gd name="T20" fmla="*/ 17 w 188"/>
                <a:gd name="T21" fmla="*/ 22 h 208"/>
                <a:gd name="T22" fmla="*/ 7 w 188"/>
                <a:gd name="T23" fmla="*/ 8 h 208"/>
                <a:gd name="T24" fmla="*/ 7 w 188"/>
                <a:gd name="T25" fmla="*/ 7 h 208"/>
                <a:gd name="T26" fmla="*/ 7 w 188"/>
                <a:gd name="T27" fmla="*/ 6 h 208"/>
                <a:gd name="T28" fmla="*/ 14 w 188"/>
                <a:gd name="T29" fmla="*/ 1 h 208"/>
                <a:gd name="T30" fmla="*/ 28 w 188"/>
                <a:gd name="T31" fmla="*/ 2 h 208"/>
                <a:gd name="T32" fmla="*/ 37 w 188"/>
                <a:gd name="T33" fmla="*/ 0 h 208"/>
                <a:gd name="T34" fmla="*/ 90 w 188"/>
                <a:gd name="T35" fmla="*/ 46 h 208"/>
                <a:gd name="T36" fmla="*/ 104 w 188"/>
                <a:gd name="T37" fmla="*/ 48 h 208"/>
                <a:gd name="T38" fmla="*/ 124 w 188"/>
                <a:gd name="T39" fmla="*/ 57 h 208"/>
                <a:gd name="T40" fmla="*/ 144 w 188"/>
                <a:gd name="T41" fmla="*/ 55 h 208"/>
                <a:gd name="T42" fmla="*/ 150 w 188"/>
                <a:gd name="T43" fmla="*/ 66 h 208"/>
                <a:gd name="T44" fmla="*/ 165 w 188"/>
                <a:gd name="T45" fmla="*/ 83 h 208"/>
                <a:gd name="T46" fmla="*/ 166 w 188"/>
                <a:gd name="T47" fmla="*/ 86 h 208"/>
                <a:gd name="T48" fmla="*/ 171 w 188"/>
                <a:gd name="T49" fmla="*/ 98 h 208"/>
                <a:gd name="T50" fmla="*/ 169 w 188"/>
                <a:gd name="T51" fmla="*/ 120 h 208"/>
                <a:gd name="T52" fmla="*/ 166 w 188"/>
                <a:gd name="T53" fmla="*/ 127 h 208"/>
                <a:gd name="T54" fmla="*/ 178 w 188"/>
                <a:gd name="T55" fmla="*/ 130 h 208"/>
                <a:gd name="T56" fmla="*/ 181 w 188"/>
                <a:gd name="T57" fmla="*/ 142 h 208"/>
                <a:gd name="T58" fmla="*/ 171 w 188"/>
                <a:gd name="T59" fmla="*/ 149 h 208"/>
                <a:gd name="T60" fmla="*/ 174 w 188"/>
                <a:gd name="T61" fmla="*/ 160 h 208"/>
                <a:gd name="T62" fmla="*/ 169 w 188"/>
                <a:gd name="T63" fmla="*/ 164 h 208"/>
                <a:gd name="T64" fmla="*/ 177 w 188"/>
                <a:gd name="T65" fmla="*/ 173 h 208"/>
                <a:gd name="T66" fmla="*/ 185 w 188"/>
                <a:gd name="T67" fmla="*/ 180 h 208"/>
                <a:gd name="T68" fmla="*/ 185 w 188"/>
                <a:gd name="T69" fmla="*/ 188 h 208"/>
                <a:gd name="T70" fmla="*/ 175 w 188"/>
                <a:gd name="T71" fmla="*/ 184 h 208"/>
                <a:gd name="T72" fmla="*/ 167 w 188"/>
                <a:gd name="T73" fmla="*/ 180 h 208"/>
                <a:gd name="T74" fmla="*/ 172 w 188"/>
                <a:gd name="T75" fmla="*/ 190 h 208"/>
                <a:gd name="T76" fmla="*/ 178 w 188"/>
                <a:gd name="T77" fmla="*/ 202 h 208"/>
                <a:gd name="T78" fmla="*/ 165 w 188"/>
                <a:gd name="T79" fmla="*/ 208 h 208"/>
                <a:gd name="T80" fmla="*/ 155 w 188"/>
                <a:gd name="T81" fmla="*/ 202 h 208"/>
                <a:gd name="T82" fmla="*/ 137 w 188"/>
                <a:gd name="T83" fmla="*/ 190 h 208"/>
                <a:gd name="T84" fmla="*/ 118 w 188"/>
                <a:gd name="T85" fmla="*/ 174 h 208"/>
                <a:gd name="T86" fmla="*/ 114 w 188"/>
                <a:gd name="T87" fmla="*/ 167 h 208"/>
                <a:gd name="T88" fmla="*/ 107 w 188"/>
                <a:gd name="T89" fmla="*/ 176 h 208"/>
                <a:gd name="T90" fmla="*/ 97 w 188"/>
                <a:gd name="T91" fmla="*/ 172 h 208"/>
                <a:gd name="T92" fmla="*/ 83 w 188"/>
                <a:gd name="T93" fmla="*/ 160 h 208"/>
                <a:gd name="T94" fmla="*/ 77 w 188"/>
                <a:gd name="T95" fmla="*/ 150 h 208"/>
                <a:gd name="T96" fmla="*/ 73 w 188"/>
                <a:gd name="T97" fmla="*/ 142 h 208"/>
                <a:gd name="T98" fmla="*/ 56 w 188"/>
                <a:gd name="T99" fmla="*/ 129 h 208"/>
                <a:gd name="T100" fmla="*/ 39 w 188"/>
                <a:gd name="T101" fmla="*/ 125 h 208"/>
                <a:gd name="T102" fmla="*/ 43 w 188"/>
                <a:gd name="T103" fmla="*/ 120 h 208"/>
                <a:gd name="T104" fmla="*/ 37 w 188"/>
                <a:gd name="T105" fmla="*/ 115 h 208"/>
                <a:gd name="T106" fmla="*/ 31 w 188"/>
                <a:gd name="T107" fmla="*/ 112 h 208"/>
                <a:gd name="T108" fmla="*/ 31 w 188"/>
                <a:gd name="T109" fmla="*/ 103 h 208"/>
                <a:gd name="T110" fmla="*/ 23 w 188"/>
                <a:gd name="T111" fmla="*/ 106 h 208"/>
                <a:gd name="T112" fmla="*/ 25 w 188"/>
                <a:gd name="T113" fmla="*/ 117 h 208"/>
                <a:gd name="T114" fmla="*/ 17 w 188"/>
                <a:gd name="T115" fmla="*/ 124 h 208"/>
                <a:gd name="T116" fmla="*/ 16 w 188"/>
                <a:gd name="T117" fmla="*/ 137 h 208"/>
                <a:gd name="T118" fmla="*/ 5 w 188"/>
                <a:gd name="T119" fmla="*/ 137 h 208"/>
                <a:gd name="T120" fmla="*/ 5 w 188"/>
                <a:gd name="T121" fmla="*/ 128 h 208"/>
                <a:gd name="T122" fmla="*/ 16 w 188"/>
                <a:gd name="T123" fmla="*/ 101 h 208"/>
                <a:gd name="T124" fmla="*/ 24 w 188"/>
                <a:gd name="T125" fmla="*/ 6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08">
                  <a:moveTo>
                    <a:pt x="24" y="61"/>
                  </a:moveTo>
                  <a:cubicBezTo>
                    <a:pt x="24" y="57"/>
                    <a:pt x="17" y="46"/>
                    <a:pt x="13" y="41"/>
                  </a:cubicBezTo>
                  <a:cubicBezTo>
                    <a:pt x="9" y="36"/>
                    <a:pt x="15" y="38"/>
                    <a:pt x="18" y="42"/>
                  </a:cubicBezTo>
                  <a:cubicBezTo>
                    <a:pt x="21" y="46"/>
                    <a:pt x="25" y="48"/>
                    <a:pt x="27" y="52"/>
                  </a:cubicBezTo>
                  <a:cubicBezTo>
                    <a:pt x="29" y="55"/>
                    <a:pt x="40" y="75"/>
                    <a:pt x="44" y="82"/>
                  </a:cubicBezTo>
                  <a:cubicBezTo>
                    <a:pt x="48" y="88"/>
                    <a:pt x="53" y="92"/>
                    <a:pt x="57" y="96"/>
                  </a:cubicBezTo>
                  <a:cubicBezTo>
                    <a:pt x="62" y="100"/>
                    <a:pt x="62" y="95"/>
                    <a:pt x="60" y="93"/>
                  </a:cubicBezTo>
                  <a:cubicBezTo>
                    <a:pt x="58" y="91"/>
                    <a:pt x="49" y="78"/>
                    <a:pt x="47" y="75"/>
                  </a:cubicBezTo>
                  <a:cubicBezTo>
                    <a:pt x="45" y="72"/>
                    <a:pt x="33" y="48"/>
                    <a:pt x="33" y="46"/>
                  </a:cubicBezTo>
                  <a:cubicBezTo>
                    <a:pt x="32" y="43"/>
                    <a:pt x="26" y="40"/>
                    <a:pt x="23" y="38"/>
                  </a:cubicBezTo>
                  <a:cubicBezTo>
                    <a:pt x="19" y="35"/>
                    <a:pt x="19" y="28"/>
                    <a:pt x="17" y="22"/>
                  </a:cubicBezTo>
                  <a:cubicBezTo>
                    <a:pt x="16" y="17"/>
                    <a:pt x="9" y="10"/>
                    <a:pt x="7" y="8"/>
                  </a:cubicBezTo>
                  <a:cubicBezTo>
                    <a:pt x="7" y="7"/>
                    <a:pt x="7" y="7"/>
                    <a:pt x="7" y="7"/>
                  </a:cubicBezTo>
                  <a:cubicBezTo>
                    <a:pt x="7" y="6"/>
                    <a:pt x="7" y="6"/>
                    <a:pt x="7" y="6"/>
                  </a:cubicBezTo>
                  <a:cubicBezTo>
                    <a:pt x="7" y="6"/>
                    <a:pt x="10" y="1"/>
                    <a:pt x="14" y="1"/>
                  </a:cubicBezTo>
                  <a:cubicBezTo>
                    <a:pt x="18" y="1"/>
                    <a:pt x="23" y="2"/>
                    <a:pt x="28" y="2"/>
                  </a:cubicBezTo>
                  <a:cubicBezTo>
                    <a:pt x="33" y="2"/>
                    <a:pt x="37" y="0"/>
                    <a:pt x="37" y="0"/>
                  </a:cubicBezTo>
                  <a:cubicBezTo>
                    <a:pt x="90" y="46"/>
                    <a:pt x="90" y="46"/>
                    <a:pt x="90" y="46"/>
                  </a:cubicBezTo>
                  <a:cubicBezTo>
                    <a:pt x="90" y="46"/>
                    <a:pt x="101" y="46"/>
                    <a:pt x="104" y="48"/>
                  </a:cubicBezTo>
                  <a:cubicBezTo>
                    <a:pt x="107" y="51"/>
                    <a:pt x="119" y="58"/>
                    <a:pt x="124" y="57"/>
                  </a:cubicBezTo>
                  <a:cubicBezTo>
                    <a:pt x="129" y="56"/>
                    <a:pt x="142" y="51"/>
                    <a:pt x="144" y="55"/>
                  </a:cubicBezTo>
                  <a:cubicBezTo>
                    <a:pt x="146" y="59"/>
                    <a:pt x="147" y="64"/>
                    <a:pt x="150" y="66"/>
                  </a:cubicBezTo>
                  <a:cubicBezTo>
                    <a:pt x="152" y="68"/>
                    <a:pt x="163" y="81"/>
                    <a:pt x="165" y="83"/>
                  </a:cubicBezTo>
                  <a:cubicBezTo>
                    <a:pt x="164" y="84"/>
                    <a:pt x="164" y="85"/>
                    <a:pt x="166" y="86"/>
                  </a:cubicBezTo>
                  <a:cubicBezTo>
                    <a:pt x="170" y="90"/>
                    <a:pt x="171" y="94"/>
                    <a:pt x="171" y="98"/>
                  </a:cubicBezTo>
                  <a:cubicBezTo>
                    <a:pt x="171" y="102"/>
                    <a:pt x="171" y="118"/>
                    <a:pt x="169" y="120"/>
                  </a:cubicBezTo>
                  <a:cubicBezTo>
                    <a:pt x="168" y="123"/>
                    <a:pt x="163" y="126"/>
                    <a:pt x="166" y="127"/>
                  </a:cubicBezTo>
                  <a:cubicBezTo>
                    <a:pt x="169" y="128"/>
                    <a:pt x="176" y="129"/>
                    <a:pt x="178" y="130"/>
                  </a:cubicBezTo>
                  <a:cubicBezTo>
                    <a:pt x="180" y="132"/>
                    <a:pt x="186" y="142"/>
                    <a:pt x="181" y="142"/>
                  </a:cubicBezTo>
                  <a:cubicBezTo>
                    <a:pt x="177" y="142"/>
                    <a:pt x="169" y="146"/>
                    <a:pt x="171" y="149"/>
                  </a:cubicBezTo>
                  <a:cubicBezTo>
                    <a:pt x="172" y="152"/>
                    <a:pt x="177" y="160"/>
                    <a:pt x="174" y="160"/>
                  </a:cubicBezTo>
                  <a:cubicBezTo>
                    <a:pt x="171" y="160"/>
                    <a:pt x="165" y="162"/>
                    <a:pt x="169" y="164"/>
                  </a:cubicBezTo>
                  <a:cubicBezTo>
                    <a:pt x="173" y="167"/>
                    <a:pt x="173" y="169"/>
                    <a:pt x="177" y="173"/>
                  </a:cubicBezTo>
                  <a:cubicBezTo>
                    <a:pt x="180" y="177"/>
                    <a:pt x="185" y="180"/>
                    <a:pt x="185" y="180"/>
                  </a:cubicBezTo>
                  <a:cubicBezTo>
                    <a:pt x="187" y="182"/>
                    <a:pt x="188" y="185"/>
                    <a:pt x="185" y="188"/>
                  </a:cubicBezTo>
                  <a:cubicBezTo>
                    <a:pt x="183" y="192"/>
                    <a:pt x="179" y="187"/>
                    <a:pt x="175" y="184"/>
                  </a:cubicBezTo>
                  <a:cubicBezTo>
                    <a:pt x="172" y="182"/>
                    <a:pt x="171" y="181"/>
                    <a:pt x="167" y="180"/>
                  </a:cubicBezTo>
                  <a:cubicBezTo>
                    <a:pt x="164" y="180"/>
                    <a:pt x="169" y="187"/>
                    <a:pt x="172" y="190"/>
                  </a:cubicBezTo>
                  <a:cubicBezTo>
                    <a:pt x="175" y="192"/>
                    <a:pt x="177" y="198"/>
                    <a:pt x="178" y="202"/>
                  </a:cubicBezTo>
                  <a:cubicBezTo>
                    <a:pt x="179" y="207"/>
                    <a:pt x="171" y="208"/>
                    <a:pt x="165" y="208"/>
                  </a:cubicBezTo>
                  <a:cubicBezTo>
                    <a:pt x="159" y="208"/>
                    <a:pt x="159" y="204"/>
                    <a:pt x="155" y="202"/>
                  </a:cubicBezTo>
                  <a:cubicBezTo>
                    <a:pt x="151" y="199"/>
                    <a:pt x="145" y="193"/>
                    <a:pt x="137" y="190"/>
                  </a:cubicBezTo>
                  <a:cubicBezTo>
                    <a:pt x="129" y="186"/>
                    <a:pt x="121" y="177"/>
                    <a:pt x="118" y="174"/>
                  </a:cubicBezTo>
                  <a:cubicBezTo>
                    <a:pt x="115" y="172"/>
                    <a:pt x="116" y="168"/>
                    <a:pt x="114" y="167"/>
                  </a:cubicBezTo>
                  <a:cubicBezTo>
                    <a:pt x="112" y="166"/>
                    <a:pt x="110" y="174"/>
                    <a:pt x="107" y="176"/>
                  </a:cubicBezTo>
                  <a:cubicBezTo>
                    <a:pt x="103" y="179"/>
                    <a:pt x="99" y="177"/>
                    <a:pt x="97" y="172"/>
                  </a:cubicBezTo>
                  <a:cubicBezTo>
                    <a:pt x="95" y="166"/>
                    <a:pt x="87" y="161"/>
                    <a:pt x="83" y="160"/>
                  </a:cubicBezTo>
                  <a:cubicBezTo>
                    <a:pt x="79" y="158"/>
                    <a:pt x="79" y="153"/>
                    <a:pt x="77" y="150"/>
                  </a:cubicBezTo>
                  <a:cubicBezTo>
                    <a:pt x="76" y="148"/>
                    <a:pt x="75" y="146"/>
                    <a:pt x="73" y="142"/>
                  </a:cubicBezTo>
                  <a:cubicBezTo>
                    <a:pt x="70" y="138"/>
                    <a:pt x="61" y="133"/>
                    <a:pt x="56" y="129"/>
                  </a:cubicBezTo>
                  <a:cubicBezTo>
                    <a:pt x="51" y="125"/>
                    <a:pt x="46" y="126"/>
                    <a:pt x="39" y="125"/>
                  </a:cubicBezTo>
                  <a:cubicBezTo>
                    <a:pt x="31" y="124"/>
                    <a:pt x="39" y="122"/>
                    <a:pt x="43" y="120"/>
                  </a:cubicBezTo>
                  <a:cubicBezTo>
                    <a:pt x="46" y="118"/>
                    <a:pt x="40" y="115"/>
                    <a:pt x="37" y="115"/>
                  </a:cubicBezTo>
                  <a:cubicBezTo>
                    <a:pt x="33" y="115"/>
                    <a:pt x="32" y="116"/>
                    <a:pt x="31" y="112"/>
                  </a:cubicBezTo>
                  <a:cubicBezTo>
                    <a:pt x="31" y="109"/>
                    <a:pt x="33" y="107"/>
                    <a:pt x="31" y="103"/>
                  </a:cubicBezTo>
                  <a:cubicBezTo>
                    <a:pt x="29" y="99"/>
                    <a:pt x="25" y="104"/>
                    <a:pt x="23" y="106"/>
                  </a:cubicBezTo>
                  <a:cubicBezTo>
                    <a:pt x="21" y="109"/>
                    <a:pt x="23" y="114"/>
                    <a:pt x="25" y="117"/>
                  </a:cubicBezTo>
                  <a:cubicBezTo>
                    <a:pt x="27" y="120"/>
                    <a:pt x="21" y="123"/>
                    <a:pt x="17" y="124"/>
                  </a:cubicBezTo>
                  <a:cubicBezTo>
                    <a:pt x="13" y="126"/>
                    <a:pt x="16" y="133"/>
                    <a:pt x="16" y="137"/>
                  </a:cubicBezTo>
                  <a:cubicBezTo>
                    <a:pt x="16" y="141"/>
                    <a:pt x="9" y="138"/>
                    <a:pt x="5" y="137"/>
                  </a:cubicBezTo>
                  <a:cubicBezTo>
                    <a:pt x="0" y="136"/>
                    <a:pt x="3" y="132"/>
                    <a:pt x="5" y="128"/>
                  </a:cubicBezTo>
                  <a:cubicBezTo>
                    <a:pt x="7" y="123"/>
                    <a:pt x="15" y="105"/>
                    <a:pt x="16" y="101"/>
                  </a:cubicBezTo>
                  <a:cubicBezTo>
                    <a:pt x="17" y="97"/>
                    <a:pt x="24" y="65"/>
                    <a:pt x="24" y="61"/>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Mendocino County">
              <a:extLst>
                <a:ext uri="{FF2B5EF4-FFF2-40B4-BE49-F238E27FC236}">
                  <a16:creationId xmlns:a16="http://schemas.microsoft.com/office/drawing/2014/main" id="{7C1A17CF-903D-432D-AA94-11ABFEE9B27B}"/>
                </a:ext>
              </a:extLst>
            </p:cNvPr>
            <p:cNvSpPr>
              <a:spLocks/>
            </p:cNvSpPr>
            <p:nvPr/>
          </p:nvSpPr>
          <p:spPr bwMode="auto">
            <a:xfrm>
              <a:off x="2895601" y="2319338"/>
              <a:ext cx="495300" cy="771525"/>
            </a:xfrm>
            <a:custGeom>
              <a:avLst/>
              <a:gdLst>
                <a:gd name="T0" fmla="*/ 337 w 372"/>
                <a:gd name="T1" fmla="*/ 13 h 521"/>
                <a:gd name="T2" fmla="*/ 342 w 372"/>
                <a:gd name="T3" fmla="*/ 22 h 521"/>
                <a:gd name="T4" fmla="*/ 336 w 372"/>
                <a:gd name="T5" fmla="*/ 48 h 521"/>
                <a:gd name="T6" fmla="*/ 337 w 372"/>
                <a:gd name="T7" fmla="*/ 89 h 521"/>
                <a:gd name="T8" fmla="*/ 338 w 372"/>
                <a:gd name="T9" fmla="*/ 110 h 521"/>
                <a:gd name="T10" fmla="*/ 350 w 372"/>
                <a:gd name="T11" fmla="*/ 126 h 521"/>
                <a:gd name="T12" fmla="*/ 352 w 372"/>
                <a:gd name="T13" fmla="*/ 200 h 521"/>
                <a:gd name="T14" fmla="*/ 336 w 372"/>
                <a:gd name="T15" fmla="*/ 207 h 521"/>
                <a:gd name="T16" fmla="*/ 298 w 372"/>
                <a:gd name="T17" fmla="*/ 212 h 521"/>
                <a:gd name="T18" fmla="*/ 299 w 372"/>
                <a:gd name="T19" fmla="*/ 255 h 521"/>
                <a:gd name="T20" fmla="*/ 306 w 372"/>
                <a:gd name="T21" fmla="*/ 325 h 521"/>
                <a:gd name="T22" fmla="*/ 292 w 372"/>
                <a:gd name="T23" fmla="*/ 346 h 521"/>
                <a:gd name="T24" fmla="*/ 288 w 372"/>
                <a:gd name="T25" fmla="*/ 362 h 521"/>
                <a:gd name="T26" fmla="*/ 288 w 372"/>
                <a:gd name="T27" fmla="*/ 392 h 521"/>
                <a:gd name="T28" fmla="*/ 307 w 372"/>
                <a:gd name="T29" fmla="*/ 421 h 521"/>
                <a:gd name="T30" fmla="*/ 327 w 372"/>
                <a:gd name="T31" fmla="*/ 449 h 521"/>
                <a:gd name="T32" fmla="*/ 336 w 372"/>
                <a:gd name="T33" fmla="*/ 462 h 521"/>
                <a:gd name="T34" fmla="*/ 356 w 372"/>
                <a:gd name="T35" fmla="*/ 475 h 521"/>
                <a:gd name="T36" fmla="*/ 372 w 372"/>
                <a:gd name="T37" fmla="*/ 488 h 521"/>
                <a:gd name="T38" fmla="*/ 288 w 372"/>
                <a:gd name="T39" fmla="*/ 488 h 521"/>
                <a:gd name="T40" fmla="*/ 270 w 372"/>
                <a:gd name="T41" fmla="*/ 499 h 521"/>
                <a:gd name="T42" fmla="*/ 194 w 372"/>
                <a:gd name="T43" fmla="*/ 511 h 521"/>
                <a:gd name="T44" fmla="*/ 144 w 372"/>
                <a:gd name="T45" fmla="*/ 520 h 521"/>
                <a:gd name="T46" fmla="*/ 135 w 372"/>
                <a:gd name="T47" fmla="*/ 510 h 521"/>
                <a:gd name="T48" fmla="*/ 115 w 372"/>
                <a:gd name="T49" fmla="*/ 490 h 521"/>
                <a:gd name="T50" fmla="*/ 82 w 372"/>
                <a:gd name="T51" fmla="*/ 444 h 521"/>
                <a:gd name="T52" fmla="*/ 95 w 372"/>
                <a:gd name="T53" fmla="*/ 420 h 521"/>
                <a:gd name="T54" fmla="*/ 79 w 372"/>
                <a:gd name="T55" fmla="*/ 345 h 521"/>
                <a:gd name="T56" fmla="*/ 70 w 372"/>
                <a:gd name="T57" fmla="*/ 323 h 521"/>
                <a:gd name="T58" fmla="*/ 62 w 372"/>
                <a:gd name="T59" fmla="*/ 293 h 521"/>
                <a:gd name="T60" fmla="*/ 58 w 372"/>
                <a:gd name="T61" fmla="*/ 266 h 521"/>
                <a:gd name="T62" fmla="*/ 61 w 372"/>
                <a:gd name="T63" fmla="*/ 238 h 521"/>
                <a:gd name="T64" fmla="*/ 78 w 372"/>
                <a:gd name="T65" fmla="*/ 192 h 521"/>
                <a:gd name="T66" fmla="*/ 71 w 372"/>
                <a:gd name="T67" fmla="*/ 134 h 521"/>
                <a:gd name="T68" fmla="*/ 55 w 372"/>
                <a:gd name="T69" fmla="*/ 82 h 521"/>
                <a:gd name="T70" fmla="*/ 34 w 372"/>
                <a:gd name="T71" fmla="*/ 51 h 521"/>
                <a:gd name="T72" fmla="*/ 18 w 372"/>
                <a:gd name="T73" fmla="*/ 25 h 521"/>
                <a:gd name="T74" fmla="*/ 147 w 372"/>
                <a:gd name="T75" fmla="*/ 3 h 521"/>
                <a:gd name="T76" fmla="*/ 148 w 372"/>
                <a:gd name="T77" fmla="*/ 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2" h="521">
                  <a:moveTo>
                    <a:pt x="148" y="9"/>
                  </a:moveTo>
                  <a:cubicBezTo>
                    <a:pt x="337" y="13"/>
                    <a:pt x="337" y="13"/>
                    <a:pt x="337" y="13"/>
                  </a:cubicBezTo>
                  <a:cubicBezTo>
                    <a:pt x="338" y="13"/>
                    <a:pt x="338" y="13"/>
                    <a:pt x="338" y="13"/>
                  </a:cubicBezTo>
                  <a:cubicBezTo>
                    <a:pt x="340" y="16"/>
                    <a:pt x="341" y="20"/>
                    <a:pt x="342" y="22"/>
                  </a:cubicBezTo>
                  <a:cubicBezTo>
                    <a:pt x="344" y="26"/>
                    <a:pt x="343" y="35"/>
                    <a:pt x="340" y="38"/>
                  </a:cubicBezTo>
                  <a:cubicBezTo>
                    <a:pt x="338" y="40"/>
                    <a:pt x="337" y="44"/>
                    <a:pt x="336" y="48"/>
                  </a:cubicBezTo>
                  <a:cubicBezTo>
                    <a:pt x="334" y="51"/>
                    <a:pt x="330" y="64"/>
                    <a:pt x="331" y="67"/>
                  </a:cubicBezTo>
                  <a:cubicBezTo>
                    <a:pt x="332" y="69"/>
                    <a:pt x="335" y="82"/>
                    <a:pt x="337" y="89"/>
                  </a:cubicBezTo>
                  <a:cubicBezTo>
                    <a:pt x="337" y="91"/>
                    <a:pt x="338" y="92"/>
                    <a:pt x="338" y="93"/>
                  </a:cubicBezTo>
                  <a:cubicBezTo>
                    <a:pt x="338" y="97"/>
                    <a:pt x="333" y="109"/>
                    <a:pt x="338" y="110"/>
                  </a:cubicBezTo>
                  <a:cubicBezTo>
                    <a:pt x="342" y="110"/>
                    <a:pt x="345" y="109"/>
                    <a:pt x="346" y="114"/>
                  </a:cubicBezTo>
                  <a:cubicBezTo>
                    <a:pt x="348" y="118"/>
                    <a:pt x="350" y="122"/>
                    <a:pt x="350" y="126"/>
                  </a:cubicBezTo>
                  <a:cubicBezTo>
                    <a:pt x="350" y="129"/>
                    <a:pt x="351" y="158"/>
                    <a:pt x="352" y="179"/>
                  </a:cubicBezTo>
                  <a:cubicBezTo>
                    <a:pt x="352" y="191"/>
                    <a:pt x="352" y="200"/>
                    <a:pt x="352" y="200"/>
                  </a:cubicBezTo>
                  <a:cubicBezTo>
                    <a:pt x="337" y="200"/>
                    <a:pt x="337" y="200"/>
                    <a:pt x="337" y="200"/>
                  </a:cubicBezTo>
                  <a:cubicBezTo>
                    <a:pt x="336" y="207"/>
                    <a:pt x="336" y="207"/>
                    <a:pt x="336" y="207"/>
                  </a:cubicBezTo>
                  <a:cubicBezTo>
                    <a:pt x="311" y="205"/>
                    <a:pt x="311" y="205"/>
                    <a:pt x="311" y="205"/>
                  </a:cubicBezTo>
                  <a:cubicBezTo>
                    <a:pt x="298" y="212"/>
                    <a:pt x="298" y="212"/>
                    <a:pt x="298" y="212"/>
                  </a:cubicBezTo>
                  <a:cubicBezTo>
                    <a:pt x="294" y="249"/>
                    <a:pt x="294" y="249"/>
                    <a:pt x="294" y="249"/>
                  </a:cubicBezTo>
                  <a:cubicBezTo>
                    <a:pt x="294" y="249"/>
                    <a:pt x="298" y="251"/>
                    <a:pt x="299" y="255"/>
                  </a:cubicBezTo>
                  <a:cubicBezTo>
                    <a:pt x="300" y="259"/>
                    <a:pt x="317" y="324"/>
                    <a:pt x="317" y="324"/>
                  </a:cubicBezTo>
                  <a:cubicBezTo>
                    <a:pt x="306" y="325"/>
                    <a:pt x="306" y="325"/>
                    <a:pt x="306" y="325"/>
                  </a:cubicBezTo>
                  <a:cubicBezTo>
                    <a:pt x="303" y="346"/>
                    <a:pt x="303" y="346"/>
                    <a:pt x="303" y="346"/>
                  </a:cubicBezTo>
                  <a:cubicBezTo>
                    <a:pt x="292" y="346"/>
                    <a:pt x="292" y="346"/>
                    <a:pt x="292" y="346"/>
                  </a:cubicBezTo>
                  <a:cubicBezTo>
                    <a:pt x="294" y="362"/>
                    <a:pt x="294" y="362"/>
                    <a:pt x="294" y="362"/>
                  </a:cubicBezTo>
                  <a:cubicBezTo>
                    <a:pt x="288" y="362"/>
                    <a:pt x="288" y="362"/>
                    <a:pt x="288" y="362"/>
                  </a:cubicBezTo>
                  <a:cubicBezTo>
                    <a:pt x="288" y="362"/>
                    <a:pt x="286" y="376"/>
                    <a:pt x="286" y="379"/>
                  </a:cubicBezTo>
                  <a:cubicBezTo>
                    <a:pt x="286" y="382"/>
                    <a:pt x="285" y="390"/>
                    <a:pt x="288" y="392"/>
                  </a:cubicBezTo>
                  <a:cubicBezTo>
                    <a:pt x="290" y="394"/>
                    <a:pt x="298" y="402"/>
                    <a:pt x="299" y="406"/>
                  </a:cubicBezTo>
                  <a:cubicBezTo>
                    <a:pt x="300" y="411"/>
                    <a:pt x="304" y="420"/>
                    <a:pt x="307" y="421"/>
                  </a:cubicBezTo>
                  <a:cubicBezTo>
                    <a:pt x="310" y="422"/>
                    <a:pt x="319" y="420"/>
                    <a:pt x="320" y="424"/>
                  </a:cubicBezTo>
                  <a:cubicBezTo>
                    <a:pt x="322" y="428"/>
                    <a:pt x="324" y="445"/>
                    <a:pt x="327" y="449"/>
                  </a:cubicBezTo>
                  <a:cubicBezTo>
                    <a:pt x="330" y="453"/>
                    <a:pt x="333" y="454"/>
                    <a:pt x="333" y="456"/>
                  </a:cubicBezTo>
                  <a:cubicBezTo>
                    <a:pt x="333" y="458"/>
                    <a:pt x="331" y="461"/>
                    <a:pt x="336" y="462"/>
                  </a:cubicBezTo>
                  <a:cubicBezTo>
                    <a:pt x="340" y="462"/>
                    <a:pt x="347" y="461"/>
                    <a:pt x="348" y="464"/>
                  </a:cubicBezTo>
                  <a:cubicBezTo>
                    <a:pt x="348" y="466"/>
                    <a:pt x="352" y="474"/>
                    <a:pt x="356" y="475"/>
                  </a:cubicBezTo>
                  <a:cubicBezTo>
                    <a:pt x="361" y="476"/>
                    <a:pt x="372" y="482"/>
                    <a:pt x="372" y="482"/>
                  </a:cubicBezTo>
                  <a:cubicBezTo>
                    <a:pt x="372" y="488"/>
                    <a:pt x="372" y="488"/>
                    <a:pt x="372" y="488"/>
                  </a:cubicBezTo>
                  <a:cubicBezTo>
                    <a:pt x="288" y="483"/>
                    <a:pt x="288" y="483"/>
                    <a:pt x="288" y="483"/>
                  </a:cubicBezTo>
                  <a:cubicBezTo>
                    <a:pt x="288" y="488"/>
                    <a:pt x="288" y="488"/>
                    <a:pt x="288" y="488"/>
                  </a:cubicBezTo>
                  <a:cubicBezTo>
                    <a:pt x="270" y="489"/>
                    <a:pt x="270" y="489"/>
                    <a:pt x="270" y="489"/>
                  </a:cubicBezTo>
                  <a:cubicBezTo>
                    <a:pt x="270" y="499"/>
                    <a:pt x="270" y="499"/>
                    <a:pt x="270" y="499"/>
                  </a:cubicBezTo>
                  <a:cubicBezTo>
                    <a:pt x="196" y="500"/>
                    <a:pt x="196" y="500"/>
                    <a:pt x="196" y="500"/>
                  </a:cubicBezTo>
                  <a:cubicBezTo>
                    <a:pt x="194" y="511"/>
                    <a:pt x="194" y="511"/>
                    <a:pt x="194" y="511"/>
                  </a:cubicBezTo>
                  <a:cubicBezTo>
                    <a:pt x="156" y="511"/>
                    <a:pt x="156" y="511"/>
                    <a:pt x="156" y="511"/>
                  </a:cubicBezTo>
                  <a:cubicBezTo>
                    <a:pt x="144" y="520"/>
                    <a:pt x="144" y="520"/>
                    <a:pt x="144" y="520"/>
                  </a:cubicBezTo>
                  <a:cubicBezTo>
                    <a:pt x="144" y="521"/>
                    <a:pt x="144" y="521"/>
                    <a:pt x="144" y="521"/>
                  </a:cubicBezTo>
                  <a:cubicBezTo>
                    <a:pt x="140" y="516"/>
                    <a:pt x="136" y="512"/>
                    <a:pt x="135" y="510"/>
                  </a:cubicBezTo>
                  <a:cubicBezTo>
                    <a:pt x="132" y="505"/>
                    <a:pt x="128" y="504"/>
                    <a:pt x="126" y="502"/>
                  </a:cubicBezTo>
                  <a:cubicBezTo>
                    <a:pt x="123" y="500"/>
                    <a:pt x="118" y="493"/>
                    <a:pt x="115" y="490"/>
                  </a:cubicBezTo>
                  <a:cubicBezTo>
                    <a:pt x="112" y="486"/>
                    <a:pt x="90" y="460"/>
                    <a:pt x="88" y="456"/>
                  </a:cubicBezTo>
                  <a:cubicBezTo>
                    <a:pt x="85" y="452"/>
                    <a:pt x="82" y="448"/>
                    <a:pt x="82" y="444"/>
                  </a:cubicBezTo>
                  <a:cubicBezTo>
                    <a:pt x="82" y="440"/>
                    <a:pt x="83" y="439"/>
                    <a:pt x="85" y="436"/>
                  </a:cubicBezTo>
                  <a:cubicBezTo>
                    <a:pt x="87" y="434"/>
                    <a:pt x="89" y="432"/>
                    <a:pt x="95" y="420"/>
                  </a:cubicBezTo>
                  <a:cubicBezTo>
                    <a:pt x="101" y="409"/>
                    <a:pt x="92" y="379"/>
                    <a:pt x="90" y="373"/>
                  </a:cubicBezTo>
                  <a:cubicBezTo>
                    <a:pt x="89" y="367"/>
                    <a:pt x="81" y="350"/>
                    <a:pt x="79" y="345"/>
                  </a:cubicBezTo>
                  <a:cubicBezTo>
                    <a:pt x="77" y="340"/>
                    <a:pt x="76" y="340"/>
                    <a:pt x="74" y="338"/>
                  </a:cubicBezTo>
                  <a:cubicBezTo>
                    <a:pt x="71" y="336"/>
                    <a:pt x="70" y="327"/>
                    <a:pt x="70" y="323"/>
                  </a:cubicBezTo>
                  <a:cubicBezTo>
                    <a:pt x="70" y="319"/>
                    <a:pt x="65" y="306"/>
                    <a:pt x="64" y="301"/>
                  </a:cubicBezTo>
                  <a:cubicBezTo>
                    <a:pt x="64" y="296"/>
                    <a:pt x="64" y="296"/>
                    <a:pt x="62" y="293"/>
                  </a:cubicBezTo>
                  <a:cubicBezTo>
                    <a:pt x="60" y="290"/>
                    <a:pt x="63" y="284"/>
                    <a:pt x="61" y="282"/>
                  </a:cubicBezTo>
                  <a:cubicBezTo>
                    <a:pt x="59" y="279"/>
                    <a:pt x="58" y="272"/>
                    <a:pt x="58" y="266"/>
                  </a:cubicBezTo>
                  <a:cubicBezTo>
                    <a:pt x="57" y="261"/>
                    <a:pt x="61" y="252"/>
                    <a:pt x="62" y="249"/>
                  </a:cubicBezTo>
                  <a:cubicBezTo>
                    <a:pt x="64" y="246"/>
                    <a:pt x="62" y="241"/>
                    <a:pt x="61" y="238"/>
                  </a:cubicBezTo>
                  <a:cubicBezTo>
                    <a:pt x="60" y="234"/>
                    <a:pt x="66" y="222"/>
                    <a:pt x="67" y="218"/>
                  </a:cubicBezTo>
                  <a:cubicBezTo>
                    <a:pt x="68" y="213"/>
                    <a:pt x="76" y="196"/>
                    <a:pt x="78" y="192"/>
                  </a:cubicBezTo>
                  <a:cubicBezTo>
                    <a:pt x="80" y="188"/>
                    <a:pt x="74" y="177"/>
                    <a:pt x="71" y="170"/>
                  </a:cubicBezTo>
                  <a:cubicBezTo>
                    <a:pt x="68" y="162"/>
                    <a:pt x="71" y="138"/>
                    <a:pt x="71" y="134"/>
                  </a:cubicBezTo>
                  <a:cubicBezTo>
                    <a:pt x="71" y="129"/>
                    <a:pt x="66" y="124"/>
                    <a:pt x="60" y="120"/>
                  </a:cubicBezTo>
                  <a:cubicBezTo>
                    <a:pt x="55" y="116"/>
                    <a:pt x="56" y="90"/>
                    <a:pt x="55" y="82"/>
                  </a:cubicBezTo>
                  <a:cubicBezTo>
                    <a:pt x="54" y="74"/>
                    <a:pt x="51" y="70"/>
                    <a:pt x="44" y="67"/>
                  </a:cubicBezTo>
                  <a:cubicBezTo>
                    <a:pt x="38" y="64"/>
                    <a:pt x="36" y="59"/>
                    <a:pt x="34" y="51"/>
                  </a:cubicBezTo>
                  <a:cubicBezTo>
                    <a:pt x="31" y="43"/>
                    <a:pt x="28" y="40"/>
                    <a:pt x="25" y="38"/>
                  </a:cubicBezTo>
                  <a:cubicBezTo>
                    <a:pt x="22" y="36"/>
                    <a:pt x="20" y="30"/>
                    <a:pt x="18" y="25"/>
                  </a:cubicBezTo>
                  <a:cubicBezTo>
                    <a:pt x="16" y="21"/>
                    <a:pt x="5" y="8"/>
                    <a:pt x="0" y="0"/>
                  </a:cubicBezTo>
                  <a:cubicBezTo>
                    <a:pt x="147" y="3"/>
                    <a:pt x="147" y="3"/>
                    <a:pt x="147" y="3"/>
                  </a:cubicBezTo>
                  <a:cubicBezTo>
                    <a:pt x="148" y="3"/>
                    <a:pt x="148" y="3"/>
                    <a:pt x="148" y="3"/>
                  </a:cubicBezTo>
                  <a:lnTo>
                    <a:pt x="148" y="9"/>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El Dorado County">
              <a:extLst>
                <a:ext uri="{FF2B5EF4-FFF2-40B4-BE49-F238E27FC236}">
                  <a16:creationId xmlns:a16="http://schemas.microsoft.com/office/drawing/2014/main" id="{1905F22E-DDCD-4B5D-BE9E-F1913443AE29}"/>
                </a:ext>
              </a:extLst>
            </p:cNvPr>
            <p:cNvSpPr>
              <a:spLocks/>
            </p:cNvSpPr>
            <p:nvPr/>
          </p:nvSpPr>
          <p:spPr bwMode="auto">
            <a:xfrm>
              <a:off x="4105276" y="2897188"/>
              <a:ext cx="541338" cy="354013"/>
            </a:xfrm>
            <a:custGeom>
              <a:avLst/>
              <a:gdLst>
                <a:gd name="T0" fmla="*/ 8 w 407"/>
                <a:gd name="T1" fmla="*/ 152 h 239"/>
                <a:gd name="T2" fmla="*/ 0 w 407"/>
                <a:gd name="T3" fmla="*/ 151 h 239"/>
                <a:gd name="T4" fmla="*/ 0 w 407"/>
                <a:gd name="T5" fmla="*/ 151 h 239"/>
                <a:gd name="T6" fmla="*/ 2 w 407"/>
                <a:gd name="T7" fmla="*/ 140 h 239"/>
                <a:gd name="T8" fmla="*/ 10 w 407"/>
                <a:gd name="T9" fmla="*/ 132 h 239"/>
                <a:gd name="T10" fmla="*/ 16 w 407"/>
                <a:gd name="T11" fmla="*/ 113 h 239"/>
                <a:gd name="T12" fmla="*/ 21 w 407"/>
                <a:gd name="T13" fmla="*/ 103 h 239"/>
                <a:gd name="T14" fmla="*/ 29 w 407"/>
                <a:gd name="T15" fmla="*/ 91 h 239"/>
                <a:gd name="T16" fmla="*/ 33 w 407"/>
                <a:gd name="T17" fmla="*/ 74 h 239"/>
                <a:gd name="T18" fmla="*/ 45 w 407"/>
                <a:gd name="T19" fmla="*/ 68 h 239"/>
                <a:gd name="T20" fmla="*/ 62 w 407"/>
                <a:gd name="T21" fmla="*/ 59 h 239"/>
                <a:gd name="T22" fmla="*/ 69 w 407"/>
                <a:gd name="T23" fmla="*/ 51 h 239"/>
                <a:gd name="T24" fmla="*/ 86 w 407"/>
                <a:gd name="T25" fmla="*/ 52 h 239"/>
                <a:gd name="T26" fmla="*/ 98 w 407"/>
                <a:gd name="T27" fmla="*/ 41 h 239"/>
                <a:gd name="T28" fmla="*/ 127 w 407"/>
                <a:gd name="T29" fmla="*/ 31 h 239"/>
                <a:gd name="T30" fmla="*/ 134 w 407"/>
                <a:gd name="T31" fmla="*/ 35 h 239"/>
                <a:gd name="T32" fmla="*/ 142 w 407"/>
                <a:gd name="T33" fmla="*/ 40 h 239"/>
                <a:gd name="T34" fmla="*/ 152 w 407"/>
                <a:gd name="T35" fmla="*/ 48 h 239"/>
                <a:gd name="T36" fmla="*/ 169 w 407"/>
                <a:gd name="T37" fmla="*/ 58 h 239"/>
                <a:gd name="T38" fmla="*/ 184 w 407"/>
                <a:gd name="T39" fmla="*/ 65 h 239"/>
                <a:gd name="T40" fmla="*/ 212 w 407"/>
                <a:gd name="T41" fmla="*/ 47 h 239"/>
                <a:gd name="T42" fmla="*/ 226 w 407"/>
                <a:gd name="T43" fmla="*/ 17 h 239"/>
                <a:gd name="T44" fmla="*/ 288 w 407"/>
                <a:gd name="T45" fmla="*/ 18 h 239"/>
                <a:gd name="T46" fmla="*/ 290 w 407"/>
                <a:gd name="T47" fmla="*/ 16 h 239"/>
                <a:gd name="T48" fmla="*/ 307 w 407"/>
                <a:gd name="T49" fmla="*/ 14 h 239"/>
                <a:gd name="T50" fmla="*/ 321 w 407"/>
                <a:gd name="T51" fmla="*/ 0 h 239"/>
                <a:gd name="T52" fmla="*/ 362 w 407"/>
                <a:gd name="T53" fmla="*/ 0 h 239"/>
                <a:gd name="T54" fmla="*/ 362 w 407"/>
                <a:gd name="T55" fmla="*/ 0 h 239"/>
                <a:gd name="T56" fmla="*/ 363 w 407"/>
                <a:gd name="T57" fmla="*/ 30 h 239"/>
                <a:gd name="T58" fmla="*/ 403 w 407"/>
                <a:gd name="T59" fmla="*/ 63 h 239"/>
                <a:gd name="T60" fmla="*/ 402 w 407"/>
                <a:gd name="T61" fmla="*/ 64 h 239"/>
                <a:gd name="T62" fmla="*/ 404 w 407"/>
                <a:gd name="T63" fmla="*/ 73 h 239"/>
                <a:gd name="T64" fmla="*/ 404 w 407"/>
                <a:gd name="T65" fmla="*/ 86 h 239"/>
                <a:gd name="T66" fmla="*/ 397 w 407"/>
                <a:gd name="T67" fmla="*/ 92 h 239"/>
                <a:gd name="T68" fmla="*/ 392 w 407"/>
                <a:gd name="T69" fmla="*/ 102 h 239"/>
                <a:gd name="T70" fmla="*/ 344 w 407"/>
                <a:gd name="T71" fmla="*/ 152 h 239"/>
                <a:gd name="T72" fmla="*/ 330 w 407"/>
                <a:gd name="T73" fmla="*/ 159 h 239"/>
                <a:gd name="T74" fmla="*/ 320 w 407"/>
                <a:gd name="T75" fmla="*/ 178 h 239"/>
                <a:gd name="T76" fmla="*/ 300 w 407"/>
                <a:gd name="T77" fmla="*/ 189 h 239"/>
                <a:gd name="T78" fmla="*/ 293 w 407"/>
                <a:gd name="T79" fmla="*/ 202 h 239"/>
                <a:gd name="T80" fmla="*/ 282 w 407"/>
                <a:gd name="T81" fmla="*/ 211 h 239"/>
                <a:gd name="T82" fmla="*/ 266 w 407"/>
                <a:gd name="T83" fmla="*/ 221 h 239"/>
                <a:gd name="T84" fmla="*/ 250 w 407"/>
                <a:gd name="T85" fmla="*/ 222 h 239"/>
                <a:gd name="T86" fmla="*/ 232 w 407"/>
                <a:gd name="T87" fmla="*/ 228 h 239"/>
                <a:gd name="T88" fmla="*/ 218 w 407"/>
                <a:gd name="T89" fmla="*/ 229 h 239"/>
                <a:gd name="T90" fmla="*/ 190 w 407"/>
                <a:gd name="T91" fmla="*/ 237 h 239"/>
                <a:gd name="T92" fmla="*/ 152 w 407"/>
                <a:gd name="T93" fmla="*/ 230 h 239"/>
                <a:gd name="T94" fmla="*/ 131 w 407"/>
                <a:gd name="T95" fmla="*/ 221 h 239"/>
                <a:gd name="T96" fmla="*/ 117 w 407"/>
                <a:gd name="T97" fmla="*/ 219 h 239"/>
                <a:gd name="T98" fmla="*/ 102 w 407"/>
                <a:gd name="T99" fmla="*/ 218 h 239"/>
                <a:gd name="T100" fmla="*/ 88 w 407"/>
                <a:gd name="T101" fmla="*/ 229 h 239"/>
                <a:gd name="T102" fmla="*/ 80 w 407"/>
                <a:gd name="T103" fmla="*/ 231 h 239"/>
                <a:gd name="T104" fmla="*/ 68 w 407"/>
                <a:gd name="T105" fmla="*/ 235 h 239"/>
                <a:gd name="T106" fmla="*/ 55 w 407"/>
                <a:gd name="T107" fmla="*/ 235 h 239"/>
                <a:gd name="T108" fmla="*/ 40 w 407"/>
                <a:gd name="T109" fmla="*/ 238 h 239"/>
                <a:gd name="T110" fmla="*/ 8 w 407"/>
                <a:gd name="T111" fmla="*/ 15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7" h="239">
                  <a:moveTo>
                    <a:pt x="8" y="152"/>
                  </a:moveTo>
                  <a:cubicBezTo>
                    <a:pt x="0" y="151"/>
                    <a:pt x="0" y="151"/>
                    <a:pt x="0" y="151"/>
                  </a:cubicBezTo>
                  <a:cubicBezTo>
                    <a:pt x="0" y="151"/>
                    <a:pt x="0" y="151"/>
                    <a:pt x="0" y="151"/>
                  </a:cubicBezTo>
                  <a:cubicBezTo>
                    <a:pt x="0" y="151"/>
                    <a:pt x="2" y="143"/>
                    <a:pt x="2" y="140"/>
                  </a:cubicBezTo>
                  <a:cubicBezTo>
                    <a:pt x="3" y="138"/>
                    <a:pt x="9" y="134"/>
                    <a:pt x="10" y="132"/>
                  </a:cubicBezTo>
                  <a:cubicBezTo>
                    <a:pt x="12" y="130"/>
                    <a:pt x="16" y="116"/>
                    <a:pt x="16" y="113"/>
                  </a:cubicBezTo>
                  <a:cubicBezTo>
                    <a:pt x="16" y="110"/>
                    <a:pt x="19" y="106"/>
                    <a:pt x="21" y="103"/>
                  </a:cubicBezTo>
                  <a:cubicBezTo>
                    <a:pt x="23" y="100"/>
                    <a:pt x="28" y="94"/>
                    <a:pt x="29" y="91"/>
                  </a:cubicBezTo>
                  <a:cubicBezTo>
                    <a:pt x="30" y="88"/>
                    <a:pt x="32" y="77"/>
                    <a:pt x="33" y="74"/>
                  </a:cubicBezTo>
                  <a:cubicBezTo>
                    <a:pt x="34" y="70"/>
                    <a:pt x="42" y="68"/>
                    <a:pt x="45" y="68"/>
                  </a:cubicBezTo>
                  <a:cubicBezTo>
                    <a:pt x="48" y="67"/>
                    <a:pt x="59" y="61"/>
                    <a:pt x="62" y="59"/>
                  </a:cubicBezTo>
                  <a:cubicBezTo>
                    <a:pt x="64" y="57"/>
                    <a:pt x="68" y="54"/>
                    <a:pt x="69" y="51"/>
                  </a:cubicBezTo>
                  <a:cubicBezTo>
                    <a:pt x="70" y="48"/>
                    <a:pt x="78" y="52"/>
                    <a:pt x="86" y="52"/>
                  </a:cubicBezTo>
                  <a:cubicBezTo>
                    <a:pt x="94" y="53"/>
                    <a:pt x="96" y="49"/>
                    <a:pt x="98" y="41"/>
                  </a:cubicBezTo>
                  <a:cubicBezTo>
                    <a:pt x="101" y="33"/>
                    <a:pt x="122" y="31"/>
                    <a:pt x="127" y="31"/>
                  </a:cubicBezTo>
                  <a:cubicBezTo>
                    <a:pt x="132" y="31"/>
                    <a:pt x="134" y="33"/>
                    <a:pt x="134" y="35"/>
                  </a:cubicBezTo>
                  <a:cubicBezTo>
                    <a:pt x="135" y="37"/>
                    <a:pt x="140" y="40"/>
                    <a:pt x="142" y="40"/>
                  </a:cubicBezTo>
                  <a:cubicBezTo>
                    <a:pt x="145" y="40"/>
                    <a:pt x="150" y="46"/>
                    <a:pt x="152" y="48"/>
                  </a:cubicBezTo>
                  <a:cubicBezTo>
                    <a:pt x="154" y="50"/>
                    <a:pt x="166" y="55"/>
                    <a:pt x="169" y="58"/>
                  </a:cubicBezTo>
                  <a:cubicBezTo>
                    <a:pt x="172" y="60"/>
                    <a:pt x="180" y="64"/>
                    <a:pt x="184" y="65"/>
                  </a:cubicBezTo>
                  <a:cubicBezTo>
                    <a:pt x="188" y="66"/>
                    <a:pt x="205" y="52"/>
                    <a:pt x="212" y="47"/>
                  </a:cubicBezTo>
                  <a:cubicBezTo>
                    <a:pt x="220" y="42"/>
                    <a:pt x="226" y="17"/>
                    <a:pt x="226" y="17"/>
                  </a:cubicBezTo>
                  <a:cubicBezTo>
                    <a:pt x="288" y="18"/>
                    <a:pt x="288" y="18"/>
                    <a:pt x="288" y="18"/>
                  </a:cubicBezTo>
                  <a:cubicBezTo>
                    <a:pt x="288" y="18"/>
                    <a:pt x="288" y="18"/>
                    <a:pt x="290" y="16"/>
                  </a:cubicBezTo>
                  <a:cubicBezTo>
                    <a:pt x="293" y="14"/>
                    <a:pt x="298" y="16"/>
                    <a:pt x="307" y="14"/>
                  </a:cubicBezTo>
                  <a:cubicBezTo>
                    <a:pt x="316" y="12"/>
                    <a:pt x="321" y="0"/>
                    <a:pt x="321" y="0"/>
                  </a:cubicBezTo>
                  <a:cubicBezTo>
                    <a:pt x="362" y="0"/>
                    <a:pt x="362" y="0"/>
                    <a:pt x="362" y="0"/>
                  </a:cubicBezTo>
                  <a:cubicBezTo>
                    <a:pt x="362" y="0"/>
                    <a:pt x="362" y="0"/>
                    <a:pt x="362" y="0"/>
                  </a:cubicBezTo>
                  <a:cubicBezTo>
                    <a:pt x="363" y="30"/>
                    <a:pt x="363" y="30"/>
                    <a:pt x="363" y="30"/>
                  </a:cubicBezTo>
                  <a:cubicBezTo>
                    <a:pt x="403" y="63"/>
                    <a:pt x="403" y="63"/>
                    <a:pt x="403" y="63"/>
                  </a:cubicBezTo>
                  <a:cubicBezTo>
                    <a:pt x="402" y="64"/>
                    <a:pt x="402" y="64"/>
                    <a:pt x="402" y="64"/>
                  </a:cubicBezTo>
                  <a:cubicBezTo>
                    <a:pt x="402" y="64"/>
                    <a:pt x="403" y="68"/>
                    <a:pt x="404" y="73"/>
                  </a:cubicBezTo>
                  <a:cubicBezTo>
                    <a:pt x="406" y="78"/>
                    <a:pt x="407" y="85"/>
                    <a:pt x="404" y="86"/>
                  </a:cubicBezTo>
                  <a:cubicBezTo>
                    <a:pt x="402" y="88"/>
                    <a:pt x="398" y="88"/>
                    <a:pt x="397" y="92"/>
                  </a:cubicBezTo>
                  <a:cubicBezTo>
                    <a:pt x="396" y="95"/>
                    <a:pt x="394" y="98"/>
                    <a:pt x="392" y="102"/>
                  </a:cubicBezTo>
                  <a:cubicBezTo>
                    <a:pt x="389" y="107"/>
                    <a:pt x="368" y="135"/>
                    <a:pt x="344" y="152"/>
                  </a:cubicBezTo>
                  <a:cubicBezTo>
                    <a:pt x="344" y="152"/>
                    <a:pt x="332" y="151"/>
                    <a:pt x="330" y="159"/>
                  </a:cubicBezTo>
                  <a:cubicBezTo>
                    <a:pt x="327" y="167"/>
                    <a:pt x="323" y="176"/>
                    <a:pt x="320" y="178"/>
                  </a:cubicBezTo>
                  <a:cubicBezTo>
                    <a:pt x="316" y="180"/>
                    <a:pt x="302" y="185"/>
                    <a:pt x="300" y="189"/>
                  </a:cubicBezTo>
                  <a:cubicBezTo>
                    <a:pt x="298" y="193"/>
                    <a:pt x="296" y="201"/>
                    <a:pt x="293" y="202"/>
                  </a:cubicBezTo>
                  <a:cubicBezTo>
                    <a:pt x="290" y="204"/>
                    <a:pt x="283" y="208"/>
                    <a:pt x="282" y="211"/>
                  </a:cubicBezTo>
                  <a:cubicBezTo>
                    <a:pt x="280" y="214"/>
                    <a:pt x="273" y="221"/>
                    <a:pt x="266" y="221"/>
                  </a:cubicBezTo>
                  <a:cubicBezTo>
                    <a:pt x="260" y="221"/>
                    <a:pt x="255" y="219"/>
                    <a:pt x="250" y="222"/>
                  </a:cubicBezTo>
                  <a:cubicBezTo>
                    <a:pt x="246" y="224"/>
                    <a:pt x="238" y="227"/>
                    <a:pt x="232" y="228"/>
                  </a:cubicBezTo>
                  <a:cubicBezTo>
                    <a:pt x="227" y="228"/>
                    <a:pt x="222" y="226"/>
                    <a:pt x="218" y="229"/>
                  </a:cubicBezTo>
                  <a:cubicBezTo>
                    <a:pt x="214" y="232"/>
                    <a:pt x="205" y="235"/>
                    <a:pt x="190" y="237"/>
                  </a:cubicBezTo>
                  <a:cubicBezTo>
                    <a:pt x="174" y="239"/>
                    <a:pt x="162" y="237"/>
                    <a:pt x="152" y="230"/>
                  </a:cubicBezTo>
                  <a:cubicBezTo>
                    <a:pt x="141" y="224"/>
                    <a:pt x="136" y="222"/>
                    <a:pt x="131" y="221"/>
                  </a:cubicBezTo>
                  <a:cubicBezTo>
                    <a:pt x="126" y="220"/>
                    <a:pt x="122" y="222"/>
                    <a:pt x="117" y="219"/>
                  </a:cubicBezTo>
                  <a:cubicBezTo>
                    <a:pt x="112" y="216"/>
                    <a:pt x="106" y="216"/>
                    <a:pt x="102" y="218"/>
                  </a:cubicBezTo>
                  <a:cubicBezTo>
                    <a:pt x="98" y="220"/>
                    <a:pt x="92" y="227"/>
                    <a:pt x="88" y="229"/>
                  </a:cubicBezTo>
                  <a:cubicBezTo>
                    <a:pt x="84" y="231"/>
                    <a:pt x="83" y="228"/>
                    <a:pt x="80" y="231"/>
                  </a:cubicBezTo>
                  <a:cubicBezTo>
                    <a:pt x="76" y="234"/>
                    <a:pt x="72" y="236"/>
                    <a:pt x="68" y="235"/>
                  </a:cubicBezTo>
                  <a:cubicBezTo>
                    <a:pt x="63" y="234"/>
                    <a:pt x="59" y="235"/>
                    <a:pt x="55" y="235"/>
                  </a:cubicBezTo>
                  <a:cubicBezTo>
                    <a:pt x="51" y="235"/>
                    <a:pt x="44" y="233"/>
                    <a:pt x="40" y="238"/>
                  </a:cubicBezTo>
                  <a:lnTo>
                    <a:pt x="8" y="152"/>
                  </a:ln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Nevada County">
              <a:extLst>
                <a:ext uri="{FF2B5EF4-FFF2-40B4-BE49-F238E27FC236}">
                  <a16:creationId xmlns:a16="http://schemas.microsoft.com/office/drawing/2014/main" id="{CEC286E2-7DC1-4EB6-978F-DE03E4AC921A}"/>
                </a:ext>
              </a:extLst>
            </p:cNvPr>
            <p:cNvSpPr>
              <a:spLocks/>
            </p:cNvSpPr>
            <p:nvPr/>
          </p:nvSpPr>
          <p:spPr bwMode="auto">
            <a:xfrm>
              <a:off x="4043363" y="2620963"/>
              <a:ext cx="541338" cy="323850"/>
            </a:xfrm>
            <a:custGeom>
              <a:avLst/>
              <a:gdLst>
                <a:gd name="T0" fmla="*/ 404 w 406"/>
                <a:gd name="T1" fmla="*/ 27 h 219"/>
                <a:gd name="T2" fmla="*/ 406 w 406"/>
                <a:gd name="T3" fmla="*/ 83 h 219"/>
                <a:gd name="T4" fmla="*/ 406 w 406"/>
                <a:gd name="T5" fmla="*/ 83 h 219"/>
                <a:gd name="T6" fmla="*/ 191 w 406"/>
                <a:gd name="T7" fmla="*/ 87 h 219"/>
                <a:gd name="T8" fmla="*/ 138 w 406"/>
                <a:gd name="T9" fmla="*/ 135 h 219"/>
                <a:gd name="T10" fmla="*/ 131 w 406"/>
                <a:gd name="T11" fmla="*/ 144 h 219"/>
                <a:gd name="T12" fmla="*/ 120 w 406"/>
                <a:gd name="T13" fmla="*/ 150 h 219"/>
                <a:gd name="T14" fmla="*/ 98 w 406"/>
                <a:gd name="T15" fmla="*/ 175 h 219"/>
                <a:gd name="T16" fmla="*/ 95 w 406"/>
                <a:gd name="T17" fmla="*/ 191 h 219"/>
                <a:gd name="T18" fmla="*/ 86 w 406"/>
                <a:gd name="T19" fmla="*/ 203 h 219"/>
                <a:gd name="T20" fmla="*/ 70 w 406"/>
                <a:gd name="T21" fmla="*/ 217 h 219"/>
                <a:gd name="T22" fmla="*/ 47 w 406"/>
                <a:gd name="T23" fmla="*/ 207 h 219"/>
                <a:gd name="T24" fmla="*/ 32 w 406"/>
                <a:gd name="T25" fmla="*/ 214 h 219"/>
                <a:gd name="T26" fmla="*/ 22 w 406"/>
                <a:gd name="T27" fmla="*/ 214 h 219"/>
                <a:gd name="T28" fmla="*/ 0 w 406"/>
                <a:gd name="T29" fmla="*/ 204 h 219"/>
                <a:gd name="T30" fmla="*/ 1 w 406"/>
                <a:gd name="T31" fmla="*/ 127 h 219"/>
                <a:gd name="T32" fmla="*/ 6 w 406"/>
                <a:gd name="T33" fmla="*/ 120 h 219"/>
                <a:gd name="T34" fmla="*/ 8 w 406"/>
                <a:gd name="T35" fmla="*/ 107 h 219"/>
                <a:gd name="T36" fmla="*/ 24 w 406"/>
                <a:gd name="T37" fmla="*/ 100 h 219"/>
                <a:gd name="T38" fmla="*/ 26 w 406"/>
                <a:gd name="T39" fmla="*/ 91 h 219"/>
                <a:gd name="T40" fmla="*/ 32 w 406"/>
                <a:gd name="T41" fmla="*/ 81 h 219"/>
                <a:gd name="T42" fmla="*/ 41 w 406"/>
                <a:gd name="T43" fmla="*/ 79 h 219"/>
                <a:gd name="T44" fmla="*/ 44 w 406"/>
                <a:gd name="T45" fmla="*/ 69 h 219"/>
                <a:gd name="T46" fmla="*/ 60 w 406"/>
                <a:gd name="T47" fmla="*/ 57 h 219"/>
                <a:gd name="T48" fmla="*/ 74 w 406"/>
                <a:gd name="T49" fmla="*/ 55 h 219"/>
                <a:gd name="T50" fmla="*/ 82 w 406"/>
                <a:gd name="T51" fmla="*/ 57 h 219"/>
                <a:gd name="T52" fmla="*/ 86 w 406"/>
                <a:gd name="T53" fmla="*/ 55 h 219"/>
                <a:gd name="T54" fmla="*/ 101 w 406"/>
                <a:gd name="T55" fmla="*/ 45 h 219"/>
                <a:gd name="T56" fmla="*/ 129 w 406"/>
                <a:gd name="T57" fmla="*/ 40 h 219"/>
                <a:gd name="T58" fmla="*/ 156 w 406"/>
                <a:gd name="T59" fmla="*/ 35 h 219"/>
                <a:gd name="T60" fmla="*/ 181 w 406"/>
                <a:gd name="T61" fmla="*/ 15 h 219"/>
                <a:gd name="T62" fmla="*/ 198 w 406"/>
                <a:gd name="T63" fmla="*/ 1 h 219"/>
                <a:gd name="T64" fmla="*/ 223 w 406"/>
                <a:gd name="T65" fmla="*/ 1 h 219"/>
                <a:gd name="T66" fmla="*/ 236 w 406"/>
                <a:gd name="T67" fmla="*/ 11 h 219"/>
                <a:gd name="T68" fmla="*/ 249 w 406"/>
                <a:gd name="T69" fmla="*/ 32 h 219"/>
                <a:gd name="T70" fmla="*/ 404 w 406"/>
                <a:gd name="T71" fmla="*/ 2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6" h="219">
                  <a:moveTo>
                    <a:pt x="404" y="27"/>
                  </a:moveTo>
                  <a:cubicBezTo>
                    <a:pt x="406" y="83"/>
                    <a:pt x="406" y="83"/>
                    <a:pt x="406" y="83"/>
                  </a:cubicBezTo>
                  <a:cubicBezTo>
                    <a:pt x="406" y="83"/>
                    <a:pt x="406" y="83"/>
                    <a:pt x="406" y="83"/>
                  </a:cubicBezTo>
                  <a:cubicBezTo>
                    <a:pt x="191" y="87"/>
                    <a:pt x="191" y="87"/>
                    <a:pt x="191" y="87"/>
                  </a:cubicBezTo>
                  <a:cubicBezTo>
                    <a:pt x="138" y="135"/>
                    <a:pt x="138" y="135"/>
                    <a:pt x="138" y="135"/>
                  </a:cubicBezTo>
                  <a:cubicBezTo>
                    <a:pt x="138" y="135"/>
                    <a:pt x="134" y="143"/>
                    <a:pt x="131" y="144"/>
                  </a:cubicBezTo>
                  <a:cubicBezTo>
                    <a:pt x="128" y="145"/>
                    <a:pt x="122" y="149"/>
                    <a:pt x="120" y="150"/>
                  </a:cubicBezTo>
                  <a:cubicBezTo>
                    <a:pt x="118" y="151"/>
                    <a:pt x="98" y="172"/>
                    <a:pt x="98" y="175"/>
                  </a:cubicBezTo>
                  <a:cubicBezTo>
                    <a:pt x="98" y="179"/>
                    <a:pt x="98" y="187"/>
                    <a:pt x="95" y="191"/>
                  </a:cubicBezTo>
                  <a:cubicBezTo>
                    <a:pt x="92" y="194"/>
                    <a:pt x="88" y="201"/>
                    <a:pt x="86" y="203"/>
                  </a:cubicBezTo>
                  <a:cubicBezTo>
                    <a:pt x="85" y="205"/>
                    <a:pt x="81" y="219"/>
                    <a:pt x="70" y="217"/>
                  </a:cubicBezTo>
                  <a:cubicBezTo>
                    <a:pt x="60" y="215"/>
                    <a:pt x="50" y="207"/>
                    <a:pt x="47" y="207"/>
                  </a:cubicBezTo>
                  <a:cubicBezTo>
                    <a:pt x="44" y="208"/>
                    <a:pt x="36" y="214"/>
                    <a:pt x="32" y="214"/>
                  </a:cubicBezTo>
                  <a:cubicBezTo>
                    <a:pt x="29" y="214"/>
                    <a:pt x="27" y="217"/>
                    <a:pt x="22" y="214"/>
                  </a:cubicBezTo>
                  <a:cubicBezTo>
                    <a:pt x="17" y="212"/>
                    <a:pt x="7" y="213"/>
                    <a:pt x="0" y="204"/>
                  </a:cubicBezTo>
                  <a:cubicBezTo>
                    <a:pt x="1" y="127"/>
                    <a:pt x="1" y="127"/>
                    <a:pt x="1" y="127"/>
                  </a:cubicBezTo>
                  <a:cubicBezTo>
                    <a:pt x="6" y="120"/>
                    <a:pt x="6" y="120"/>
                    <a:pt x="6" y="120"/>
                  </a:cubicBezTo>
                  <a:cubicBezTo>
                    <a:pt x="6" y="120"/>
                    <a:pt x="8" y="111"/>
                    <a:pt x="8" y="107"/>
                  </a:cubicBezTo>
                  <a:cubicBezTo>
                    <a:pt x="8" y="103"/>
                    <a:pt x="22" y="100"/>
                    <a:pt x="24" y="100"/>
                  </a:cubicBezTo>
                  <a:cubicBezTo>
                    <a:pt x="27" y="100"/>
                    <a:pt x="26" y="94"/>
                    <a:pt x="26" y="91"/>
                  </a:cubicBezTo>
                  <a:cubicBezTo>
                    <a:pt x="25" y="87"/>
                    <a:pt x="30" y="83"/>
                    <a:pt x="32" y="81"/>
                  </a:cubicBezTo>
                  <a:cubicBezTo>
                    <a:pt x="34" y="79"/>
                    <a:pt x="38" y="79"/>
                    <a:pt x="41" y="79"/>
                  </a:cubicBezTo>
                  <a:cubicBezTo>
                    <a:pt x="44" y="79"/>
                    <a:pt x="44" y="72"/>
                    <a:pt x="44" y="69"/>
                  </a:cubicBezTo>
                  <a:cubicBezTo>
                    <a:pt x="44" y="65"/>
                    <a:pt x="60" y="57"/>
                    <a:pt x="60" y="57"/>
                  </a:cubicBezTo>
                  <a:cubicBezTo>
                    <a:pt x="66" y="55"/>
                    <a:pt x="70" y="53"/>
                    <a:pt x="74" y="55"/>
                  </a:cubicBezTo>
                  <a:cubicBezTo>
                    <a:pt x="76" y="56"/>
                    <a:pt x="79" y="57"/>
                    <a:pt x="82" y="57"/>
                  </a:cubicBezTo>
                  <a:cubicBezTo>
                    <a:pt x="83" y="57"/>
                    <a:pt x="84" y="56"/>
                    <a:pt x="86" y="55"/>
                  </a:cubicBezTo>
                  <a:cubicBezTo>
                    <a:pt x="90" y="51"/>
                    <a:pt x="96" y="45"/>
                    <a:pt x="101" y="45"/>
                  </a:cubicBezTo>
                  <a:cubicBezTo>
                    <a:pt x="106" y="45"/>
                    <a:pt x="125" y="41"/>
                    <a:pt x="129" y="40"/>
                  </a:cubicBezTo>
                  <a:cubicBezTo>
                    <a:pt x="133" y="39"/>
                    <a:pt x="151" y="37"/>
                    <a:pt x="156" y="35"/>
                  </a:cubicBezTo>
                  <a:cubicBezTo>
                    <a:pt x="162" y="33"/>
                    <a:pt x="177" y="17"/>
                    <a:pt x="181" y="15"/>
                  </a:cubicBezTo>
                  <a:cubicBezTo>
                    <a:pt x="185" y="12"/>
                    <a:pt x="194" y="1"/>
                    <a:pt x="198" y="1"/>
                  </a:cubicBezTo>
                  <a:cubicBezTo>
                    <a:pt x="202" y="1"/>
                    <a:pt x="220" y="0"/>
                    <a:pt x="223" y="1"/>
                  </a:cubicBezTo>
                  <a:cubicBezTo>
                    <a:pt x="226" y="1"/>
                    <a:pt x="234" y="7"/>
                    <a:pt x="236" y="11"/>
                  </a:cubicBezTo>
                  <a:cubicBezTo>
                    <a:pt x="238" y="16"/>
                    <a:pt x="242" y="33"/>
                    <a:pt x="249" y="32"/>
                  </a:cubicBezTo>
                  <a:cubicBezTo>
                    <a:pt x="256" y="31"/>
                    <a:pt x="404" y="27"/>
                    <a:pt x="404" y="27"/>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San Mateo County">
              <a:extLst>
                <a:ext uri="{FF2B5EF4-FFF2-40B4-BE49-F238E27FC236}">
                  <a16:creationId xmlns:a16="http://schemas.microsoft.com/office/drawing/2014/main" id="{B6600614-DA0F-4C48-91E3-CAED7CB0DDC4}"/>
                </a:ext>
              </a:extLst>
            </p:cNvPr>
            <p:cNvSpPr>
              <a:spLocks/>
            </p:cNvSpPr>
            <p:nvPr/>
          </p:nvSpPr>
          <p:spPr bwMode="auto">
            <a:xfrm>
              <a:off x="3514726" y="3748088"/>
              <a:ext cx="185738" cy="371475"/>
            </a:xfrm>
            <a:custGeom>
              <a:avLst/>
              <a:gdLst>
                <a:gd name="T0" fmla="*/ 47 w 140"/>
                <a:gd name="T1" fmla="*/ 0 h 251"/>
                <a:gd name="T2" fmla="*/ 48 w 140"/>
                <a:gd name="T3" fmla="*/ 0 h 251"/>
                <a:gd name="T4" fmla="*/ 47 w 140"/>
                <a:gd name="T5" fmla="*/ 6 h 251"/>
                <a:gd name="T6" fmla="*/ 50 w 140"/>
                <a:gd name="T7" fmla="*/ 20 h 251"/>
                <a:gd name="T8" fmla="*/ 47 w 140"/>
                <a:gd name="T9" fmla="*/ 26 h 251"/>
                <a:gd name="T10" fmla="*/ 50 w 140"/>
                <a:gd name="T11" fmla="*/ 36 h 251"/>
                <a:gd name="T12" fmla="*/ 51 w 140"/>
                <a:gd name="T13" fmla="*/ 43 h 251"/>
                <a:gd name="T14" fmla="*/ 57 w 140"/>
                <a:gd name="T15" fmla="*/ 51 h 251"/>
                <a:gd name="T16" fmla="*/ 67 w 140"/>
                <a:gd name="T17" fmla="*/ 52 h 251"/>
                <a:gd name="T18" fmla="*/ 75 w 140"/>
                <a:gd name="T19" fmla="*/ 60 h 251"/>
                <a:gd name="T20" fmla="*/ 86 w 140"/>
                <a:gd name="T21" fmla="*/ 58 h 251"/>
                <a:gd name="T22" fmla="*/ 94 w 140"/>
                <a:gd name="T23" fmla="*/ 68 h 251"/>
                <a:gd name="T24" fmla="*/ 106 w 140"/>
                <a:gd name="T25" fmla="*/ 74 h 251"/>
                <a:gd name="T26" fmla="*/ 106 w 140"/>
                <a:gd name="T27" fmla="*/ 80 h 251"/>
                <a:gd name="T28" fmla="*/ 113 w 140"/>
                <a:gd name="T29" fmla="*/ 82 h 251"/>
                <a:gd name="T30" fmla="*/ 118 w 140"/>
                <a:gd name="T31" fmla="*/ 85 h 251"/>
                <a:gd name="T32" fmla="*/ 126 w 140"/>
                <a:gd name="T33" fmla="*/ 87 h 251"/>
                <a:gd name="T34" fmla="*/ 132 w 140"/>
                <a:gd name="T35" fmla="*/ 92 h 251"/>
                <a:gd name="T36" fmla="*/ 140 w 140"/>
                <a:gd name="T37" fmla="*/ 105 h 251"/>
                <a:gd name="T38" fmla="*/ 140 w 140"/>
                <a:gd name="T39" fmla="*/ 105 h 251"/>
                <a:gd name="T40" fmla="*/ 133 w 140"/>
                <a:gd name="T41" fmla="*/ 108 h 251"/>
                <a:gd name="T42" fmla="*/ 115 w 140"/>
                <a:gd name="T43" fmla="*/ 106 h 251"/>
                <a:gd name="T44" fmla="*/ 105 w 140"/>
                <a:gd name="T45" fmla="*/ 127 h 251"/>
                <a:gd name="T46" fmla="*/ 107 w 140"/>
                <a:gd name="T47" fmla="*/ 150 h 251"/>
                <a:gd name="T48" fmla="*/ 111 w 140"/>
                <a:gd name="T49" fmla="*/ 156 h 251"/>
                <a:gd name="T50" fmla="*/ 111 w 140"/>
                <a:gd name="T51" fmla="*/ 162 h 251"/>
                <a:gd name="T52" fmla="*/ 119 w 140"/>
                <a:gd name="T53" fmla="*/ 172 h 251"/>
                <a:gd name="T54" fmla="*/ 119 w 140"/>
                <a:gd name="T55" fmla="*/ 208 h 251"/>
                <a:gd name="T56" fmla="*/ 92 w 140"/>
                <a:gd name="T57" fmla="*/ 208 h 251"/>
                <a:gd name="T58" fmla="*/ 92 w 140"/>
                <a:gd name="T59" fmla="*/ 218 h 251"/>
                <a:gd name="T60" fmla="*/ 68 w 140"/>
                <a:gd name="T61" fmla="*/ 218 h 251"/>
                <a:gd name="T62" fmla="*/ 68 w 140"/>
                <a:gd name="T63" fmla="*/ 232 h 251"/>
                <a:gd name="T64" fmla="*/ 74 w 140"/>
                <a:gd name="T65" fmla="*/ 250 h 251"/>
                <a:gd name="T66" fmla="*/ 74 w 140"/>
                <a:gd name="T67" fmla="*/ 251 h 251"/>
                <a:gd name="T68" fmla="*/ 66 w 140"/>
                <a:gd name="T69" fmla="*/ 249 h 251"/>
                <a:gd name="T70" fmla="*/ 55 w 140"/>
                <a:gd name="T71" fmla="*/ 232 h 251"/>
                <a:gd name="T72" fmla="*/ 48 w 140"/>
                <a:gd name="T73" fmla="*/ 224 h 251"/>
                <a:gd name="T74" fmla="*/ 40 w 140"/>
                <a:gd name="T75" fmla="*/ 210 h 251"/>
                <a:gd name="T76" fmla="*/ 36 w 140"/>
                <a:gd name="T77" fmla="*/ 198 h 251"/>
                <a:gd name="T78" fmla="*/ 38 w 140"/>
                <a:gd name="T79" fmla="*/ 185 h 251"/>
                <a:gd name="T80" fmla="*/ 40 w 140"/>
                <a:gd name="T81" fmla="*/ 164 h 251"/>
                <a:gd name="T82" fmla="*/ 41 w 140"/>
                <a:gd name="T83" fmla="*/ 146 h 251"/>
                <a:gd name="T84" fmla="*/ 32 w 140"/>
                <a:gd name="T85" fmla="*/ 121 h 251"/>
                <a:gd name="T86" fmla="*/ 21 w 140"/>
                <a:gd name="T87" fmla="*/ 92 h 251"/>
                <a:gd name="T88" fmla="*/ 11 w 140"/>
                <a:gd name="T89" fmla="*/ 88 h 251"/>
                <a:gd name="T90" fmla="*/ 5 w 140"/>
                <a:gd name="T91" fmla="*/ 65 h 251"/>
                <a:gd name="T92" fmla="*/ 3 w 140"/>
                <a:gd name="T93" fmla="*/ 54 h 251"/>
                <a:gd name="T94" fmla="*/ 11 w 140"/>
                <a:gd name="T95" fmla="*/ 44 h 251"/>
                <a:gd name="T96" fmla="*/ 9 w 140"/>
                <a:gd name="T97" fmla="*/ 8 h 251"/>
                <a:gd name="T98" fmla="*/ 9 w 140"/>
                <a:gd name="T99" fmla="*/ 1 h 251"/>
                <a:gd name="T100" fmla="*/ 47 w 140"/>
                <a:gd name="T10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251">
                  <a:moveTo>
                    <a:pt x="47" y="0"/>
                  </a:moveTo>
                  <a:cubicBezTo>
                    <a:pt x="48" y="0"/>
                    <a:pt x="48" y="0"/>
                    <a:pt x="48" y="0"/>
                  </a:cubicBezTo>
                  <a:cubicBezTo>
                    <a:pt x="47" y="2"/>
                    <a:pt x="47" y="5"/>
                    <a:pt x="47" y="6"/>
                  </a:cubicBezTo>
                  <a:cubicBezTo>
                    <a:pt x="47" y="10"/>
                    <a:pt x="50" y="18"/>
                    <a:pt x="50" y="20"/>
                  </a:cubicBezTo>
                  <a:cubicBezTo>
                    <a:pt x="50" y="23"/>
                    <a:pt x="49" y="25"/>
                    <a:pt x="47" y="26"/>
                  </a:cubicBezTo>
                  <a:cubicBezTo>
                    <a:pt x="45" y="27"/>
                    <a:pt x="48" y="33"/>
                    <a:pt x="50" y="36"/>
                  </a:cubicBezTo>
                  <a:cubicBezTo>
                    <a:pt x="52" y="38"/>
                    <a:pt x="53" y="40"/>
                    <a:pt x="51" y="43"/>
                  </a:cubicBezTo>
                  <a:cubicBezTo>
                    <a:pt x="49" y="46"/>
                    <a:pt x="54" y="49"/>
                    <a:pt x="57" y="51"/>
                  </a:cubicBezTo>
                  <a:cubicBezTo>
                    <a:pt x="61" y="52"/>
                    <a:pt x="64" y="53"/>
                    <a:pt x="67" y="52"/>
                  </a:cubicBezTo>
                  <a:cubicBezTo>
                    <a:pt x="71" y="52"/>
                    <a:pt x="73" y="57"/>
                    <a:pt x="75" y="60"/>
                  </a:cubicBezTo>
                  <a:cubicBezTo>
                    <a:pt x="76" y="64"/>
                    <a:pt x="81" y="59"/>
                    <a:pt x="86" y="58"/>
                  </a:cubicBezTo>
                  <a:cubicBezTo>
                    <a:pt x="92" y="56"/>
                    <a:pt x="93" y="62"/>
                    <a:pt x="94" y="68"/>
                  </a:cubicBezTo>
                  <a:cubicBezTo>
                    <a:pt x="95" y="73"/>
                    <a:pt x="102" y="73"/>
                    <a:pt x="106" y="74"/>
                  </a:cubicBezTo>
                  <a:cubicBezTo>
                    <a:pt x="109" y="75"/>
                    <a:pt x="108" y="76"/>
                    <a:pt x="106" y="80"/>
                  </a:cubicBezTo>
                  <a:cubicBezTo>
                    <a:pt x="105" y="83"/>
                    <a:pt x="110" y="83"/>
                    <a:pt x="113" y="82"/>
                  </a:cubicBezTo>
                  <a:cubicBezTo>
                    <a:pt x="115" y="81"/>
                    <a:pt x="116" y="83"/>
                    <a:pt x="118" y="85"/>
                  </a:cubicBezTo>
                  <a:cubicBezTo>
                    <a:pt x="121" y="88"/>
                    <a:pt x="124" y="88"/>
                    <a:pt x="126" y="87"/>
                  </a:cubicBezTo>
                  <a:cubicBezTo>
                    <a:pt x="129" y="86"/>
                    <a:pt x="132" y="88"/>
                    <a:pt x="132" y="92"/>
                  </a:cubicBezTo>
                  <a:cubicBezTo>
                    <a:pt x="132" y="95"/>
                    <a:pt x="137" y="102"/>
                    <a:pt x="140" y="105"/>
                  </a:cubicBezTo>
                  <a:cubicBezTo>
                    <a:pt x="140" y="105"/>
                    <a:pt x="140" y="105"/>
                    <a:pt x="140" y="105"/>
                  </a:cubicBezTo>
                  <a:cubicBezTo>
                    <a:pt x="139" y="107"/>
                    <a:pt x="136" y="109"/>
                    <a:pt x="133" y="108"/>
                  </a:cubicBezTo>
                  <a:cubicBezTo>
                    <a:pt x="126" y="106"/>
                    <a:pt x="117" y="104"/>
                    <a:pt x="115" y="106"/>
                  </a:cubicBezTo>
                  <a:cubicBezTo>
                    <a:pt x="112" y="109"/>
                    <a:pt x="105" y="122"/>
                    <a:pt x="105" y="127"/>
                  </a:cubicBezTo>
                  <a:cubicBezTo>
                    <a:pt x="105" y="132"/>
                    <a:pt x="105" y="148"/>
                    <a:pt x="107" y="150"/>
                  </a:cubicBezTo>
                  <a:cubicBezTo>
                    <a:pt x="110" y="152"/>
                    <a:pt x="111" y="156"/>
                    <a:pt x="111" y="156"/>
                  </a:cubicBezTo>
                  <a:cubicBezTo>
                    <a:pt x="111" y="156"/>
                    <a:pt x="108" y="158"/>
                    <a:pt x="111" y="162"/>
                  </a:cubicBezTo>
                  <a:cubicBezTo>
                    <a:pt x="113" y="167"/>
                    <a:pt x="117" y="167"/>
                    <a:pt x="119" y="172"/>
                  </a:cubicBezTo>
                  <a:cubicBezTo>
                    <a:pt x="119" y="208"/>
                    <a:pt x="119" y="208"/>
                    <a:pt x="119" y="208"/>
                  </a:cubicBezTo>
                  <a:cubicBezTo>
                    <a:pt x="92" y="208"/>
                    <a:pt x="92" y="208"/>
                    <a:pt x="92" y="208"/>
                  </a:cubicBezTo>
                  <a:cubicBezTo>
                    <a:pt x="92" y="218"/>
                    <a:pt x="92" y="218"/>
                    <a:pt x="92" y="218"/>
                  </a:cubicBezTo>
                  <a:cubicBezTo>
                    <a:pt x="68" y="218"/>
                    <a:pt x="68" y="218"/>
                    <a:pt x="68" y="218"/>
                  </a:cubicBezTo>
                  <a:cubicBezTo>
                    <a:pt x="68" y="218"/>
                    <a:pt x="66" y="227"/>
                    <a:pt x="68" y="232"/>
                  </a:cubicBezTo>
                  <a:cubicBezTo>
                    <a:pt x="70" y="236"/>
                    <a:pt x="76" y="244"/>
                    <a:pt x="74" y="250"/>
                  </a:cubicBezTo>
                  <a:cubicBezTo>
                    <a:pt x="74" y="251"/>
                    <a:pt x="74" y="251"/>
                    <a:pt x="74" y="251"/>
                  </a:cubicBezTo>
                  <a:cubicBezTo>
                    <a:pt x="72" y="249"/>
                    <a:pt x="69" y="249"/>
                    <a:pt x="66" y="249"/>
                  </a:cubicBezTo>
                  <a:cubicBezTo>
                    <a:pt x="62" y="248"/>
                    <a:pt x="57" y="235"/>
                    <a:pt x="55" y="232"/>
                  </a:cubicBezTo>
                  <a:cubicBezTo>
                    <a:pt x="53" y="228"/>
                    <a:pt x="52" y="226"/>
                    <a:pt x="48" y="224"/>
                  </a:cubicBezTo>
                  <a:cubicBezTo>
                    <a:pt x="45" y="221"/>
                    <a:pt x="40" y="214"/>
                    <a:pt x="40" y="210"/>
                  </a:cubicBezTo>
                  <a:cubicBezTo>
                    <a:pt x="40" y="206"/>
                    <a:pt x="37" y="201"/>
                    <a:pt x="36" y="198"/>
                  </a:cubicBezTo>
                  <a:cubicBezTo>
                    <a:pt x="35" y="195"/>
                    <a:pt x="37" y="188"/>
                    <a:pt x="38" y="185"/>
                  </a:cubicBezTo>
                  <a:cubicBezTo>
                    <a:pt x="40" y="182"/>
                    <a:pt x="39" y="167"/>
                    <a:pt x="40" y="164"/>
                  </a:cubicBezTo>
                  <a:cubicBezTo>
                    <a:pt x="40" y="160"/>
                    <a:pt x="42" y="150"/>
                    <a:pt x="41" y="146"/>
                  </a:cubicBezTo>
                  <a:cubicBezTo>
                    <a:pt x="41" y="142"/>
                    <a:pt x="33" y="126"/>
                    <a:pt x="32" y="121"/>
                  </a:cubicBezTo>
                  <a:cubicBezTo>
                    <a:pt x="31" y="115"/>
                    <a:pt x="23" y="95"/>
                    <a:pt x="21" y="92"/>
                  </a:cubicBezTo>
                  <a:cubicBezTo>
                    <a:pt x="19" y="88"/>
                    <a:pt x="16" y="89"/>
                    <a:pt x="11" y="88"/>
                  </a:cubicBezTo>
                  <a:cubicBezTo>
                    <a:pt x="6" y="87"/>
                    <a:pt x="5" y="69"/>
                    <a:pt x="5" y="65"/>
                  </a:cubicBezTo>
                  <a:cubicBezTo>
                    <a:pt x="5" y="60"/>
                    <a:pt x="6" y="58"/>
                    <a:pt x="3" y="54"/>
                  </a:cubicBezTo>
                  <a:cubicBezTo>
                    <a:pt x="0" y="50"/>
                    <a:pt x="8" y="47"/>
                    <a:pt x="11" y="44"/>
                  </a:cubicBezTo>
                  <a:cubicBezTo>
                    <a:pt x="14" y="40"/>
                    <a:pt x="10" y="13"/>
                    <a:pt x="9" y="8"/>
                  </a:cubicBezTo>
                  <a:cubicBezTo>
                    <a:pt x="9" y="7"/>
                    <a:pt x="9" y="4"/>
                    <a:pt x="9" y="1"/>
                  </a:cubicBezTo>
                  <a:lnTo>
                    <a:pt x="47" y="0"/>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Butte County">
              <a:extLst>
                <a:ext uri="{FF2B5EF4-FFF2-40B4-BE49-F238E27FC236}">
                  <a16:creationId xmlns:a16="http://schemas.microsoft.com/office/drawing/2014/main" id="{F6DEDDBF-F4F8-4CDA-A1DA-21135EB4EA1C}"/>
                </a:ext>
              </a:extLst>
            </p:cNvPr>
            <p:cNvSpPr>
              <a:spLocks/>
            </p:cNvSpPr>
            <p:nvPr/>
          </p:nvSpPr>
          <p:spPr bwMode="auto">
            <a:xfrm>
              <a:off x="3716338" y="2230438"/>
              <a:ext cx="415925" cy="530225"/>
            </a:xfrm>
            <a:custGeom>
              <a:avLst/>
              <a:gdLst>
                <a:gd name="T0" fmla="*/ 52 w 313"/>
                <a:gd name="T1" fmla="*/ 330 h 358"/>
                <a:gd name="T2" fmla="*/ 56 w 313"/>
                <a:gd name="T3" fmla="*/ 312 h 358"/>
                <a:gd name="T4" fmla="*/ 70 w 313"/>
                <a:gd name="T5" fmla="*/ 260 h 358"/>
                <a:gd name="T6" fmla="*/ 24 w 313"/>
                <a:gd name="T7" fmla="*/ 264 h 358"/>
                <a:gd name="T8" fmla="*/ 24 w 313"/>
                <a:gd name="T9" fmla="*/ 224 h 358"/>
                <a:gd name="T10" fmla="*/ 24 w 313"/>
                <a:gd name="T11" fmla="*/ 206 h 358"/>
                <a:gd name="T12" fmla="*/ 37 w 313"/>
                <a:gd name="T13" fmla="*/ 191 h 358"/>
                <a:gd name="T14" fmla="*/ 24 w 313"/>
                <a:gd name="T15" fmla="*/ 173 h 358"/>
                <a:gd name="T16" fmla="*/ 12 w 313"/>
                <a:gd name="T17" fmla="*/ 153 h 358"/>
                <a:gd name="T18" fmla="*/ 0 w 313"/>
                <a:gd name="T19" fmla="*/ 130 h 358"/>
                <a:gd name="T20" fmla="*/ 4 w 313"/>
                <a:gd name="T21" fmla="*/ 114 h 358"/>
                <a:gd name="T22" fmla="*/ 100 w 313"/>
                <a:gd name="T23" fmla="*/ 103 h 358"/>
                <a:gd name="T24" fmla="*/ 133 w 313"/>
                <a:gd name="T25" fmla="*/ 55 h 358"/>
                <a:gd name="T26" fmla="*/ 145 w 313"/>
                <a:gd name="T27" fmla="*/ 24 h 358"/>
                <a:gd name="T28" fmla="*/ 176 w 313"/>
                <a:gd name="T29" fmla="*/ 19 h 358"/>
                <a:gd name="T30" fmla="*/ 190 w 313"/>
                <a:gd name="T31" fmla="*/ 0 h 358"/>
                <a:gd name="T32" fmla="*/ 202 w 313"/>
                <a:gd name="T33" fmla="*/ 0 h 358"/>
                <a:gd name="T34" fmla="*/ 213 w 313"/>
                <a:gd name="T35" fmla="*/ 34 h 358"/>
                <a:gd name="T36" fmla="*/ 200 w 313"/>
                <a:gd name="T37" fmla="*/ 54 h 358"/>
                <a:gd name="T38" fmla="*/ 204 w 313"/>
                <a:gd name="T39" fmla="*/ 78 h 358"/>
                <a:gd name="T40" fmla="*/ 202 w 313"/>
                <a:gd name="T41" fmla="*/ 113 h 358"/>
                <a:gd name="T42" fmla="*/ 218 w 313"/>
                <a:gd name="T43" fmla="*/ 124 h 358"/>
                <a:gd name="T44" fmla="*/ 238 w 313"/>
                <a:gd name="T45" fmla="*/ 155 h 358"/>
                <a:gd name="T46" fmla="*/ 270 w 313"/>
                <a:gd name="T47" fmla="*/ 191 h 358"/>
                <a:gd name="T48" fmla="*/ 290 w 313"/>
                <a:gd name="T49" fmla="*/ 212 h 358"/>
                <a:gd name="T50" fmla="*/ 306 w 313"/>
                <a:gd name="T51" fmla="*/ 226 h 358"/>
                <a:gd name="T52" fmla="*/ 311 w 313"/>
                <a:gd name="T53" fmla="*/ 238 h 358"/>
                <a:gd name="T54" fmla="*/ 293 w 313"/>
                <a:gd name="T55" fmla="*/ 248 h 358"/>
                <a:gd name="T56" fmla="*/ 272 w 313"/>
                <a:gd name="T57" fmla="*/ 265 h 358"/>
                <a:gd name="T58" fmla="*/ 258 w 313"/>
                <a:gd name="T59" fmla="*/ 270 h 358"/>
                <a:gd name="T60" fmla="*/ 245 w 313"/>
                <a:gd name="T61" fmla="*/ 264 h 358"/>
                <a:gd name="T62" fmla="*/ 234 w 313"/>
                <a:gd name="T63" fmla="*/ 284 h 358"/>
                <a:gd name="T64" fmla="*/ 224 w 313"/>
                <a:gd name="T65" fmla="*/ 314 h 358"/>
                <a:gd name="T66" fmla="*/ 183 w 313"/>
                <a:gd name="T67" fmla="*/ 351 h 358"/>
                <a:gd name="T68" fmla="*/ 148 w 313"/>
                <a:gd name="T69" fmla="*/ 354 h 358"/>
                <a:gd name="T70" fmla="*/ 48 w 313"/>
                <a:gd name="T71" fmla="*/ 357 h 358"/>
                <a:gd name="T72" fmla="*/ 52 w 313"/>
                <a:gd name="T73" fmla="*/ 3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3" h="358">
                  <a:moveTo>
                    <a:pt x="52" y="350"/>
                  </a:moveTo>
                  <a:cubicBezTo>
                    <a:pt x="54" y="344"/>
                    <a:pt x="51" y="335"/>
                    <a:pt x="52" y="330"/>
                  </a:cubicBezTo>
                  <a:cubicBezTo>
                    <a:pt x="52" y="328"/>
                    <a:pt x="53" y="325"/>
                    <a:pt x="53" y="322"/>
                  </a:cubicBezTo>
                  <a:cubicBezTo>
                    <a:pt x="54" y="318"/>
                    <a:pt x="55" y="315"/>
                    <a:pt x="56" y="312"/>
                  </a:cubicBezTo>
                  <a:cubicBezTo>
                    <a:pt x="57" y="308"/>
                    <a:pt x="58" y="282"/>
                    <a:pt x="58" y="276"/>
                  </a:cubicBezTo>
                  <a:cubicBezTo>
                    <a:pt x="58" y="270"/>
                    <a:pt x="70" y="260"/>
                    <a:pt x="70" y="260"/>
                  </a:cubicBezTo>
                  <a:cubicBezTo>
                    <a:pt x="70" y="260"/>
                    <a:pt x="40" y="260"/>
                    <a:pt x="34" y="260"/>
                  </a:cubicBezTo>
                  <a:cubicBezTo>
                    <a:pt x="29" y="260"/>
                    <a:pt x="24" y="264"/>
                    <a:pt x="24" y="264"/>
                  </a:cubicBezTo>
                  <a:cubicBezTo>
                    <a:pt x="24" y="264"/>
                    <a:pt x="20" y="258"/>
                    <a:pt x="20" y="252"/>
                  </a:cubicBezTo>
                  <a:cubicBezTo>
                    <a:pt x="20" y="245"/>
                    <a:pt x="24" y="226"/>
                    <a:pt x="24" y="224"/>
                  </a:cubicBezTo>
                  <a:cubicBezTo>
                    <a:pt x="24" y="221"/>
                    <a:pt x="24" y="217"/>
                    <a:pt x="26" y="214"/>
                  </a:cubicBezTo>
                  <a:cubicBezTo>
                    <a:pt x="27" y="212"/>
                    <a:pt x="26" y="208"/>
                    <a:pt x="24" y="206"/>
                  </a:cubicBezTo>
                  <a:cubicBezTo>
                    <a:pt x="22" y="203"/>
                    <a:pt x="25" y="201"/>
                    <a:pt x="28" y="199"/>
                  </a:cubicBezTo>
                  <a:cubicBezTo>
                    <a:pt x="30" y="197"/>
                    <a:pt x="35" y="194"/>
                    <a:pt x="37" y="191"/>
                  </a:cubicBezTo>
                  <a:cubicBezTo>
                    <a:pt x="39" y="188"/>
                    <a:pt x="34" y="180"/>
                    <a:pt x="32" y="176"/>
                  </a:cubicBezTo>
                  <a:cubicBezTo>
                    <a:pt x="29" y="172"/>
                    <a:pt x="28" y="173"/>
                    <a:pt x="24" y="173"/>
                  </a:cubicBezTo>
                  <a:cubicBezTo>
                    <a:pt x="21" y="173"/>
                    <a:pt x="19" y="171"/>
                    <a:pt x="16" y="168"/>
                  </a:cubicBezTo>
                  <a:cubicBezTo>
                    <a:pt x="14" y="164"/>
                    <a:pt x="12" y="156"/>
                    <a:pt x="12" y="153"/>
                  </a:cubicBezTo>
                  <a:cubicBezTo>
                    <a:pt x="11" y="150"/>
                    <a:pt x="2" y="151"/>
                    <a:pt x="1" y="148"/>
                  </a:cubicBezTo>
                  <a:cubicBezTo>
                    <a:pt x="0" y="144"/>
                    <a:pt x="0" y="133"/>
                    <a:pt x="0" y="130"/>
                  </a:cubicBezTo>
                  <a:cubicBezTo>
                    <a:pt x="0" y="128"/>
                    <a:pt x="3" y="124"/>
                    <a:pt x="6" y="122"/>
                  </a:cubicBezTo>
                  <a:cubicBezTo>
                    <a:pt x="8" y="119"/>
                    <a:pt x="4" y="114"/>
                    <a:pt x="4" y="114"/>
                  </a:cubicBezTo>
                  <a:cubicBezTo>
                    <a:pt x="90" y="114"/>
                    <a:pt x="90" y="114"/>
                    <a:pt x="90" y="114"/>
                  </a:cubicBezTo>
                  <a:cubicBezTo>
                    <a:pt x="90" y="114"/>
                    <a:pt x="96" y="107"/>
                    <a:pt x="100" y="103"/>
                  </a:cubicBezTo>
                  <a:cubicBezTo>
                    <a:pt x="104" y="99"/>
                    <a:pt x="118" y="82"/>
                    <a:pt x="122" y="80"/>
                  </a:cubicBezTo>
                  <a:cubicBezTo>
                    <a:pt x="125" y="77"/>
                    <a:pt x="132" y="58"/>
                    <a:pt x="133" y="55"/>
                  </a:cubicBezTo>
                  <a:cubicBezTo>
                    <a:pt x="134" y="52"/>
                    <a:pt x="142" y="42"/>
                    <a:pt x="144" y="40"/>
                  </a:cubicBezTo>
                  <a:cubicBezTo>
                    <a:pt x="146" y="38"/>
                    <a:pt x="145" y="24"/>
                    <a:pt x="145" y="24"/>
                  </a:cubicBezTo>
                  <a:cubicBezTo>
                    <a:pt x="145" y="24"/>
                    <a:pt x="159" y="24"/>
                    <a:pt x="163" y="24"/>
                  </a:cubicBezTo>
                  <a:cubicBezTo>
                    <a:pt x="167" y="24"/>
                    <a:pt x="174" y="21"/>
                    <a:pt x="176" y="19"/>
                  </a:cubicBezTo>
                  <a:cubicBezTo>
                    <a:pt x="178" y="17"/>
                    <a:pt x="182" y="17"/>
                    <a:pt x="186" y="15"/>
                  </a:cubicBezTo>
                  <a:cubicBezTo>
                    <a:pt x="189" y="13"/>
                    <a:pt x="190" y="0"/>
                    <a:pt x="190" y="0"/>
                  </a:cubicBezTo>
                  <a:cubicBezTo>
                    <a:pt x="194" y="0"/>
                    <a:pt x="194" y="0"/>
                    <a:pt x="194" y="0"/>
                  </a:cubicBezTo>
                  <a:cubicBezTo>
                    <a:pt x="202" y="0"/>
                    <a:pt x="202" y="0"/>
                    <a:pt x="202" y="0"/>
                  </a:cubicBezTo>
                  <a:cubicBezTo>
                    <a:pt x="201" y="22"/>
                    <a:pt x="201" y="22"/>
                    <a:pt x="201" y="22"/>
                  </a:cubicBezTo>
                  <a:cubicBezTo>
                    <a:pt x="213" y="34"/>
                    <a:pt x="213" y="34"/>
                    <a:pt x="213" y="34"/>
                  </a:cubicBezTo>
                  <a:cubicBezTo>
                    <a:pt x="212" y="46"/>
                    <a:pt x="212" y="46"/>
                    <a:pt x="212" y="46"/>
                  </a:cubicBezTo>
                  <a:cubicBezTo>
                    <a:pt x="212" y="46"/>
                    <a:pt x="201" y="52"/>
                    <a:pt x="200" y="54"/>
                  </a:cubicBezTo>
                  <a:cubicBezTo>
                    <a:pt x="200" y="56"/>
                    <a:pt x="198" y="60"/>
                    <a:pt x="200" y="64"/>
                  </a:cubicBezTo>
                  <a:cubicBezTo>
                    <a:pt x="201" y="67"/>
                    <a:pt x="205" y="74"/>
                    <a:pt x="204" y="78"/>
                  </a:cubicBezTo>
                  <a:cubicBezTo>
                    <a:pt x="204" y="81"/>
                    <a:pt x="202" y="90"/>
                    <a:pt x="202" y="94"/>
                  </a:cubicBezTo>
                  <a:cubicBezTo>
                    <a:pt x="201" y="97"/>
                    <a:pt x="202" y="109"/>
                    <a:pt x="202" y="113"/>
                  </a:cubicBezTo>
                  <a:cubicBezTo>
                    <a:pt x="203" y="117"/>
                    <a:pt x="202" y="121"/>
                    <a:pt x="202" y="121"/>
                  </a:cubicBezTo>
                  <a:cubicBezTo>
                    <a:pt x="218" y="124"/>
                    <a:pt x="218" y="124"/>
                    <a:pt x="218" y="124"/>
                  </a:cubicBezTo>
                  <a:cubicBezTo>
                    <a:pt x="218" y="124"/>
                    <a:pt x="222" y="135"/>
                    <a:pt x="223" y="138"/>
                  </a:cubicBezTo>
                  <a:cubicBezTo>
                    <a:pt x="224" y="140"/>
                    <a:pt x="238" y="155"/>
                    <a:pt x="238" y="155"/>
                  </a:cubicBezTo>
                  <a:cubicBezTo>
                    <a:pt x="238" y="155"/>
                    <a:pt x="264" y="182"/>
                    <a:pt x="265" y="184"/>
                  </a:cubicBezTo>
                  <a:cubicBezTo>
                    <a:pt x="266" y="187"/>
                    <a:pt x="265" y="188"/>
                    <a:pt x="270" y="191"/>
                  </a:cubicBezTo>
                  <a:cubicBezTo>
                    <a:pt x="274" y="194"/>
                    <a:pt x="282" y="202"/>
                    <a:pt x="282" y="202"/>
                  </a:cubicBezTo>
                  <a:cubicBezTo>
                    <a:pt x="282" y="202"/>
                    <a:pt x="290" y="210"/>
                    <a:pt x="290" y="212"/>
                  </a:cubicBezTo>
                  <a:cubicBezTo>
                    <a:pt x="291" y="215"/>
                    <a:pt x="292" y="222"/>
                    <a:pt x="292" y="222"/>
                  </a:cubicBezTo>
                  <a:cubicBezTo>
                    <a:pt x="292" y="222"/>
                    <a:pt x="304" y="222"/>
                    <a:pt x="306" y="226"/>
                  </a:cubicBezTo>
                  <a:cubicBezTo>
                    <a:pt x="307" y="229"/>
                    <a:pt x="309" y="230"/>
                    <a:pt x="310" y="232"/>
                  </a:cubicBezTo>
                  <a:cubicBezTo>
                    <a:pt x="312" y="234"/>
                    <a:pt x="313" y="236"/>
                    <a:pt x="311" y="238"/>
                  </a:cubicBezTo>
                  <a:cubicBezTo>
                    <a:pt x="308" y="240"/>
                    <a:pt x="304" y="241"/>
                    <a:pt x="304" y="244"/>
                  </a:cubicBezTo>
                  <a:cubicBezTo>
                    <a:pt x="303" y="246"/>
                    <a:pt x="293" y="248"/>
                    <a:pt x="293" y="248"/>
                  </a:cubicBezTo>
                  <a:cubicBezTo>
                    <a:pt x="293" y="248"/>
                    <a:pt x="284" y="267"/>
                    <a:pt x="281" y="268"/>
                  </a:cubicBezTo>
                  <a:cubicBezTo>
                    <a:pt x="278" y="268"/>
                    <a:pt x="278" y="266"/>
                    <a:pt x="272" y="265"/>
                  </a:cubicBezTo>
                  <a:cubicBezTo>
                    <a:pt x="267" y="264"/>
                    <a:pt x="259" y="263"/>
                    <a:pt x="259" y="263"/>
                  </a:cubicBezTo>
                  <a:cubicBezTo>
                    <a:pt x="258" y="270"/>
                    <a:pt x="258" y="270"/>
                    <a:pt x="258" y="270"/>
                  </a:cubicBezTo>
                  <a:cubicBezTo>
                    <a:pt x="245" y="270"/>
                    <a:pt x="245" y="270"/>
                    <a:pt x="245" y="270"/>
                  </a:cubicBezTo>
                  <a:cubicBezTo>
                    <a:pt x="245" y="264"/>
                    <a:pt x="245" y="264"/>
                    <a:pt x="245" y="264"/>
                  </a:cubicBezTo>
                  <a:cubicBezTo>
                    <a:pt x="236" y="264"/>
                    <a:pt x="236" y="264"/>
                    <a:pt x="236" y="264"/>
                  </a:cubicBezTo>
                  <a:cubicBezTo>
                    <a:pt x="236" y="264"/>
                    <a:pt x="237" y="280"/>
                    <a:pt x="234" y="284"/>
                  </a:cubicBezTo>
                  <a:cubicBezTo>
                    <a:pt x="230" y="288"/>
                    <a:pt x="226" y="294"/>
                    <a:pt x="226" y="300"/>
                  </a:cubicBezTo>
                  <a:cubicBezTo>
                    <a:pt x="226" y="307"/>
                    <a:pt x="225" y="310"/>
                    <a:pt x="224" y="314"/>
                  </a:cubicBezTo>
                  <a:cubicBezTo>
                    <a:pt x="222" y="318"/>
                    <a:pt x="216" y="344"/>
                    <a:pt x="201" y="345"/>
                  </a:cubicBezTo>
                  <a:cubicBezTo>
                    <a:pt x="186" y="346"/>
                    <a:pt x="184" y="349"/>
                    <a:pt x="183" y="351"/>
                  </a:cubicBezTo>
                  <a:cubicBezTo>
                    <a:pt x="182" y="353"/>
                    <a:pt x="169" y="358"/>
                    <a:pt x="164" y="358"/>
                  </a:cubicBezTo>
                  <a:cubicBezTo>
                    <a:pt x="158" y="358"/>
                    <a:pt x="151" y="354"/>
                    <a:pt x="148" y="354"/>
                  </a:cubicBezTo>
                  <a:cubicBezTo>
                    <a:pt x="144" y="354"/>
                    <a:pt x="138" y="356"/>
                    <a:pt x="138" y="356"/>
                  </a:cubicBezTo>
                  <a:cubicBezTo>
                    <a:pt x="48" y="357"/>
                    <a:pt x="48" y="357"/>
                    <a:pt x="48" y="357"/>
                  </a:cubicBezTo>
                  <a:cubicBezTo>
                    <a:pt x="47" y="357"/>
                    <a:pt x="47" y="357"/>
                    <a:pt x="47" y="357"/>
                  </a:cubicBezTo>
                  <a:cubicBezTo>
                    <a:pt x="49" y="354"/>
                    <a:pt x="51" y="351"/>
                    <a:pt x="52" y="350"/>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San Benito County">
              <a:extLst>
                <a:ext uri="{FF2B5EF4-FFF2-40B4-BE49-F238E27FC236}">
                  <a16:creationId xmlns:a16="http://schemas.microsoft.com/office/drawing/2014/main" id="{62BBF69D-8574-4C73-BEDC-2C0408FA5611}"/>
                </a:ext>
              </a:extLst>
            </p:cNvPr>
            <p:cNvSpPr>
              <a:spLocks/>
            </p:cNvSpPr>
            <p:nvPr/>
          </p:nvSpPr>
          <p:spPr bwMode="auto">
            <a:xfrm>
              <a:off x="3898901" y="4192588"/>
              <a:ext cx="466725" cy="484188"/>
            </a:xfrm>
            <a:custGeom>
              <a:avLst/>
              <a:gdLst>
                <a:gd name="T0" fmla="*/ 139 w 351"/>
                <a:gd name="T1" fmla="*/ 16 h 327"/>
                <a:gd name="T2" fmla="*/ 137 w 351"/>
                <a:gd name="T3" fmla="*/ 27 h 327"/>
                <a:gd name="T4" fmla="*/ 149 w 351"/>
                <a:gd name="T5" fmla="*/ 32 h 327"/>
                <a:gd name="T6" fmla="*/ 157 w 351"/>
                <a:gd name="T7" fmla="*/ 44 h 327"/>
                <a:gd name="T8" fmla="*/ 167 w 351"/>
                <a:gd name="T9" fmla="*/ 54 h 327"/>
                <a:gd name="T10" fmla="*/ 169 w 351"/>
                <a:gd name="T11" fmla="*/ 64 h 327"/>
                <a:gd name="T12" fmla="*/ 234 w 351"/>
                <a:gd name="T13" fmla="*/ 96 h 327"/>
                <a:gd name="T14" fmla="*/ 241 w 351"/>
                <a:gd name="T15" fmla="*/ 103 h 327"/>
                <a:gd name="T16" fmla="*/ 351 w 351"/>
                <a:gd name="T17" fmla="*/ 208 h 327"/>
                <a:gd name="T18" fmla="*/ 350 w 351"/>
                <a:gd name="T19" fmla="*/ 267 h 327"/>
                <a:gd name="T20" fmla="*/ 338 w 351"/>
                <a:gd name="T21" fmla="*/ 274 h 327"/>
                <a:gd name="T22" fmla="*/ 327 w 351"/>
                <a:gd name="T23" fmla="*/ 278 h 327"/>
                <a:gd name="T24" fmla="*/ 325 w 351"/>
                <a:gd name="T25" fmla="*/ 287 h 327"/>
                <a:gd name="T26" fmla="*/ 325 w 351"/>
                <a:gd name="T27" fmla="*/ 292 h 327"/>
                <a:gd name="T28" fmla="*/ 325 w 351"/>
                <a:gd name="T29" fmla="*/ 292 h 327"/>
                <a:gd name="T30" fmla="*/ 317 w 351"/>
                <a:gd name="T31" fmla="*/ 288 h 327"/>
                <a:gd name="T32" fmla="*/ 302 w 351"/>
                <a:gd name="T33" fmla="*/ 278 h 327"/>
                <a:gd name="T34" fmla="*/ 308 w 351"/>
                <a:gd name="T35" fmla="*/ 295 h 327"/>
                <a:gd name="T36" fmla="*/ 317 w 351"/>
                <a:gd name="T37" fmla="*/ 320 h 327"/>
                <a:gd name="T38" fmla="*/ 305 w 351"/>
                <a:gd name="T39" fmla="*/ 326 h 327"/>
                <a:gd name="T40" fmla="*/ 296 w 351"/>
                <a:gd name="T41" fmla="*/ 322 h 327"/>
                <a:gd name="T42" fmla="*/ 279 w 351"/>
                <a:gd name="T43" fmla="*/ 305 h 327"/>
                <a:gd name="T44" fmla="*/ 270 w 351"/>
                <a:gd name="T45" fmla="*/ 291 h 327"/>
                <a:gd name="T46" fmla="*/ 259 w 351"/>
                <a:gd name="T47" fmla="*/ 289 h 327"/>
                <a:gd name="T48" fmla="*/ 248 w 351"/>
                <a:gd name="T49" fmla="*/ 284 h 327"/>
                <a:gd name="T50" fmla="*/ 239 w 351"/>
                <a:gd name="T51" fmla="*/ 292 h 327"/>
                <a:gd name="T52" fmla="*/ 230 w 351"/>
                <a:gd name="T53" fmla="*/ 290 h 327"/>
                <a:gd name="T54" fmla="*/ 221 w 351"/>
                <a:gd name="T55" fmla="*/ 300 h 327"/>
                <a:gd name="T56" fmla="*/ 211 w 351"/>
                <a:gd name="T57" fmla="*/ 295 h 327"/>
                <a:gd name="T58" fmla="*/ 203 w 351"/>
                <a:gd name="T59" fmla="*/ 289 h 327"/>
                <a:gd name="T60" fmla="*/ 203 w 351"/>
                <a:gd name="T61" fmla="*/ 273 h 327"/>
                <a:gd name="T62" fmla="*/ 149 w 351"/>
                <a:gd name="T63" fmla="*/ 220 h 327"/>
                <a:gd name="T64" fmla="*/ 139 w 351"/>
                <a:gd name="T65" fmla="*/ 204 h 327"/>
                <a:gd name="T66" fmla="*/ 120 w 351"/>
                <a:gd name="T67" fmla="*/ 202 h 327"/>
                <a:gd name="T68" fmla="*/ 113 w 351"/>
                <a:gd name="T69" fmla="*/ 192 h 327"/>
                <a:gd name="T70" fmla="*/ 107 w 351"/>
                <a:gd name="T71" fmla="*/ 182 h 327"/>
                <a:gd name="T72" fmla="*/ 107 w 351"/>
                <a:gd name="T73" fmla="*/ 164 h 327"/>
                <a:gd name="T74" fmla="*/ 103 w 351"/>
                <a:gd name="T75" fmla="*/ 147 h 327"/>
                <a:gd name="T76" fmla="*/ 92 w 351"/>
                <a:gd name="T77" fmla="*/ 139 h 327"/>
                <a:gd name="T78" fmla="*/ 80 w 351"/>
                <a:gd name="T79" fmla="*/ 134 h 327"/>
                <a:gd name="T80" fmla="*/ 66 w 351"/>
                <a:gd name="T81" fmla="*/ 130 h 327"/>
                <a:gd name="T82" fmla="*/ 57 w 351"/>
                <a:gd name="T83" fmla="*/ 119 h 327"/>
                <a:gd name="T84" fmla="*/ 63 w 351"/>
                <a:gd name="T85" fmla="*/ 112 h 327"/>
                <a:gd name="T86" fmla="*/ 57 w 351"/>
                <a:gd name="T87" fmla="*/ 94 h 327"/>
                <a:gd name="T88" fmla="*/ 45 w 351"/>
                <a:gd name="T89" fmla="*/ 96 h 327"/>
                <a:gd name="T90" fmla="*/ 25 w 351"/>
                <a:gd name="T91" fmla="*/ 73 h 327"/>
                <a:gd name="T92" fmla="*/ 5 w 351"/>
                <a:gd name="T93" fmla="*/ 53 h 327"/>
                <a:gd name="T94" fmla="*/ 0 w 351"/>
                <a:gd name="T95" fmla="*/ 34 h 327"/>
                <a:gd name="T96" fmla="*/ 0 w 351"/>
                <a:gd name="T97" fmla="*/ 33 h 327"/>
                <a:gd name="T98" fmla="*/ 7 w 351"/>
                <a:gd name="T99" fmla="*/ 36 h 327"/>
                <a:gd name="T100" fmla="*/ 17 w 351"/>
                <a:gd name="T101" fmla="*/ 40 h 327"/>
                <a:gd name="T102" fmla="*/ 24 w 351"/>
                <a:gd name="T103" fmla="*/ 42 h 327"/>
                <a:gd name="T104" fmla="*/ 31 w 351"/>
                <a:gd name="T105" fmla="*/ 29 h 327"/>
                <a:gd name="T106" fmla="*/ 43 w 351"/>
                <a:gd name="T107" fmla="*/ 22 h 327"/>
                <a:gd name="T108" fmla="*/ 45 w 351"/>
                <a:gd name="T109" fmla="*/ 12 h 327"/>
                <a:gd name="T110" fmla="*/ 56 w 351"/>
                <a:gd name="T111" fmla="*/ 3 h 327"/>
                <a:gd name="T112" fmla="*/ 73 w 351"/>
                <a:gd name="T113" fmla="*/ 12 h 327"/>
                <a:gd name="T114" fmla="*/ 138 w 351"/>
                <a:gd name="T115" fmla="*/ 13 h 327"/>
                <a:gd name="T116" fmla="*/ 139 w 351"/>
                <a:gd name="T117" fmla="*/ 13 h 327"/>
                <a:gd name="T118" fmla="*/ 139 w 351"/>
                <a:gd name="T119" fmla="*/ 1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1" h="327">
                  <a:moveTo>
                    <a:pt x="139" y="16"/>
                  </a:moveTo>
                  <a:cubicBezTo>
                    <a:pt x="137" y="20"/>
                    <a:pt x="132" y="26"/>
                    <a:pt x="137" y="27"/>
                  </a:cubicBezTo>
                  <a:cubicBezTo>
                    <a:pt x="141" y="28"/>
                    <a:pt x="148" y="30"/>
                    <a:pt x="149" y="32"/>
                  </a:cubicBezTo>
                  <a:cubicBezTo>
                    <a:pt x="151" y="35"/>
                    <a:pt x="154" y="41"/>
                    <a:pt x="157" y="44"/>
                  </a:cubicBezTo>
                  <a:cubicBezTo>
                    <a:pt x="161" y="48"/>
                    <a:pt x="167" y="51"/>
                    <a:pt x="167" y="54"/>
                  </a:cubicBezTo>
                  <a:cubicBezTo>
                    <a:pt x="168" y="58"/>
                    <a:pt x="169" y="64"/>
                    <a:pt x="169" y="64"/>
                  </a:cubicBezTo>
                  <a:cubicBezTo>
                    <a:pt x="234" y="96"/>
                    <a:pt x="234" y="96"/>
                    <a:pt x="234" y="96"/>
                  </a:cubicBezTo>
                  <a:cubicBezTo>
                    <a:pt x="241" y="103"/>
                    <a:pt x="241" y="103"/>
                    <a:pt x="241" y="103"/>
                  </a:cubicBezTo>
                  <a:cubicBezTo>
                    <a:pt x="351" y="208"/>
                    <a:pt x="351" y="208"/>
                    <a:pt x="351" y="208"/>
                  </a:cubicBezTo>
                  <a:cubicBezTo>
                    <a:pt x="350" y="267"/>
                    <a:pt x="350" y="267"/>
                    <a:pt x="350" y="267"/>
                  </a:cubicBezTo>
                  <a:cubicBezTo>
                    <a:pt x="350" y="267"/>
                    <a:pt x="341" y="274"/>
                    <a:pt x="338" y="274"/>
                  </a:cubicBezTo>
                  <a:cubicBezTo>
                    <a:pt x="335" y="274"/>
                    <a:pt x="327" y="276"/>
                    <a:pt x="327" y="278"/>
                  </a:cubicBezTo>
                  <a:cubicBezTo>
                    <a:pt x="326" y="281"/>
                    <a:pt x="324" y="283"/>
                    <a:pt x="325" y="287"/>
                  </a:cubicBezTo>
                  <a:cubicBezTo>
                    <a:pt x="325" y="289"/>
                    <a:pt x="325" y="290"/>
                    <a:pt x="325" y="292"/>
                  </a:cubicBezTo>
                  <a:cubicBezTo>
                    <a:pt x="325" y="292"/>
                    <a:pt x="325" y="292"/>
                    <a:pt x="325" y="292"/>
                  </a:cubicBezTo>
                  <a:cubicBezTo>
                    <a:pt x="325" y="292"/>
                    <a:pt x="320" y="291"/>
                    <a:pt x="317" y="288"/>
                  </a:cubicBezTo>
                  <a:cubicBezTo>
                    <a:pt x="313" y="284"/>
                    <a:pt x="306" y="280"/>
                    <a:pt x="302" y="278"/>
                  </a:cubicBezTo>
                  <a:cubicBezTo>
                    <a:pt x="298" y="276"/>
                    <a:pt x="305" y="290"/>
                    <a:pt x="308" y="295"/>
                  </a:cubicBezTo>
                  <a:cubicBezTo>
                    <a:pt x="311" y="300"/>
                    <a:pt x="317" y="314"/>
                    <a:pt x="317" y="320"/>
                  </a:cubicBezTo>
                  <a:cubicBezTo>
                    <a:pt x="318" y="327"/>
                    <a:pt x="310" y="326"/>
                    <a:pt x="305" y="326"/>
                  </a:cubicBezTo>
                  <a:cubicBezTo>
                    <a:pt x="301" y="326"/>
                    <a:pt x="298" y="324"/>
                    <a:pt x="296" y="322"/>
                  </a:cubicBezTo>
                  <a:cubicBezTo>
                    <a:pt x="294" y="319"/>
                    <a:pt x="282" y="308"/>
                    <a:pt x="279" y="305"/>
                  </a:cubicBezTo>
                  <a:cubicBezTo>
                    <a:pt x="275" y="302"/>
                    <a:pt x="273" y="295"/>
                    <a:pt x="270" y="291"/>
                  </a:cubicBezTo>
                  <a:cubicBezTo>
                    <a:pt x="267" y="287"/>
                    <a:pt x="263" y="288"/>
                    <a:pt x="259" y="289"/>
                  </a:cubicBezTo>
                  <a:cubicBezTo>
                    <a:pt x="255" y="290"/>
                    <a:pt x="252" y="286"/>
                    <a:pt x="248" y="284"/>
                  </a:cubicBezTo>
                  <a:cubicBezTo>
                    <a:pt x="244" y="282"/>
                    <a:pt x="241" y="289"/>
                    <a:pt x="239" y="292"/>
                  </a:cubicBezTo>
                  <a:cubicBezTo>
                    <a:pt x="236" y="294"/>
                    <a:pt x="233" y="292"/>
                    <a:pt x="230" y="290"/>
                  </a:cubicBezTo>
                  <a:cubicBezTo>
                    <a:pt x="227" y="288"/>
                    <a:pt x="225" y="297"/>
                    <a:pt x="221" y="300"/>
                  </a:cubicBezTo>
                  <a:cubicBezTo>
                    <a:pt x="218" y="302"/>
                    <a:pt x="213" y="298"/>
                    <a:pt x="211" y="295"/>
                  </a:cubicBezTo>
                  <a:cubicBezTo>
                    <a:pt x="208" y="292"/>
                    <a:pt x="203" y="289"/>
                    <a:pt x="203" y="289"/>
                  </a:cubicBezTo>
                  <a:cubicBezTo>
                    <a:pt x="203" y="273"/>
                    <a:pt x="203" y="273"/>
                    <a:pt x="203" y="273"/>
                  </a:cubicBezTo>
                  <a:cubicBezTo>
                    <a:pt x="203" y="273"/>
                    <a:pt x="152" y="224"/>
                    <a:pt x="149" y="220"/>
                  </a:cubicBezTo>
                  <a:cubicBezTo>
                    <a:pt x="147" y="217"/>
                    <a:pt x="140" y="208"/>
                    <a:pt x="139" y="204"/>
                  </a:cubicBezTo>
                  <a:cubicBezTo>
                    <a:pt x="139" y="199"/>
                    <a:pt x="127" y="202"/>
                    <a:pt x="120" y="202"/>
                  </a:cubicBezTo>
                  <a:cubicBezTo>
                    <a:pt x="113" y="202"/>
                    <a:pt x="113" y="196"/>
                    <a:pt x="113" y="192"/>
                  </a:cubicBezTo>
                  <a:cubicBezTo>
                    <a:pt x="113" y="188"/>
                    <a:pt x="111" y="187"/>
                    <a:pt x="107" y="182"/>
                  </a:cubicBezTo>
                  <a:cubicBezTo>
                    <a:pt x="104" y="178"/>
                    <a:pt x="106" y="169"/>
                    <a:pt x="107" y="164"/>
                  </a:cubicBezTo>
                  <a:cubicBezTo>
                    <a:pt x="109" y="160"/>
                    <a:pt x="106" y="152"/>
                    <a:pt x="103" y="147"/>
                  </a:cubicBezTo>
                  <a:cubicBezTo>
                    <a:pt x="101" y="142"/>
                    <a:pt x="96" y="140"/>
                    <a:pt x="92" y="139"/>
                  </a:cubicBezTo>
                  <a:cubicBezTo>
                    <a:pt x="88" y="138"/>
                    <a:pt x="83" y="138"/>
                    <a:pt x="80" y="134"/>
                  </a:cubicBezTo>
                  <a:cubicBezTo>
                    <a:pt x="77" y="130"/>
                    <a:pt x="71" y="131"/>
                    <a:pt x="66" y="130"/>
                  </a:cubicBezTo>
                  <a:cubicBezTo>
                    <a:pt x="61" y="130"/>
                    <a:pt x="59" y="123"/>
                    <a:pt x="57" y="119"/>
                  </a:cubicBezTo>
                  <a:cubicBezTo>
                    <a:pt x="55" y="115"/>
                    <a:pt x="61" y="113"/>
                    <a:pt x="63" y="112"/>
                  </a:cubicBezTo>
                  <a:cubicBezTo>
                    <a:pt x="66" y="110"/>
                    <a:pt x="57" y="94"/>
                    <a:pt x="57" y="94"/>
                  </a:cubicBezTo>
                  <a:cubicBezTo>
                    <a:pt x="45" y="96"/>
                    <a:pt x="45" y="96"/>
                    <a:pt x="45" y="96"/>
                  </a:cubicBezTo>
                  <a:cubicBezTo>
                    <a:pt x="45" y="96"/>
                    <a:pt x="28" y="76"/>
                    <a:pt x="25" y="73"/>
                  </a:cubicBezTo>
                  <a:cubicBezTo>
                    <a:pt x="23" y="70"/>
                    <a:pt x="9" y="58"/>
                    <a:pt x="5" y="53"/>
                  </a:cubicBezTo>
                  <a:cubicBezTo>
                    <a:pt x="1" y="48"/>
                    <a:pt x="0" y="34"/>
                    <a:pt x="0" y="34"/>
                  </a:cubicBezTo>
                  <a:cubicBezTo>
                    <a:pt x="0" y="33"/>
                    <a:pt x="0" y="33"/>
                    <a:pt x="0" y="33"/>
                  </a:cubicBezTo>
                  <a:cubicBezTo>
                    <a:pt x="2" y="35"/>
                    <a:pt x="4" y="36"/>
                    <a:pt x="7" y="36"/>
                  </a:cubicBezTo>
                  <a:cubicBezTo>
                    <a:pt x="9" y="37"/>
                    <a:pt x="13" y="39"/>
                    <a:pt x="17" y="40"/>
                  </a:cubicBezTo>
                  <a:cubicBezTo>
                    <a:pt x="20" y="41"/>
                    <a:pt x="22" y="42"/>
                    <a:pt x="24" y="42"/>
                  </a:cubicBezTo>
                  <a:cubicBezTo>
                    <a:pt x="27" y="43"/>
                    <a:pt x="30" y="32"/>
                    <a:pt x="31" y="29"/>
                  </a:cubicBezTo>
                  <a:cubicBezTo>
                    <a:pt x="33" y="26"/>
                    <a:pt x="39" y="23"/>
                    <a:pt x="43" y="22"/>
                  </a:cubicBezTo>
                  <a:cubicBezTo>
                    <a:pt x="47" y="20"/>
                    <a:pt x="45" y="16"/>
                    <a:pt x="45" y="12"/>
                  </a:cubicBezTo>
                  <a:cubicBezTo>
                    <a:pt x="45" y="8"/>
                    <a:pt x="48" y="6"/>
                    <a:pt x="56" y="3"/>
                  </a:cubicBezTo>
                  <a:cubicBezTo>
                    <a:pt x="64" y="0"/>
                    <a:pt x="73" y="12"/>
                    <a:pt x="73" y="12"/>
                  </a:cubicBezTo>
                  <a:cubicBezTo>
                    <a:pt x="138" y="13"/>
                    <a:pt x="138" y="13"/>
                    <a:pt x="138" y="13"/>
                  </a:cubicBezTo>
                  <a:cubicBezTo>
                    <a:pt x="139" y="13"/>
                    <a:pt x="139" y="13"/>
                    <a:pt x="139" y="13"/>
                  </a:cubicBezTo>
                  <a:cubicBezTo>
                    <a:pt x="139" y="14"/>
                    <a:pt x="139" y="15"/>
                    <a:pt x="139" y="16"/>
                  </a:cubicBezTo>
                  <a:close/>
                </a:path>
              </a:pathLst>
            </a:custGeom>
            <a:solidFill>
              <a:schemeClr val="accent5">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Sonoma County">
              <a:extLst>
                <a:ext uri="{FF2B5EF4-FFF2-40B4-BE49-F238E27FC236}">
                  <a16:creationId xmlns:a16="http://schemas.microsoft.com/office/drawing/2014/main" id="{48539EF2-1FF2-4E70-8F12-6E9B3A232783}"/>
                </a:ext>
              </a:extLst>
            </p:cNvPr>
            <p:cNvSpPr>
              <a:spLocks/>
            </p:cNvSpPr>
            <p:nvPr/>
          </p:nvSpPr>
          <p:spPr bwMode="auto">
            <a:xfrm>
              <a:off x="3087688" y="3035301"/>
              <a:ext cx="506413" cy="460375"/>
            </a:xfrm>
            <a:custGeom>
              <a:avLst/>
              <a:gdLst>
                <a:gd name="T0" fmla="*/ 0 w 381"/>
                <a:gd name="T1" fmla="*/ 37 h 311"/>
                <a:gd name="T2" fmla="*/ 12 w 381"/>
                <a:gd name="T3" fmla="*/ 28 h 311"/>
                <a:gd name="T4" fmla="*/ 50 w 381"/>
                <a:gd name="T5" fmla="*/ 28 h 311"/>
                <a:gd name="T6" fmla="*/ 52 w 381"/>
                <a:gd name="T7" fmla="*/ 17 h 311"/>
                <a:gd name="T8" fmla="*/ 126 w 381"/>
                <a:gd name="T9" fmla="*/ 16 h 311"/>
                <a:gd name="T10" fmla="*/ 126 w 381"/>
                <a:gd name="T11" fmla="*/ 6 h 311"/>
                <a:gd name="T12" fmla="*/ 144 w 381"/>
                <a:gd name="T13" fmla="*/ 5 h 311"/>
                <a:gd name="T14" fmla="*/ 144 w 381"/>
                <a:gd name="T15" fmla="*/ 0 h 311"/>
                <a:gd name="T16" fmla="*/ 228 w 381"/>
                <a:gd name="T17" fmla="*/ 5 h 311"/>
                <a:gd name="T18" fmla="*/ 250 w 381"/>
                <a:gd name="T19" fmla="*/ 17 h 311"/>
                <a:gd name="T20" fmla="*/ 255 w 381"/>
                <a:gd name="T21" fmla="*/ 35 h 311"/>
                <a:gd name="T22" fmla="*/ 264 w 381"/>
                <a:gd name="T23" fmla="*/ 46 h 311"/>
                <a:gd name="T24" fmla="*/ 271 w 381"/>
                <a:gd name="T25" fmla="*/ 59 h 311"/>
                <a:gd name="T26" fmla="*/ 280 w 381"/>
                <a:gd name="T27" fmla="*/ 63 h 311"/>
                <a:gd name="T28" fmla="*/ 290 w 381"/>
                <a:gd name="T29" fmla="*/ 77 h 311"/>
                <a:gd name="T30" fmla="*/ 288 w 381"/>
                <a:gd name="T31" fmla="*/ 91 h 311"/>
                <a:gd name="T32" fmla="*/ 286 w 381"/>
                <a:gd name="T33" fmla="*/ 115 h 311"/>
                <a:gd name="T34" fmla="*/ 299 w 381"/>
                <a:gd name="T35" fmla="*/ 125 h 311"/>
                <a:gd name="T36" fmla="*/ 311 w 381"/>
                <a:gd name="T37" fmla="*/ 136 h 311"/>
                <a:gd name="T38" fmla="*/ 320 w 381"/>
                <a:gd name="T39" fmla="*/ 159 h 311"/>
                <a:gd name="T40" fmla="*/ 330 w 381"/>
                <a:gd name="T41" fmla="*/ 166 h 311"/>
                <a:gd name="T42" fmla="*/ 331 w 381"/>
                <a:gd name="T43" fmla="*/ 180 h 311"/>
                <a:gd name="T44" fmla="*/ 340 w 381"/>
                <a:gd name="T45" fmla="*/ 192 h 311"/>
                <a:gd name="T46" fmla="*/ 344 w 381"/>
                <a:gd name="T47" fmla="*/ 207 h 311"/>
                <a:gd name="T48" fmla="*/ 364 w 381"/>
                <a:gd name="T49" fmla="*/ 229 h 311"/>
                <a:gd name="T50" fmla="*/ 367 w 381"/>
                <a:gd name="T51" fmla="*/ 248 h 311"/>
                <a:gd name="T52" fmla="*/ 376 w 381"/>
                <a:gd name="T53" fmla="*/ 265 h 311"/>
                <a:gd name="T54" fmla="*/ 379 w 381"/>
                <a:gd name="T55" fmla="*/ 275 h 311"/>
                <a:gd name="T56" fmla="*/ 371 w 381"/>
                <a:gd name="T57" fmla="*/ 289 h 311"/>
                <a:gd name="T58" fmla="*/ 371 w 381"/>
                <a:gd name="T59" fmla="*/ 289 h 311"/>
                <a:gd name="T60" fmla="*/ 358 w 381"/>
                <a:gd name="T61" fmla="*/ 289 h 311"/>
                <a:gd name="T62" fmla="*/ 362 w 381"/>
                <a:gd name="T63" fmla="*/ 296 h 311"/>
                <a:gd name="T64" fmla="*/ 361 w 381"/>
                <a:gd name="T65" fmla="*/ 296 h 311"/>
                <a:gd name="T66" fmla="*/ 358 w 381"/>
                <a:gd name="T67" fmla="*/ 306 h 311"/>
                <a:gd name="T68" fmla="*/ 347 w 381"/>
                <a:gd name="T69" fmla="*/ 310 h 311"/>
                <a:gd name="T70" fmla="*/ 332 w 381"/>
                <a:gd name="T71" fmla="*/ 308 h 311"/>
                <a:gd name="T72" fmla="*/ 328 w 381"/>
                <a:gd name="T73" fmla="*/ 308 h 311"/>
                <a:gd name="T74" fmla="*/ 313 w 381"/>
                <a:gd name="T75" fmla="*/ 291 h 311"/>
                <a:gd name="T76" fmla="*/ 307 w 381"/>
                <a:gd name="T77" fmla="*/ 280 h 311"/>
                <a:gd name="T78" fmla="*/ 287 w 381"/>
                <a:gd name="T79" fmla="*/ 282 h 311"/>
                <a:gd name="T80" fmla="*/ 267 w 381"/>
                <a:gd name="T81" fmla="*/ 273 h 311"/>
                <a:gd name="T82" fmla="*/ 253 w 381"/>
                <a:gd name="T83" fmla="*/ 271 h 311"/>
                <a:gd name="T84" fmla="*/ 200 w 381"/>
                <a:gd name="T85" fmla="*/ 225 h 311"/>
                <a:gd name="T86" fmla="*/ 191 w 381"/>
                <a:gd name="T87" fmla="*/ 227 h 311"/>
                <a:gd name="T88" fmla="*/ 177 w 381"/>
                <a:gd name="T89" fmla="*/ 226 h 311"/>
                <a:gd name="T90" fmla="*/ 170 w 381"/>
                <a:gd name="T91" fmla="*/ 231 h 311"/>
                <a:gd name="T92" fmla="*/ 170 w 381"/>
                <a:gd name="T93" fmla="*/ 232 h 311"/>
                <a:gd name="T94" fmla="*/ 163 w 381"/>
                <a:gd name="T95" fmla="*/ 229 h 311"/>
                <a:gd name="T96" fmla="*/ 156 w 381"/>
                <a:gd name="T97" fmla="*/ 231 h 311"/>
                <a:gd name="T98" fmla="*/ 149 w 381"/>
                <a:gd name="T99" fmla="*/ 230 h 311"/>
                <a:gd name="T100" fmla="*/ 150 w 381"/>
                <a:gd name="T101" fmla="*/ 217 h 311"/>
                <a:gd name="T102" fmla="*/ 140 w 381"/>
                <a:gd name="T103" fmla="*/ 193 h 311"/>
                <a:gd name="T104" fmla="*/ 130 w 381"/>
                <a:gd name="T105" fmla="*/ 171 h 311"/>
                <a:gd name="T106" fmla="*/ 116 w 381"/>
                <a:gd name="T107" fmla="*/ 160 h 311"/>
                <a:gd name="T108" fmla="*/ 92 w 381"/>
                <a:gd name="T109" fmla="*/ 144 h 311"/>
                <a:gd name="T110" fmla="*/ 73 w 381"/>
                <a:gd name="T111" fmla="*/ 126 h 311"/>
                <a:gd name="T112" fmla="*/ 63 w 381"/>
                <a:gd name="T113" fmla="*/ 115 h 311"/>
                <a:gd name="T114" fmla="*/ 55 w 381"/>
                <a:gd name="T115" fmla="*/ 106 h 311"/>
                <a:gd name="T116" fmla="*/ 44 w 381"/>
                <a:gd name="T117" fmla="*/ 93 h 311"/>
                <a:gd name="T118" fmla="*/ 28 w 381"/>
                <a:gd name="T119" fmla="*/ 61 h 311"/>
                <a:gd name="T120" fmla="*/ 11 w 381"/>
                <a:gd name="T121" fmla="*/ 47 h 311"/>
                <a:gd name="T122" fmla="*/ 0 w 381"/>
                <a:gd name="T123" fmla="*/ 38 h 311"/>
                <a:gd name="T124" fmla="*/ 0 w 381"/>
                <a:gd name="T125" fmla="*/ 3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 h="311">
                  <a:moveTo>
                    <a:pt x="0" y="37"/>
                  </a:moveTo>
                  <a:cubicBezTo>
                    <a:pt x="12" y="28"/>
                    <a:pt x="12" y="28"/>
                    <a:pt x="12" y="28"/>
                  </a:cubicBezTo>
                  <a:cubicBezTo>
                    <a:pt x="50" y="28"/>
                    <a:pt x="50" y="28"/>
                    <a:pt x="50" y="28"/>
                  </a:cubicBezTo>
                  <a:cubicBezTo>
                    <a:pt x="52" y="17"/>
                    <a:pt x="52" y="17"/>
                    <a:pt x="52" y="17"/>
                  </a:cubicBezTo>
                  <a:cubicBezTo>
                    <a:pt x="126" y="16"/>
                    <a:pt x="126" y="16"/>
                    <a:pt x="126" y="16"/>
                  </a:cubicBezTo>
                  <a:cubicBezTo>
                    <a:pt x="126" y="6"/>
                    <a:pt x="126" y="6"/>
                    <a:pt x="126" y="6"/>
                  </a:cubicBezTo>
                  <a:cubicBezTo>
                    <a:pt x="144" y="5"/>
                    <a:pt x="144" y="5"/>
                    <a:pt x="144" y="5"/>
                  </a:cubicBezTo>
                  <a:cubicBezTo>
                    <a:pt x="144" y="0"/>
                    <a:pt x="144" y="0"/>
                    <a:pt x="144" y="0"/>
                  </a:cubicBezTo>
                  <a:cubicBezTo>
                    <a:pt x="228" y="5"/>
                    <a:pt x="228" y="5"/>
                    <a:pt x="228" y="5"/>
                  </a:cubicBezTo>
                  <a:cubicBezTo>
                    <a:pt x="250" y="17"/>
                    <a:pt x="250" y="17"/>
                    <a:pt x="250" y="17"/>
                  </a:cubicBezTo>
                  <a:cubicBezTo>
                    <a:pt x="250" y="17"/>
                    <a:pt x="252" y="31"/>
                    <a:pt x="255" y="35"/>
                  </a:cubicBezTo>
                  <a:cubicBezTo>
                    <a:pt x="258" y="38"/>
                    <a:pt x="263" y="43"/>
                    <a:pt x="264" y="46"/>
                  </a:cubicBezTo>
                  <a:cubicBezTo>
                    <a:pt x="264" y="49"/>
                    <a:pt x="266" y="57"/>
                    <a:pt x="271" y="59"/>
                  </a:cubicBezTo>
                  <a:cubicBezTo>
                    <a:pt x="276" y="60"/>
                    <a:pt x="278" y="61"/>
                    <a:pt x="280" y="63"/>
                  </a:cubicBezTo>
                  <a:cubicBezTo>
                    <a:pt x="282" y="66"/>
                    <a:pt x="290" y="77"/>
                    <a:pt x="290" y="77"/>
                  </a:cubicBezTo>
                  <a:cubicBezTo>
                    <a:pt x="290" y="77"/>
                    <a:pt x="289" y="87"/>
                    <a:pt x="288" y="91"/>
                  </a:cubicBezTo>
                  <a:cubicBezTo>
                    <a:pt x="286" y="95"/>
                    <a:pt x="282" y="109"/>
                    <a:pt x="286" y="115"/>
                  </a:cubicBezTo>
                  <a:cubicBezTo>
                    <a:pt x="291" y="120"/>
                    <a:pt x="294" y="123"/>
                    <a:pt x="299" y="125"/>
                  </a:cubicBezTo>
                  <a:cubicBezTo>
                    <a:pt x="304" y="128"/>
                    <a:pt x="309" y="132"/>
                    <a:pt x="311" y="136"/>
                  </a:cubicBezTo>
                  <a:cubicBezTo>
                    <a:pt x="313" y="140"/>
                    <a:pt x="316" y="157"/>
                    <a:pt x="320" y="159"/>
                  </a:cubicBezTo>
                  <a:cubicBezTo>
                    <a:pt x="324" y="161"/>
                    <a:pt x="328" y="163"/>
                    <a:pt x="330" y="166"/>
                  </a:cubicBezTo>
                  <a:cubicBezTo>
                    <a:pt x="332" y="169"/>
                    <a:pt x="328" y="177"/>
                    <a:pt x="331" y="180"/>
                  </a:cubicBezTo>
                  <a:cubicBezTo>
                    <a:pt x="334" y="183"/>
                    <a:pt x="338" y="190"/>
                    <a:pt x="340" y="192"/>
                  </a:cubicBezTo>
                  <a:cubicBezTo>
                    <a:pt x="342" y="194"/>
                    <a:pt x="342" y="204"/>
                    <a:pt x="344" y="207"/>
                  </a:cubicBezTo>
                  <a:cubicBezTo>
                    <a:pt x="347" y="209"/>
                    <a:pt x="364" y="225"/>
                    <a:pt x="364" y="229"/>
                  </a:cubicBezTo>
                  <a:cubicBezTo>
                    <a:pt x="364" y="233"/>
                    <a:pt x="364" y="245"/>
                    <a:pt x="367" y="248"/>
                  </a:cubicBezTo>
                  <a:cubicBezTo>
                    <a:pt x="370" y="251"/>
                    <a:pt x="374" y="260"/>
                    <a:pt x="376" y="265"/>
                  </a:cubicBezTo>
                  <a:cubicBezTo>
                    <a:pt x="377" y="271"/>
                    <a:pt x="381" y="274"/>
                    <a:pt x="379" y="275"/>
                  </a:cubicBezTo>
                  <a:cubicBezTo>
                    <a:pt x="377" y="277"/>
                    <a:pt x="370" y="281"/>
                    <a:pt x="371" y="289"/>
                  </a:cubicBezTo>
                  <a:cubicBezTo>
                    <a:pt x="371" y="289"/>
                    <a:pt x="371" y="289"/>
                    <a:pt x="371" y="289"/>
                  </a:cubicBezTo>
                  <a:cubicBezTo>
                    <a:pt x="358" y="289"/>
                    <a:pt x="358" y="289"/>
                    <a:pt x="358" y="289"/>
                  </a:cubicBezTo>
                  <a:cubicBezTo>
                    <a:pt x="362" y="296"/>
                    <a:pt x="362" y="296"/>
                    <a:pt x="362" y="296"/>
                  </a:cubicBezTo>
                  <a:cubicBezTo>
                    <a:pt x="361" y="296"/>
                    <a:pt x="361" y="296"/>
                    <a:pt x="361" y="296"/>
                  </a:cubicBezTo>
                  <a:cubicBezTo>
                    <a:pt x="361" y="300"/>
                    <a:pt x="360" y="305"/>
                    <a:pt x="358" y="306"/>
                  </a:cubicBezTo>
                  <a:cubicBezTo>
                    <a:pt x="356" y="307"/>
                    <a:pt x="350" y="309"/>
                    <a:pt x="347" y="310"/>
                  </a:cubicBezTo>
                  <a:cubicBezTo>
                    <a:pt x="344" y="311"/>
                    <a:pt x="334" y="309"/>
                    <a:pt x="332" y="308"/>
                  </a:cubicBezTo>
                  <a:cubicBezTo>
                    <a:pt x="331" y="308"/>
                    <a:pt x="329" y="308"/>
                    <a:pt x="328" y="308"/>
                  </a:cubicBezTo>
                  <a:cubicBezTo>
                    <a:pt x="326" y="306"/>
                    <a:pt x="315" y="293"/>
                    <a:pt x="313" y="291"/>
                  </a:cubicBezTo>
                  <a:cubicBezTo>
                    <a:pt x="310" y="289"/>
                    <a:pt x="309" y="284"/>
                    <a:pt x="307" y="280"/>
                  </a:cubicBezTo>
                  <a:cubicBezTo>
                    <a:pt x="305" y="276"/>
                    <a:pt x="292" y="281"/>
                    <a:pt x="287" y="282"/>
                  </a:cubicBezTo>
                  <a:cubicBezTo>
                    <a:pt x="282" y="283"/>
                    <a:pt x="270" y="276"/>
                    <a:pt x="267" y="273"/>
                  </a:cubicBezTo>
                  <a:cubicBezTo>
                    <a:pt x="264" y="271"/>
                    <a:pt x="253" y="271"/>
                    <a:pt x="253" y="271"/>
                  </a:cubicBezTo>
                  <a:cubicBezTo>
                    <a:pt x="200" y="225"/>
                    <a:pt x="200" y="225"/>
                    <a:pt x="200" y="225"/>
                  </a:cubicBezTo>
                  <a:cubicBezTo>
                    <a:pt x="200" y="225"/>
                    <a:pt x="196" y="227"/>
                    <a:pt x="191" y="227"/>
                  </a:cubicBezTo>
                  <a:cubicBezTo>
                    <a:pt x="186" y="227"/>
                    <a:pt x="181" y="226"/>
                    <a:pt x="177" y="226"/>
                  </a:cubicBezTo>
                  <a:cubicBezTo>
                    <a:pt x="173" y="226"/>
                    <a:pt x="170" y="231"/>
                    <a:pt x="170" y="231"/>
                  </a:cubicBezTo>
                  <a:cubicBezTo>
                    <a:pt x="170" y="232"/>
                    <a:pt x="170" y="232"/>
                    <a:pt x="170" y="232"/>
                  </a:cubicBezTo>
                  <a:cubicBezTo>
                    <a:pt x="168" y="230"/>
                    <a:pt x="166" y="229"/>
                    <a:pt x="163" y="229"/>
                  </a:cubicBezTo>
                  <a:cubicBezTo>
                    <a:pt x="160" y="228"/>
                    <a:pt x="157" y="229"/>
                    <a:pt x="156" y="231"/>
                  </a:cubicBezTo>
                  <a:cubicBezTo>
                    <a:pt x="154" y="233"/>
                    <a:pt x="151" y="233"/>
                    <a:pt x="149" y="230"/>
                  </a:cubicBezTo>
                  <a:cubicBezTo>
                    <a:pt x="147" y="227"/>
                    <a:pt x="148" y="222"/>
                    <a:pt x="150" y="217"/>
                  </a:cubicBezTo>
                  <a:cubicBezTo>
                    <a:pt x="152" y="211"/>
                    <a:pt x="142" y="197"/>
                    <a:pt x="140" y="193"/>
                  </a:cubicBezTo>
                  <a:cubicBezTo>
                    <a:pt x="138" y="189"/>
                    <a:pt x="131" y="174"/>
                    <a:pt x="130" y="171"/>
                  </a:cubicBezTo>
                  <a:cubicBezTo>
                    <a:pt x="130" y="169"/>
                    <a:pt x="121" y="163"/>
                    <a:pt x="116" y="160"/>
                  </a:cubicBezTo>
                  <a:cubicBezTo>
                    <a:pt x="112" y="157"/>
                    <a:pt x="96" y="146"/>
                    <a:pt x="92" y="144"/>
                  </a:cubicBezTo>
                  <a:cubicBezTo>
                    <a:pt x="89" y="142"/>
                    <a:pt x="76" y="130"/>
                    <a:pt x="73" y="126"/>
                  </a:cubicBezTo>
                  <a:cubicBezTo>
                    <a:pt x="70" y="122"/>
                    <a:pt x="64" y="118"/>
                    <a:pt x="63" y="115"/>
                  </a:cubicBezTo>
                  <a:cubicBezTo>
                    <a:pt x="62" y="113"/>
                    <a:pt x="59" y="109"/>
                    <a:pt x="55" y="106"/>
                  </a:cubicBezTo>
                  <a:cubicBezTo>
                    <a:pt x="51" y="103"/>
                    <a:pt x="46" y="95"/>
                    <a:pt x="44" y="93"/>
                  </a:cubicBezTo>
                  <a:cubicBezTo>
                    <a:pt x="41" y="90"/>
                    <a:pt x="32" y="66"/>
                    <a:pt x="28" y="61"/>
                  </a:cubicBezTo>
                  <a:cubicBezTo>
                    <a:pt x="25" y="57"/>
                    <a:pt x="15" y="49"/>
                    <a:pt x="11" y="47"/>
                  </a:cubicBezTo>
                  <a:cubicBezTo>
                    <a:pt x="9" y="46"/>
                    <a:pt x="4" y="42"/>
                    <a:pt x="0" y="38"/>
                  </a:cubicBezTo>
                  <a:lnTo>
                    <a:pt x="0" y="37"/>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Calaveras County">
              <a:extLst>
                <a:ext uri="{FF2B5EF4-FFF2-40B4-BE49-F238E27FC236}">
                  <a16:creationId xmlns:a16="http://schemas.microsoft.com/office/drawing/2014/main" id="{F3E8DAB1-D4E0-410C-9E82-79A3FAB27DE0}"/>
                </a:ext>
              </a:extLst>
            </p:cNvPr>
            <p:cNvSpPr>
              <a:spLocks/>
            </p:cNvSpPr>
            <p:nvPr/>
          </p:nvSpPr>
          <p:spPr bwMode="auto">
            <a:xfrm>
              <a:off x="4176713" y="3243263"/>
              <a:ext cx="412750" cy="425450"/>
            </a:xfrm>
            <a:custGeom>
              <a:avLst/>
              <a:gdLst>
                <a:gd name="T0" fmla="*/ 310 w 310"/>
                <a:gd name="T1" fmla="*/ 28 h 287"/>
                <a:gd name="T2" fmla="*/ 298 w 310"/>
                <a:gd name="T3" fmla="*/ 37 h 287"/>
                <a:gd name="T4" fmla="*/ 283 w 310"/>
                <a:gd name="T5" fmla="*/ 45 h 287"/>
                <a:gd name="T6" fmla="*/ 268 w 310"/>
                <a:gd name="T7" fmla="*/ 53 h 287"/>
                <a:gd name="T8" fmla="*/ 254 w 310"/>
                <a:gd name="T9" fmla="*/ 72 h 287"/>
                <a:gd name="T10" fmla="*/ 212 w 310"/>
                <a:gd name="T11" fmla="*/ 130 h 287"/>
                <a:gd name="T12" fmla="*/ 209 w 310"/>
                <a:gd name="T13" fmla="*/ 140 h 287"/>
                <a:gd name="T14" fmla="*/ 200 w 310"/>
                <a:gd name="T15" fmla="*/ 151 h 287"/>
                <a:gd name="T16" fmla="*/ 195 w 310"/>
                <a:gd name="T17" fmla="*/ 165 h 287"/>
                <a:gd name="T18" fmla="*/ 188 w 310"/>
                <a:gd name="T19" fmla="*/ 174 h 287"/>
                <a:gd name="T20" fmla="*/ 182 w 310"/>
                <a:gd name="T21" fmla="*/ 186 h 287"/>
                <a:gd name="T22" fmla="*/ 170 w 310"/>
                <a:gd name="T23" fmla="*/ 208 h 287"/>
                <a:gd name="T24" fmla="*/ 156 w 310"/>
                <a:gd name="T25" fmla="*/ 216 h 287"/>
                <a:gd name="T26" fmla="*/ 152 w 310"/>
                <a:gd name="T27" fmla="*/ 223 h 287"/>
                <a:gd name="T28" fmla="*/ 154 w 310"/>
                <a:gd name="T29" fmla="*/ 232 h 287"/>
                <a:gd name="T30" fmla="*/ 143 w 310"/>
                <a:gd name="T31" fmla="*/ 248 h 287"/>
                <a:gd name="T32" fmla="*/ 136 w 310"/>
                <a:gd name="T33" fmla="*/ 258 h 287"/>
                <a:gd name="T34" fmla="*/ 127 w 310"/>
                <a:gd name="T35" fmla="*/ 262 h 287"/>
                <a:gd name="T36" fmla="*/ 120 w 310"/>
                <a:gd name="T37" fmla="*/ 270 h 287"/>
                <a:gd name="T38" fmla="*/ 112 w 310"/>
                <a:gd name="T39" fmla="*/ 287 h 287"/>
                <a:gd name="T40" fmla="*/ 19 w 310"/>
                <a:gd name="T41" fmla="*/ 180 h 287"/>
                <a:gd name="T42" fmla="*/ 0 w 310"/>
                <a:gd name="T43" fmla="*/ 125 h 287"/>
                <a:gd name="T44" fmla="*/ 18 w 310"/>
                <a:gd name="T45" fmla="*/ 120 h 287"/>
                <a:gd name="T46" fmla="*/ 31 w 310"/>
                <a:gd name="T47" fmla="*/ 122 h 287"/>
                <a:gd name="T48" fmla="*/ 51 w 310"/>
                <a:gd name="T49" fmla="*/ 104 h 287"/>
                <a:gd name="T50" fmla="*/ 70 w 310"/>
                <a:gd name="T51" fmla="*/ 94 h 287"/>
                <a:gd name="T52" fmla="*/ 80 w 310"/>
                <a:gd name="T53" fmla="*/ 90 h 287"/>
                <a:gd name="T54" fmla="*/ 94 w 310"/>
                <a:gd name="T55" fmla="*/ 84 h 287"/>
                <a:gd name="T56" fmla="*/ 108 w 310"/>
                <a:gd name="T57" fmla="*/ 76 h 287"/>
                <a:gd name="T58" fmla="*/ 118 w 310"/>
                <a:gd name="T59" fmla="*/ 66 h 287"/>
                <a:gd name="T60" fmla="*/ 121 w 310"/>
                <a:gd name="T61" fmla="*/ 54 h 287"/>
                <a:gd name="T62" fmla="*/ 128 w 310"/>
                <a:gd name="T63" fmla="*/ 47 h 287"/>
                <a:gd name="T64" fmla="*/ 137 w 310"/>
                <a:gd name="T65" fmla="*/ 41 h 287"/>
                <a:gd name="T66" fmla="*/ 147 w 310"/>
                <a:gd name="T67" fmla="*/ 37 h 287"/>
                <a:gd name="T68" fmla="*/ 153 w 310"/>
                <a:gd name="T69" fmla="*/ 30 h 287"/>
                <a:gd name="T70" fmla="*/ 165 w 310"/>
                <a:gd name="T71" fmla="*/ 27 h 287"/>
                <a:gd name="T72" fmla="*/ 176 w 310"/>
                <a:gd name="T73" fmla="*/ 20 h 287"/>
                <a:gd name="T74" fmla="*/ 186 w 310"/>
                <a:gd name="T75" fmla="*/ 20 h 287"/>
                <a:gd name="T76" fmla="*/ 208 w 310"/>
                <a:gd name="T77" fmla="*/ 20 h 287"/>
                <a:gd name="T78" fmla="*/ 250 w 310"/>
                <a:gd name="T79" fmla="*/ 5 h 287"/>
                <a:gd name="T80" fmla="*/ 270 w 310"/>
                <a:gd name="T81" fmla="*/ 6 h 287"/>
                <a:gd name="T82" fmla="*/ 290 w 310"/>
                <a:gd name="T83" fmla="*/ 0 h 287"/>
                <a:gd name="T84" fmla="*/ 291 w 310"/>
                <a:gd name="T85" fmla="*/ 0 h 287"/>
                <a:gd name="T86" fmla="*/ 291 w 310"/>
                <a:gd name="T87" fmla="*/ 24 h 287"/>
                <a:gd name="T88" fmla="*/ 310 w 310"/>
                <a:gd name="T89" fmla="*/ 2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0" h="287">
                  <a:moveTo>
                    <a:pt x="310" y="28"/>
                  </a:moveTo>
                  <a:cubicBezTo>
                    <a:pt x="310" y="28"/>
                    <a:pt x="302" y="34"/>
                    <a:pt x="298" y="37"/>
                  </a:cubicBezTo>
                  <a:cubicBezTo>
                    <a:pt x="293" y="40"/>
                    <a:pt x="288" y="44"/>
                    <a:pt x="283" y="45"/>
                  </a:cubicBezTo>
                  <a:cubicBezTo>
                    <a:pt x="278" y="46"/>
                    <a:pt x="269" y="50"/>
                    <a:pt x="268" y="53"/>
                  </a:cubicBezTo>
                  <a:cubicBezTo>
                    <a:pt x="266" y="56"/>
                    <a:pt x="258" y="68"/>
                    <a:pt x="254" y="72"/>
                  </a:cubicBezTo>
                  <a:cubicBezTo>
                    <a:pt x="250" y="76"/>
                    <a:pt x="212" y="127"/>
                    <a:pt x="212" y="130"/>
                  </a:cubicBezTo>
                  <a:cubicBezTo>
                    <a:pt x="212" y="134"/>
                    <a:pt x="212" y="138"/>
                    <a:pt x="209" y="140"/>
                  </a:cubicBezTo>
                  <a:cubicBezTo>
                    <a:pt x="206" y="143"/>
                    <a:pt x="202" y="147"/>
                    <a:pt x="200" y="151"/>
                  </a:cubicBezTo>
                  <a:cubicBezTo>
                    <a:pt x="199" y="155"/>
                    <a:pt x="197" y="163"/>
                    <a:pt x="195" y="165"/>
                  </a:cubicBezTo>
                  <a:cubicBezTo>
                    <a:pt x="193" y="167"/>
                    <a:pt x="189" y="169"/>
                    <a:pt x="188" y="174"/>
                  </a:cubicBezTo>
                  <a:cubicBezTo>
                    <a:pt x="188" y="178"/>
                    <a:pt x="184" y="184"/>
                    <a:pt x="182" y="186"/>
                  </a:cubicBezTo>
                  <a:cubicBezTo>
                    <a:pt x="180" y="189"/>
                    <a:pt x="173" y="206"/>
                    <a:pt x="170" y="208"/>
                  </a:cubicBezTo>
                  <a:cubicBezTo>
                    <a:pt x="168" y="209"/>
                    <a:pt x="158" y="213"/>
                    <a:pt x="156" y="216"/>
                  </a:cubicBezTo>
                  <a:cubicBezTo>
                    <a:pt x="153" y="218"/>
                    <a:pt x="152" y="220"/>
                    <a:pt x="152" y="223"/>
                  </a:cubicBezTo>
                  <a:cubicBezTo>
                    <a:pt x="152" y="226"/>
                    <a:pt x="156" y="228"/>
                    <a:pt x="154" y="232"/>
                  </a:cubicBezTo>
                  <a:cubicBezTo>
                    <a:pt x="153" y="237"/>
                    <a:pt x="147" y="244"/>
                    <a:pt x="143" y="248"/>
                  </a:cubicBezTo>
                  <a:cubicBezTo>
                    <a:pt x="139" y="253"/>
                    <a:pt x="140" y="258"/>
                    <a:pt x="136" y="258"/>
                  </a:cubicBezTo>
                  <a:cubicBezTo>
                    <a:pt x="132" y="259"/>
                    <a:pt x="130" y="258"/>
                    <a:pt x="127" y="262"/>
                  </a:cubicBezTo>
                  <a:cubicBezTo>
                    <a:pt x="124" y="266"/>
                    <a:pt x="122" y="266"/>
                    <a:pt x="120" y="270"/>
                  </a:cubicBezTo>
                  <a:cubicBezTo>
                    <a:pt x="118" y="273"/>
                    <a:pt x="112" y="287"/>
                    <a:pt x="112" y="287"/>
                  </a:cubicBezTo>
                  <a:cubicBezTo>
                    <a:pt x="19" y="180"/>
                    <a:pt x="19" y="180"/>
                    <a:pt x="19" y="180"/>
                  </a:cubicBezTo>
                  <a:cubicBezTo>
                    <a:pt x="0" y="125"/>
                    <a:pt x="0" y="125"/>
                    <a:pt x="0" y="125"/>
                  </a:cubicBezTo>
                  <a:cubicBezTo>
                    <a:pt x="1" y="125"/>
                    <a:pt x="15" y="121"/>
                    <a:pt x="18" y="120"/>
                  </a:cubicBezTo>
                  <a:cubicBezTo>
                    <a:pt x="22" y="120"/>
                    <a:pt x="27" y="122"/>
                    <a:pt x="31" y="122"/>
                  </a:cubicBezTo>
                  <a:cubicBezTo>
                    <a:pt x="35" y="123"/>
                    <a:pt x="46" y="112"/>
                    <a:pt x="51" y="104"/>
                  </a:cubicBezTo>
                  <a:cubicBezTo>
                    <a:pt x="56" y="96"/>
                    <a:pt x="66" y="94"/>
                    <a:pt x="70" y="94"/>
                  </a:cubicBezTo>
                  <a:cubicBezTo>
                    <a:pt x="74" y="94"/>
                    <a:pt x="78" y="92"/>
                    <a:pt x="80" y="90"/>
                  </a:cubicBezTo>
                  <a:cubicBezTo>
                    <a:pt x="82" y="87"/>
                    <a:pt x="90" y="86"/>
                    <a:pt x="94" y="84"/>
                  </a:cubicBezTo>
                  <a:cubicBezTo>
                    <a:pt x="98" y="83"/>
                    <a:pt x="104" y="79"/>
                    <a:pt x="108" y="76"/>
                  </a:cubicBezTo>
                  <a:cubicBezTo>
                    <a:pt x="112" y="74"/>
                    <a:pt x="116" y="69"/>
                    <a:pt x="118" y="66"/>
                  </a:cubicBezTo>
                  <a:cubicBezTo>
                    <a:pt x="120" y="62"/>
                    <a:pt x="121" y="58"/>
                    <a:pt x="121" y="54"/>
                  </a:cubicBezTo>
                  <a:cubicBezTo>
                    <a:pt x="121" y="50"/>
                    <a:pt x="124" y="49"/>
                    <a:pt x="128" y="47"/>
                  </a:cubicBezTo>
                  <a:cubicBezTo>
                    <a:pt x="132" y="45"/>
                    <a:pt x="134" y="43"/>
                    <a:pt x="137" y="41"/>
                  </a:cubicBezTo>
                  <a:cubicBezTo>
                    <a:pt x="140" y="39"/>
                    <a:pt x="144" y="38"/>
                    <a:pt x="147" y="37"/>
                  </a:cubicBezTo>
                  <a:cubicBezTo>
                    <a:pt x="150" y="36"/>
                    <a:pt x="152" y="33"/>
                    <a:pt x="153" y="30"/>
                  </a:cubicBezTo>
                  <a:cubicBezTo>
                    <a:pt x="154" y="28"/>
                    <a:pt x="162" y="28"/>
                    <a:pt x="165" y="27"/>
                  </a:cubicBezTo>
                  <a:cubicBezTo>
                    <a:pt x="168" y="26"/>
                    <a:pt x="173" y="22"/>
                    <a:pt x="176" y="20"/>
                  </a:cubicBezTo>
                  <a:cubicBezTo>
                    <a:pt x="180" y="17"/>
                    <a:pt x="180" y="18"/>
                    <a:pt x="186" y="20"/>
                  </a:cubicBezTo>
                  <a:cubicBezTo>
                    <a:pt x="191" y="22"/>
                    <a:pt x="202" y="20"/>
                    <a:pt x="208" y="20"/>
                  </a:cubicBezTo>
                  <a:cubicBezTo>
                    <a:pt x="215" y="19"/>
                    <a:pt x="246" y="8"/>
                    <a:pt x="250" y="5"/>
                  </a:cubicBezTo>
                  <a:cubicBezTo>
                    <a:pt x="254" y="2"/>
                    <a:pt x="262" y="5"/>
                    <a:pt x="270" y="6"/>
                  </a:cubicBezTo>
                  <a:cubicBezTo>
                    <a:pt x="278" y="6"/>
                    <a:pt x="290" y="0"/>
                    <a:pt x="290" y="0"/>
                  </a:cubicBezTo>
                  <a:cubicBezTo>
                    <a:pt x="291" y="0"/>
                    <a:pt x="291" y="0"/>
                    <a:pt x="291" y="0"/>
                  </a:cubicBezTo>
                  <a:cubicBezTo>
                    <a:pt x="291" y="24"/>
                    <a:pt x="291" y="24"/>
                    <a:pt x="291" y="24"/>
                  </a:cubicBezTo>
                  <a:cubicBezTo>
                    <a:pt x="291" y="24"/>
                    <a:pt x="301" y="23"/>
                    <a:pt x="310" y="28"/>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San Diego County">
              <a:extLst>
                <a:ext uri="{FF2B5EF4-FFF2-40B4-BE49-F238E27FC236}">
                  <a16:creationId xmlns:a16="http://schemas.microsoft.com/office/drawing/2014/main" id="{676B34EC-06CC-4334-8C94-908AF7D5D7F2}"/>
                </a:ext>
              </a:extLst>
            </p:cNvPr>
            <p:cNvSpPr>
              <a:spLocks/>
            </p:cNvSpPr>
            <p:nvPr/>
          </p:nvSpPr>
          <p:spPr bwMode="auto">
            <a:xfrm>
              <a:off x="5764213" y="6269038"/>
              <a:ext cx="712788" cy="590550"/>
            </a:xfrm>
            <a:custGeom>
              <a:avLst/>
              <a:gdLst>
                <a:gd name="T0" fmla="*/ 166 w 535"/>
                <a:gd name="T1" fmla="*/ 349 h 399"/>
                <a:gd name="T2" fmla="*/ 155 w 535"/>
                <a:gd name="T3" fmla="*/ 339 h 399"/>
                <a:gd name="T4" fmla="*/ 147 w 535"/>
                <a:gd name="T5" fmla="*/ 336 h 399"/>
                <a:gd name="T6" fmla="*/ 148 w 535"/>
                <a:gd name="T7" fmla="*/ 331 h 399"/>
                <a:gd name="T8" fmla="*/ 157 w 535"/>
                <a:gd name="T9" fmla="*/ 332 h 399"/>
                <a:gd name="T10" fmla="*/ 169 w 535"/>
                <a:gd name="T11" fmla="*/ 345 h 399"/>
                <a:gd name="T12" fmla="*/ 181 w 535"/>
                <a:gd name="T13" fmla="*/ 359 h 399"/>
                <a:gd name="T14" fmla="*/ 182 w 535"/>
                <a:gd name="T15" fmla="*/ 369 h 399"/>
                <a:gd name="T16" fmla="*/ 187 w 535"/>
                <a:gd name="T17" fmla="*/ 366 h 399"/>
                <a:gd name="T18" fmla="*/ 183 w 535"/>
                <a:gd name="T19" fmla="*/ 354 h 399"/>
                <a:gd name="T20" fmla="*/ 176 w 535"/>
                <a:gd name="T21" fmla="*/ 341 h 399"/>
                <a:gd name="T22" fmla="*/ 159 w 535"/>
                <a:gd name="T23" fmla="*/ 327 h 399"/>
                <a:gd name="T24" fmla="*/ 154 w 535"/>
                <a:gd name="T25" fmla="*/ 319 h 399"/>
                <a:gd name="T26" fmla="*/ 140 w 535"/>
                <a:gd name="T27" fmla="*/ 333 h 399"/>
                <a:gd name="T28" fmla="*/ 141 w 535"/>
                <a:gd name="T29" fmla="*/ 346 h 399"/>
                <a:gd name="T30" fmla="*/ 134 w 535"/>
                <a:gd name="T31" fmla="*/ 333 h 399"/>
                <a:gd name="T32" fmla="*/ 134 w 535"/>
                <a:gd name="T33" fmla="*/ 319 h 399"/>
                <a:gd name="T34" fmla="*/ 140 w 535"/>
                <a:gd name="T35" fmla="*/ 305 h 399"/>
                <a:gd name="T36" fmla="*/ 135 w 535"/>
                <a:gd name="T37" fmla="*/ 300 h 399"/>
                <a:gd name="T38" fmla="*/ 129 w 535"/>
                <a:gd name="T39" fmla="*/ 295 h 399"/>
                <a:gd name="T40" fmla="*/ 122 w 535"/>
                <a:gd name="T41" fmla="*/ 276 h 399"/>
                <a:gd name="T42" fmla="*/ 129 w 535"/>
                <a:gd name="T43" fmla="*/ 272 h 399"/>
                <a:gd name="T44" fmla="*/ 131 w 535"/>
                <a:gd name="T45" fmla="*/ 265 h 399"/>
                <a:gd name="T46" fmla="*/ 122 w 535"/>
                <a:gd name="T47" fmla="*/ 223 h 399"/>
                <a:gd name="T48" fmla="*/ 112 w 535"/>
                <a:gd name="T49" fmla="*/ 194 h 399"/>
                <a:gd name="T50" fmla="*/ 107 w 535"/>
                <a:gd name="T51" fmla="*/ 180 h 399"/>
                <a:gd name="T52" fmla="*/ 78 w 535"/>
                <a:gd name="T53" fmla="*/ 132 h 399"/>
                <a:gd name="T54" fmla="*/ 68 w 535"/>
                <a:gd name="T55" fmla="*/ 118 h 399"/>
                <a:gd name="T56" fmla="*/ 62 w 535"/>
                <a:gd name="T57" fmla="*/ 111 h 399"/>
                <a:gd name="T58" fmla="*/ 29 w 535"/>
                <a:gd name="T59" fmla="*/ 75 h 399"/>
                <a:gd name="T60" fmla="*/ 6 w 535"/>
                <a:gd name="T61" fmla="*/ 58 h 399"/>
                <a:gd name="T62" fmla="*/ 0 w 535"/>
                <a:gd name="T63" fmla="*/ 52 h 399"/>
                <a:gd name="T64" fmla="*/ 6 w 535"/>
                <a:gd name="T65" fmla="*/ 23 h 399"/>
                <a:gd name="T66" fmla="*/ 22 w 535"/>
                <a:gd name="T67" fmla="*/ 22 h 399"/>
                <a:gd name="T68" fmla="*/ 30 w 535"/>
                <a:gd name="T69" fmla="*/ 12 h 399"/>
                <a:gd name="T70" fmla="*/ 29 w 535"/>
                <a:gd name="T71" fmla="*/ 4 h 399"/>
                <a:gd name="T72" fmla="*/ 79 w 535"/>
                <a:gd name="T73" fmla="*/ 0 h 399"/>
                <a:gd name="T74" fmla="*/ 80 w 535"/>
                <a:gd name="T75" fmla="*/ 9 h 399"/>
                <a:gd name="T76" fmla="*/ 123 w 535"/>
                <a:gd name="T77" fmla="*/ 24 h 399"/>
                <a:gd name="T78" fmla="*/ 124 w 535"/>
                <a:gd name="T79" fmla="*/ 30 h 399"/>
                <a:gd name="T80" fmla="*/ 194 w 535"/>
                <a:gd name="T81" fmla="*/ 25 h 399"/>
                <a:gd name="T82" fmla="*/ 194 w 535"/>
                <a:gd name="T83" fmla="*/ 28 h 399"/>
                <a:gd name="T84" fmla="*/ 521 w 535"/>
                <a:gd name="T85" fmla="*/ 9 h 399"/>
                <a:gd name="T86" fmla="*/ 530 w 535"/>
                <a:gd name="T87" fmla="*/ 153 h 399"/>
                <a:gd name="T88" fmla="*/ 524 w 535"/>
                <a:gd name="T89" fmla="*/ 154 h 399"/>
                <a:gd name="T90" fmla="*/ 534 w 535"/>
                <a:gd name="T91" fmla="*/ 341 h 399"/>
                <a:gd name="T92" fmla="*/ 535 w 535"/>
                <a:gd name="T93" fmla="*/ 343 h 399"/>
                <a:gd name="T94" fmla="*/ 181 w 535"/>
                <a:gd name="T95" fmla="*/ 399 h 399"/>
                <a:gd name="T96" fmla="*/ 178 w 535"/>
                <a:gd name="T97" fmla="*/ 383 h 399"/>
                <a:gd name="T98" fmla="*/ 179 w 535"/>
                <a:gd name="T99" fmla="*/ 374 h 399"/>
                <a:gd name="T100" fmla="*/ 176 w 535"/>
                <a:gd name="T101" fmla="*/ 361 h 399"/>
                <a:gd name="T102" fmla="*/ 166 w 535"/>
                <a:gd name="T103" fmla="*/ 34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5" h="399">
                  <a:moveTo>
                    <a:pt x="166" y="349"/>
                  </a:moveTo>
                  <a:cubicBezTo>
                    <a:pt x="163" y="345"/>
                    <a:pt x="157" y="341"/>
                    <a:pt x="155" y="339"/>
                  </a:cubicBezTo>
                  <a:cubicBezTo>
                    <a:pt x="152" y="337"/>
                    <a:pt x="150" y="338"/>
                    <a:pt x="147" y="336"/>
                  </a:cubicBezTo>
                  <a:cubicBezTo>
                    <a:pt x="143" y="334"/>
                    <a:pt x="147" y="332"/>
                    <a:pt x="148" y="331"/>
                  </a:cubicBezTo>
                  <a:cubicBezTo>
                    <a:pt x="150" y="329"/>
                    <a:pt x="154" y="331"/>
                    <a:pt x="157" y="332"/>
                  </a:cubicBezTo>
                  <a:cubicBezTo>
                    <a:pt x="161" y="334"/>
                    <a:pt x="166" y="342"/>
                    <a:pt x="169" y="345"/>
                  </a:cubicBezTo>
                  <a:cubicBezTo>
                    <a:pt x="171" y="348"/>
                    <a:pt x="179" y="356"/>
                    <a:pt x="181" y="359"/>
                  </a:cubicBezTo>
                  <a:cubicBezTo>
                    <a:pt x="183" y="361"/>
                    <a:pt x="182" y="365"/>
                    <a:pt x="182" y="369"/>
                  </a:cubicBezTo>
                  <a:cubicBezTo>
                    <a:pt x="183" y="373"/>
                    <a:pt x="187" y="369"/>
                    <a:pt x="187" y="366"/>
                  </a:cubicBezTo>
                  <a:cubicBezTo>
                    <a:pt x="187" y="364"/>
                    <a:pt x="185" y="358"/>
                    <a:pt x="183" y="354"/>
                  </a:cubicBezTo>
                  <a:cubicBezTo>
                    <a:pt x="181" y="351"/>
                    <a:pt x="177" y="345"/>
                    <a:pt x="176" y="341"/>
                  </a:cubicBezTo>
                  <a:cubicBezTo>
                    <a:pt x="174" y="337"/>
                    <a:pt x="161" y="329"/>
                    <a:pt x="159" y="327"/>
                  </a:cubicBezTo>
                  <a:cubicBezTo>
                    <a:pt x="157" y="326"/>
                    <a:pt x="156" y="323"/>
                    <a:pt x="154" y="319"/>
                  </a:cubicBezTo>
                  <a:cubicBezTo>
                    <a:pt x="151" y="315"/>
                    <a:pt x="144" y="329"/>
                    <a:pt x="140" y="333"/>
                  </a:cubicBezTo>
                  <a:cubicBezTo>
                    <a:pt x="137" y="336"/>
                    <a:pt x="140" y="343"/>
                    <a:pt x="141" y="346"/>
                  </a:cubicBezTo>
                  <a:cubicBezTo>
                    <a:pt x="141" y="350"/>
                    <a:pt x="134" y="338"/>
                    <a:pt x="134" y="333"/>
                  </a:cubicBezTo>
                  <a:cubicBezTo>
                    <a:pt x="133" y="329"/>
                    <a:pt x="134" y="322"/>
                    <a:pt x="134" y="319"/>
                  </a:cubicBezTo>
                  <a:cubicBezTo>
                    <a:pt x="134" y="317"/>
                    <a:pt x="137" y="308"/>
                    <a:pt x="140" y="305"/>
                  </a:cubicBezTo>
                  <a:cubicBezTo>
                    <a:pt x="142" y="303"/>
                    <a:pt x="139" y="300"/>
                    <a:pt x="135" y="300"/>
                  </a:cubicBezTo>
                  <a:cubicBezTo>
                    <a:pt x="130" y="300"/>
                    <a:pt x="131" y="297"/>
                    <a:pt x="129" y="295"/>
                  </a:cubicBezTo>
                  <a:cubicBezTo>
                    <a:pt x="127" y="293"/>
                    <a:pt x="122" y="278"/>
                    <a:pt x="122" y="276"/>
                  </a:cubicBezTo>
                  <a:cubicBezTo>
                    <a:pt x="122" y="274"/>
                    <a:pt x="126" y="273"/>
                    <a:pt x="129" y="272"/>
                  </a:cubicBezTo>
                  <a:cubicBezTo>
                    <a:pt x="132" y="272"/>
                    <a:pt x="131" y="268"/>
                    <a:pt x="131" y="265"/>
                  </a:cubicBezTo>
                  <a:cubicBezTo>
                    <a:pt x="131" y="261"/>
                    <a:pt x="123" y="227"/>
                    <a:pt x="122" y="223"/>
                  </a:cubicBezTo>
                  <a:cubicBezTo>
                    <a:pt x="121" y="219"/>
                    <a:pt x="113" y="198"/>
                    <a:pt x="112" y="194"/>
                  </a:cubicBezTo>
                  <a:cubicBezTo>
                    <a:pt x="111" y="191"/>
                    <a:pt x="109" y="186"/>
                    <a:pt x="107" y="180"/>
                  </a:cubicBezTo>
                  <a:cubicBezTo>
                    <a:pt x="105" y="173"/>
                    <a:pt x="81" y="137"/>
                    <a:pt x="78" y="132"/>
                  </a:cubicBezTo>
                  <a:cubicBezTo>
                    <a:pt x="75" y="128"/>
                    <a:pt x="69" y="121"/>
                    <a:pt x="68" y="118"/>
                  </a:cubicBezTo>
                  <a:cubicBezTo>
                    <a:pt x="67" y="115"/>
                    <a:pt x="66" y="115"/>
                    <a:pt x="62" y="111"/>
                  </a:cubicBezTo>
                  <a:cubicBezTo>
                    <a:pt x="58" y="107"/>
                    <a:pt x="32" y="77"/>
                    <a:pt x="29" y="75"/>
                  </a:cubicBezTo>
                  <a:cubicBezTo>
                    <a:pt x="27" y="73"/>
                    <a:pt x="10" y="60"/>
                    <a:pt x="6" y="58"/>
                  </a:cubicBezTo>
                  <a:cubicBezTo>
                    <a:pt x="4" y="57"/>
                    <a:pt x="2" y="55"/>
                    <a:pt x="0" y="52"/>
                  </a:cubicBezTo>
                  <a:cubicBezTo>
                    <a:pt x="6" y="23"/>
                    <a:pt x="6" y="23"/>
                    <a:pt x="6" y="23"/>
                  </a:cubicBezTo>
                  <a:cubicBezTo>
                    <a:pt x="22" y="22"/>
                    <a:pt x="22" y="22"/>
                    <a:pt x="22" y="22"/>
                  </a:cubicBezTo>
                  <a:cubicBezTo>
                    <a:pt x="30" y="12"/>
                    <a:pt x="30" y="12"/>
                    <a:pt x="30" y="12"/>
                  </a:cubicBezTo>
                  <a:cubicBezTo>
                    <a:pt x="29" y="4"/>
                    <a:pt x="29" y="4"/>
                    <a:pt x="29" y="4"/>
                  </a:cubicBezTo>
                  <a:cubicBezTo>
                    <a:pt x="79" y="0"/>
                    <a:pt x="79" y="0"/>
                    <a:pt x="79" y="0"/>
                  </a:cubicBezTo>
                  <a:cubicBezTo>
                    <a:pt x="80" y="9"/>
                    <a:pt x="80" y="9"/>
                    <a:pt x="80" y="9"/>
                  </a:cubicBezTo>
                  <a:cubicBezTo>
                    <a:pt x="123" y="24"/>
                    <a:pt x="123" y="24"/>
                    <a:pt x="123" y="24"/>
                  </a:cubicBezTo>
                  <a:cubicBezTo>
                    <a:pt x="124" y="30"/>
                    <a:pt x="124" y="30"/>
                    <a:pt x="124" y="30"/>
                  </a:cubicBezTo>
                  <a:cubicBezTo>
                    <a:pt x="194" y="25"/>
                    <a:pt x="194" y="25"/>
                    <a:pt x="194" y="25"/>
                  </a:cubicBezTo>
                  <a:cubicBezTo>
                    <a:pt x="194" y="28"/>
                    <a:pt x="194" y="28"/>
                    <a:pt x="194" y="28"/>
                  </a:cubicBezTo>
                  <a:cubicBezTo>
                    <a:pt x="521" y="9"/>
                    <a:pt x="521" y="9"/>
                    <a:pt x="521" y="9"/>
                  </a:cubicBezTo>
                  <a:cubicBezTo>
                    <a:pt x="530" y="153"/>
                    <a:pt x="530" y="153"/>
                    <a:pt x="530" y="153"/>
                  </a:cubicBezTo>
                  <a:cubicBezTo>
                    <a:pt x="524" y="154"/>
                    <a:pt x="524" y="154"/>
                    <a:pt x="524" y="154"/>
                  </a:cubicBezTo>
                  <a:cubicBezTo>
                    <a:pt x="534" y="341"/>
                    <a:pt x="534" y="341"/>
                    <a:pt x="534" y="341"/>
                  </a:cubicBezTo>
                  <a:cubicBezTo>
                    <a:pt x="535" y="343"/>
                    <a:pt x="535" y="343"/>
                    <a:pt x="535" y="343"/>
                  </a:cubicBezTo>
                  <a:cubicBezTo>
                    <a:pt x="181" y="399"/>
                    <a:pt x="181" y="399"/>
                    <a:pt x="181" y="399"/>
                  </a:cubicBezTo>
                  <a:cubicBezTo>
                    <a:pt x="181" y="399"/>
                    <a:pt x="180" y="388"/>
                    <a:pt x="178" y="383"/>
                  </a:cubicBezTo>
                  <a:cubicBezTo>
                    <a:pt x="176" y="378"/>
                    <a:pt x="178" y="377"/>
                    <a:pt x="179" y="374"/>
                  </a:cubicBezTo>
                  <a:cubicBezTo>
                    <a:pt x="180" y="371"/>
                    <a:pt x="177" y="364"/>
                    <a:pt x="176" y="361"/>
                  </a:cubicBezTo>
                  <a:cubicBezTo>
                    <a:pt x="175" y="359"/>
                    <a:pt x="169" y="352"/>
                    <a:pt x="166" y="349"/>
                  </a:cubicBezTo>
                  <a:close/>
                </a:path>
              </a:pathLst>
            </a:custGeom>
            <a:solidFill>
              <a:srgbClr val="E8D9F3"/>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Kings County">
              <a:extLst>
                <a:ext uri="{FF2B5EF4-FFF2-40B4-BE49-F238E27FC236}">
                  <a16:creationId xmlns:a16="http://schemas.microsoft.com/office/drawing/2014/main" id="{53172407-908E-4F41-BFDD-156C2AF724FD}"/>
                </a:ext>
              </a:extLst>
            </p:cNvPr>
            <p:cNvSpPr>
              <a:spLocks/>
            </p:cNvSpPr>
            <p:nvPr/>
          </p:nvSpPr>
          <p:spPr bwMode="auto">
            <a:xfrm>
              <a:off x="4494213" y="4481513"/>
              <a:ext cx="366713" cy="438150"/>
            </a:xfrm>
            <a:custGeom>
              <a:avLst/>
              <a:gdLst>
                <a:gd name="T0" fmla="*/ 36 w 276"/>
                <a:gd name="T1" fmla="*/ 295 h 296"/>
                <a:gd name="T2" fmla="*/ 35 w 276"/>
                <a:gd name="T3" fmla="*/ 285 h 296"/>
                <a:gd name="T4" fmla="*/ 22 w 276"/>
                <a:gd name="T5" fmla="*/ 278 h 296"/>
                <a:gd name="T6" fmla="*/ 24 w 276"/>
                <a:gd name="T7" fmla="*/ 263 h 296"/>
                <a:gd name="T8" fmla="*/ 0 w 276"/>
                <a:gd name="T9" fmla="*/ 246 h 296"/>
                <a:gd name="T10" fmla="*/ 116 w 276"/>
                <a:gd name="T11" fmla="*/ 131 h 296"/>
                <a:gd name="T12" fmla="*/ 115 w 276"/>
                <a:gd name="T13" fmla="*/ 41 h 296"/>
                <a:gd name="T14" fmla="*/ 182 w 276"/>
                <a:gd name="T15" fmla="*/ 38 h 296"/>
                <a:gd name="T16" fmla="*/ 208 w 276"/>
                <a:gd name="T17" fmla="*/ 25 h 296"/>
                <a:gd name="T18" fmla="*/ 213 w 276"/>
                <a:gd name="T19" fmla="*/ 31 h 296"/>
                <a:gd name="T20" fmla="*/ 243 w 276"/>
                <a:gd name="T21" fmla="*/ 0 h 296"/>
                <a:gd name="T22" fmla="*/ 256 w 276"/>
                <a:gd name="T23" fmla="*/ 1 h 296"/>
                <a:gd name="T24" fmla="*/ 256 w 276"/>
                <a:gd name="T25" fmla="*/ 37 h 296"/>
                <a:gd name="T26" fmla="*/ 274 w 276"/>
                <a:gd name="T27" fmla="*/ 37 h 296"/>
                <a:gd name="T28" fmla="*/ 276 w 276"/>
                <a:gd name="T29" fmla="*/ 91 h 296"/>
                <a:gd name="T30" fmla="*/ 257 w 276"/>
                <a:gd name="T31" fmla="*/ 92 h 296"/>
                <a:gd name="T32" fmla="*/ 260 w 276"/>
                <a:gd name="T33" fmla="*/ 287 h 296"/>
                <a:gd name="T34" fmla="*/ 43 w 276"/>
                <a:gd name="T35" fmla="*/ 295 h 296"/>
                <a:gd name="T36" fmla="*/ 36 w 276"/>
                <a:gd name="T37" fmla="*/ 296 h 296"/>
                <a:gd name="T38" fmla="*/ 36 w 276"/>
                <a:gd name="T39"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96">
                  <a:moveTo>
                    <a:pt x="36" y="295"/>
                  </a:moveTo>
                  <a:cubicBezTo>
                    <a:pt x="36" y="295"/>
                    <a:pt x="35" y="288"/>
                    <a:pt x="35" y="285"/>
                  </a:cubicBezTo>
                  <a:cubicBezTo>
                    <a:pt x="35" y="283"/>
                    <a:pt x="28" y="281"/>
                    <a:pt x="22" y="278"/>
                  </a:cubicBezTo>
                  <a:cubicBezTo>
                    <a:pt x="16" y="275"/>
                    <a:pt x="22" y="267"/>
                    <a:pt x="24" y="263"/>
                  </a:cubicBezTo>
                  <a:cubicBezTo>
                    <a:pt x="25" y="259"/>
                    <a:pt x="5" y="248"/>
                    <a:pt x="0" y="246"/>
                  </a:cubicBezTo>
                  <a:cubicBezTo>
                    <a:pt x="116" y="131"/>
                    <a:pt x="116" y="131"/>
                    <a:pt x="116" y="131"/>
                  </a:cubicBezTo>
                  <a:cubicBezTo>
                    <a:pt x="115" y="41"/>
                    <a:pt x="115" y="41"/>
                    <a:pt x="115" y="41"/>
                  </a:cubicBezTo>
                  <a:cubicBezTo>
                    <a:pt x="182" y="38"/>
                    <a:pt x="182" y="38"/>
                    <a:pt x="182" y="38"/>
                  </a:cubicBezTo>
                  <a:cubicBezTo>
                    <a:pt x="208" y="25"/>
                    <a:pt x="208" y="25"/>
                    <a:pt x="208" y="25"/>
                  </a:cubicBezTo>
                  <a:cubicBezTo>
                    <a:pt x="213" y="31"/>
                    <a:pt x="213" y="31"/>
                    <a:pt x="213" y="31"/>
                  </a:cubicBezTo>
                  <a:cubicBezTo>
                    <a:pt x="243" y="0"/>
                    <a:pt x="243" y="0"/>
                    <a:pt x="243" y="0"/>
                  </a:cubicBezTo>
                  <a:cubicBezTo>
                    <a:pt x="256" y="1"/>
                    <a:pt x="256" y="1"/>
                    <a:pt x="256" y="1"/>
                  </a:cubicBezTo>
                  <a:cubicBezTo>
                    <a:pt x="256" y="37"/>
                    <a:pt x="256" y="37"/>
                    <a:pt x="256" y="37"/>
                  </a:cubicBezTo>
                  <a:cubicBezTo>
                    <a:pt x="274" y="37"/>
                    <a:pt x="274" y="37"/>
                    <a:pt x="274" y="37"/>
                  </a:cubicBezTo>
                  <a:cubicBezTo>
                    <a:pt x="276" y="91"/>
                    <a:pt x="276" y="91"/>
                    <a:pt x="276" y="91"/>
                  </a:cubicBezTo>
                  <a:cubicBezTo>
                    <a:pt x="257" y="92"/>
                    <a:pt x="257" y="92"/>
                    <a:pt x="257" y="92"/>
                  </a:cubicBezTo>
                  <a:cubicBezTo>
                    <a:pt x="260" y="287"/>
                    <a:pt x="260" y="287"/>
                    <a:pt x="260" y="287"/>
                  </a:cubicBezTo>
                  <a:cubicBezTo>
                    <a:pt x="43" y="295"/>
                    <a:pt x="43" y="295"/>
                    <a:pt x="43" y="295"/>
                  </a:cubicBezTo>
                  <a:cubicBezTo>
                    <a:pt x="36" y="296"/>
                    <a:pt x="36" y="296"/>
                    <a:pt x="36" y="296"/>
                  </a:cubicBezTo>
                  <a:lnTo>
                    <a:pt x="36" y="295"/>
                  </a:ln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Tuolumne County">
              <a:extLst>
                <a:ext uri="{FF2B5EF4-FFF2-40B4-BE49-F238E27FC236}">
                  <a16:creationId xmlns:a16="http://schemas.microsoft.com/office/drawing/2014/main" id="{5FE5FBBC-A89D-4317-ABE0-7574073A138A}"/>
                </a:ext>
              </a:extLst>
            </p:cNvPr>
            <p:cNvSpPr>
              <a:spLocks/>
            </p:cNvSpPr>
            <p:nvPr/>
          </p:nvSpPr>
          <p:spPr bwMode="auto">
            <a:xfrm>
              <a:off x="4325938" y="3286126"/>
              <a:ext cx="627063" cy="501650"/>
            </a:xfrm>
            <a:custGeom>
              <a:avLst/>
              <a:gdLst>
                <a:gd name="T0" fmla="*/ 0 w 471"/>
                <a:gd name="T1" fmla="*/ 259 h 339"/>
                <a:gd name="T2" fmla="*/ 15 w 471"/>
                <a:gd name="T3" fmla="*/ 234 h 339"/>
                <a:gd name="T4" fmla="*/ 31 w 471"/>
                <a:gd name="T5" fmla="*/ 220 h 339"/>
                <a:gd name="T6" fmla="*/ 40 w 471"/>
                <a:gd name="T7" fmla="*/ 195 h 339"/>
                <a:gd name="T8" fmla="*/ 58 w 471"/>
                <a:gd name="T9" fmla="*/ 180 h 339"/>
                <a:gd name="T10" fmla="*/ 76 w 471"/>
                <a:gd name="T11" fmla="*/ 146 h 339"/>
                <a:gd name="T12" fmla="*/ 88 w 471"/>
                <a:gd name="T13" fmla="*/ 123 h 339"/>
                <a:gd name="T14" fmla="*/ 100 w 471"/>
                <a:gd name="T15" fmla="*/ 102 h 339"/>
                <a:gd name="T16" fmla="*/ 156 w 471"/>
                <a:gd name="T17" fmla="*/ 25 h 339"/>
                <a:gd name="T18" fmla="*/ 186 w 471"/>
                <a:gd name="T19" fmla="*/ 9 h 339"/>
                <a:gd name="T20" fmla="*/ 247 w 471"/>
                <a:gd name="T21" fmla="*/ 30 h 339"/>
                <a:gd name="T22" fmla="*/ 279 w 471"/>
                <a:gd name="T23" fmla="*/ 10 h 339"/>
                <a:gd name="T24" fmla="*/ 304 w 471"/>
                <a:gd name="T25" fmla="*/ 14 h 339"/>
                <a:gd name="T26" fmla="*/ 322 w 471"/>
                <a:gd name="T27" fmla="*/ 37 h 339"/>
                <a:gd name="T28" fmla="*/ 322 w 471"/>
                <a:gd name="T29" fmla="*/ 43 h 339"/>
                <a:gd name="T30" fmla="*/ 332 w 471"/>
                <a:gd name="T31" fmla="*/ 75 h 339"/>
                <a:gd name="T32" fmla="*/ 330 w 471"/>
                <a:gd name="T33" fmla="*/ 101 h 339"/>
                <a:gd name="T34" fmla="*/ 350 w 471"/>
                <a:gd name="T35" fmla="*/ 116 h 339"/>
                <a:gd name="T36" fmla="*/ 370 w 471"/>
                <a:gd name="T37" fmla="*/ 117 h 339"/>
                <a:gd name="T38" fmla="*/ 386 w 471"/>
                <a:gd name="T39" fmla="*/ 139 h 339"/>
                <a:gd name="T40" fmla="*/ 407 w 471"/>
                <a:gd name="T41" fmla="*/ 138 h 339"/>
                <a:gd name="T42" fmla="*/ 423 w 471"/>
                <a:gd name="T43" fmla="*/ 148 h 339"/>
                <a:gd name="T44" fmla="*/ 432 w 471"/>
                <a:gd name="T45" fmla="*/ 201 h 339"/>
                <a:gd name="T46" fmla="*/ 465 w 471"/>
                <a:gd name="T47" fmla="*/ 225 h 339"/>
                <a:gd name="T48" fmla="*/ 469 w 471"/>
                <a:gd name="T49" fmla="*/ 245 h 339"/>
                <a:gd name="T50" fmla="*/ 468 w 471"/>
                <a:gd name="T51" fmla="*/ 264 h 339"/>
                <a:gd name="T52" fmla="*/ 452 w 471"/>
                <a:gd name="T53" fmla="*/ 287 h 339"/>
                <a:gd name="T54" fmla="*/ 436 w 471"/>
                <a:gd name="T55" fmla="*/ 273 h 339"/>
                <a:gd name="T56" fmla="*/ 412 w 471"/>
                <a:gd name="T57" fmla="*/ 244 h 339"/>
                <a:gd name="T58" fmla="*/ 392 w 471"/>
                <a:gd name="T59" fmla="*/ 234 h 339"/>
                <a:gd name="T60" fmla="*/ 346 w 471"/>
                <a:gd name="T61" fmla="*/ 226 h 339"/>
                <a:gd name="T62" fmla="*/ 324 w 471"/>
                <a:gd name="T63" fmla="*/ 246 h 339"/>
                <a:gd name="T64" fmla="*/ 296 w 471"/>
                <a:gd name="T65" fmla="*/ 270 h 339"/>
                <a:gd name="T66" fmla="*/ 260 w 471"/>
                <a:gd name="T67" fmla="*/ 279 h 339"/>
                <a:gd name="T68" fmla="*/ 228 w 471"/>
                <a:gd name="T69" fmla="*/ 280 h 339"/>
                <a:gd name="T70" fmla="*/ 179 w 471"/>
                <a:gd name="T71" fmla="*/ 263 h 339"/>
                <a:gd name="T72" fmla="*/ 152 w 471"/>
                <a:gd name="T73" fmla="*/ 274 h 339"/>
                <a:gd name="T74" fmla="*/ 121 w 471"/>
                <a:gd name="T75" fmla="*/ 294 h 339"/>
                <a:gd name="T76" fmla="*/ 99 w 471"/>
                <a:gd name="T77" fmla="*/ 304 h 339"/>
                <a:gd name="T78" fmla="*/ 106 w 471"/>
                <a:gd name="T79" fmla="*/ 329 h 339"/>
                <a:gd name="T80" fmla="*/ 85 w 471"/>
                <a:gd name="T81" fmla="*/ 322 h 339"/>
                <a:gd name="T82" fmla="*/ 84 w 471"/>
                <a:gd name="T83" fmla="*/ 338 h 339"/>
                <a:gd name="T84" fmla="*/ 80 w 471"/>
                <a:gd name="T85" fmla="*/ 33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1" h="339">
                  <a:moveTo>
                    <a:pt x="80" y="332"/>
                  </a:moveTo>
                  <a:cubicBezTo>
                    <a:pt x="0" y="259"/>
                    <a:pt x="0" y="259"/>
                    <a:pt x="0" y="259"/>
                  </a:cubicBezTo>
                  <a:cubicBezTo>
                    <a:pt x="0" y="259"/>
                    <a:pt x="6" y="245"/>
                    <a:pt x="8" y="242"/>
                  </a:cubicBezTo>
                  <a:cubicBezTo>
                    <a:pt x="10" y="238"/>
                    <a:pt x="12" y="238"/>
                    <a:pt x="15" y="234"/>
                  </a:cubicBezTo>
                  <a:cubicBezTo>
                    <a:pt x="18" y="230"/>
                    <a:pt x="20" y="231"/>
                    <a:pt x="24" y="230"/>
                  </a:cubicBezTo>
                  <a:cubicBezTo>
                    <a:pt x="28" y="230"/>
                    <a:pt x="27" y="225"/>
                    <a:pt x="31" y="220"/>
                  </a:cubicBezTo>
                  <a:cubicBezTo>
                    <a:pt x="35" y="216"/>
                    <a:pt x="41" y="209"/>
                    <a:pt x="42" y="204"/>
                  </a:cubicBezTo>
                  <a:cubicBezTo>
                    <a:pt x="44" y="200"/>
                    <a:pt x="40" y="198"/>
                    <a:pt x="40" y="195"/>
                  </a:cubicBezTo>
                  <a:cubicBezTo>
                    <a:pt x="40" y="192"/>
                    <a:pt x="41" y="190"/>
                    <a:pt x="44" y="188"/>
                  </a:cubicBezTo>
                  <a:cubicBezTo>
                    <a:pt x="46" y="185"/>
                    <a:pt x="56" y="181"/>
                    <a:pt x="58" y="180"/>
                  </a:cubicBezTo>
                  <a:cubicBezTo>
                    <a:pt x="61" y="178"/>
                    <a:pt x="68" y="161"/>
                    <a:pt x="70" y="158"/>
                  </a:cubicBezTo>
                  <a:cubicBezTo>
                    <a:pt x="72" y="156"/>
                    <a:pt x="76" y="150"/>
                    <a:pt x="76" y="146"/>
                  </a:cubicBezTo>
                  <a:cubicBezTo>
                    <a:pt x="77" y="141"/>
                    <a:pt x="81" y="139"/>
                    <a:pt x="83" y="137"/>
                  </a:cubicBezTo>
                  <a:cubicBezTo>
                    <a:pt x="85" y="135"/>
                    <a:pt x="87" y="127"/>
                    <a:pt x="88" y="123"/>
                  </a:cubicBezTo>
                  <a:cubicBezTo>
                    <a:pt x="90" y="119"/>
                    <a:pt x="94" y="115"/>
                    <a:pt x="97" y="112"/>
                  </a:cubicBezTo>
                  <a:cubicBezTo>
                    <a:pt x="100" y="110"/>
                    <a:pt x="100" y="106"/>
                    <a:pt x="100" y="102"/>
                  </a:cubicBezTo>
                  <a:cubicBezTo>
                    <a:pt x="100" y="99"/>
                    <a:pt x="138" y="48"/>
                    <a:pt x="142" y="44"/>
                  </a:cubicBezTo>
                  <a:cubicBezTo>
                    <a:pt x="146" y="40"/>
                    <a:pt x="154" y="28"/>
                    <a:pt x="156" y="25"/>
                  </a:cubicBezTo>
                  <a:cubicBezTo>
                    <a:pt x="157" y="22"/>
                    <a:pt x="166" y="18"/>
                    <a:pt x="171" y="17"/>
                  </a:cubicBezTo>
                  <a:cubicBezTo>
                    <a:pt x="176" y="16"/>
                    <a:pt x="181" y="12"/>
                    <a:pt x="186" y="9"/>
                  </a:cubicBezTo>
                  <a:cubicBezTo>
                    <a:pt x="190" y="6"/>
                    <a:pt x="198" y="0"/>
                    <a:pt x="198" y="0"/>
                  </a:cubicBezTo>
                  <a:cubicBezTo>
                    <a:pt x="206" y="6"/>
                    <a:pt x="247" y="30"/>
                    <a:pt x="247" y="30"/>
                  </a:cubicBezTo>
                  <a:cubicBezTo>
                    <a:pt x="247" y="30"/>
                    <a:pt x="266" y="16"/>
                    <a:pt x="270" y="14"/>
                  </a:cubicBezTo>
                  <a:cubicBezTo>
                    <a:pt x="274" y="13"/>
                    <a:pt x="276" y="13"/>
                    <a:pt x="279" y="10"/>
                  </a:cubicBezTo>
                  <a:cubicBezTo>
                    <a:pt x="282" y="8"/>
                    <a:pt x="288" y="6"/>
                    <a:pt x="292" y="6"/>
                  </a:cubicBezTo>
                  <a:cubicBezTo>
                    <a:pt x="296" y="6"/>
                    <a:pt x="303" y="7"/>
                    <a:pt x="304" y="14"/>
                  </a:cubicBezTo>
                  <a:cubicBezTo>
                    <a:pt x="304" y="20"/>
                    <a:pt x="304" y="29"/>
                    <a:pt x="310" y="32"/>
                  </a:cubicBezTo>
                  <a:cubicBezTo>
                    <a:pt x="317" y="36"/>
                    <a:pt x="318" y="37"/>
                    <a:pt x="322" y="37"/>
                  </a:cubicBezTo>
                  <a:cubicBezTo>
                    <a:pt x="323" y="37"/>
                    <a:pt x="323" y="37"/>
                    <a:pt x="323" y="37"/>
                  </a:cubicBezTo>
                  <a:cubicBezTo>
                    <a:pt x="323" y="39"/>
                    <a:pt x="322" y="41"/>
                    <a:pt x="322" y="43"/>
                  </a:cubicBezTo>
                  <a:cubicBezTo>
                    <a:pt x="321" y="52"/>
                    <a:pt x="318" y="59"/>
                    <a:pt x="321" y="63"/>
                  </a:cubicBezTo>
                  <a:cubicBezTo>
                    <a:pt x="324" y="66"/>
                    <a:pt x="332" y="73"/>
                    <a:pt x="332" y="75"/>
                  </a:cubicBezTo>
                  <a:cubicBezTo>
                    <a:pt x="332" y="78"/>
                    <a:pt x="333" y="80"/>
                    <a:pt x="331" y="83"/>
                  </a:cubicBezTo>
                  <a:cubicBezTo>
                    <a:pt x="329" y="86"/>
                    <a:pt x="323" y="100"/>
                    <a:pt x="330" y="101"/>
                  </a:cubicBezTo>
                  <a:cubicBezTo>
                    <a:pt x="337" y="101"/>
                    <a:pt x="342" y="98"/>
                    <a:pt x="344" y="103"/>
                  </a:cubicBezTo>
                  <a:cubicBezTo>
                    <a:pt x="346" y="108"/>
                    <a:pt x="346" y="114"/>
                    <a:pt x="350" y="116"/>
                  </a:cubicBezTo>
                  <a:cubicBezTo>
                    <a:pt x="353" y="118"/>
                    <a:pt x="360" y="123"/>
                    <a:pt x="362" y="120"/>
                  </a:cubicBezTo>
                  <a:cubicBezTo>
                    <a:pt x="365" y="118"/>
                    <a:pt x="368" y="112"/>
                    <a:pt x="370" y="117"/>
                  </a:cubicBezTo>
                  <a:cubicBezTo>
                    <a:pt x="372" y="121"/>
                    <a:pt x="372" y="123"/>
                    <a:pt x="375" y="126"/>
                  </a:cubicBezTo>
                  <a:cubicBezTo>
                    <a:pt x="378" y="128"/>
                    <a:pt x="383" y="142"/>
                    <a:pt x="386" y="139"/>
                  </a:cubicBezTo>
                  <a:cubicBezTo>
                    <a:pt x="388" y="136"/>
                    <a:pt x="389" y="132"/>
                    <a:pt x="394" y="133"/>
                  </a:cubicBezTo>
                  <a:cubicBezTo>
                    <a:pt x="398" y="135"/>
                    <a:pt x="404" y="136"/>
                    <a:pt x="407" y="138"/>
                  </a:cubicBezTo>
                  <a:cubicBezTo>
                    <a:pt x="410" y="139"/>
                    <a:pt x="414" y="142"/>
                    <a:pt x="414" y="142"/>
                  </a:cubicBezTo>
                  <a:cubicBezTo>
                    <a:pt x="414" y="142"/>
                    <a:pt x="422" y="145"/>
                    <a:pt x="423" y="148"/>
                  </a:cubicBezTo>
                  <a:cubicBezTo>
                    <a:pt x="425" y="152"/>
                    <a:pt x="433" y="164"/>
                    <a:pt x="432" y="171"/>
                  </a:cubicBezTo>
                  <a:cubicBezTo>
                    <a:pt x="430" y="178"/>
                    <a:pt x="427" y="197"/>
                    <a:pt x="432" y="201"/>
                  </a:cubicBezTo>
                  <a:cubicBezTo>
                    <a:pt x="437" y="205"/>
                    <a:pt x="454" y="213"/>
                    <a:pt x="457" y="214"/>
                  </a:cubicBezTo>
                  <a:cubicBezTo>
                    <a:pt x="461" y="215"/>
                    <a:pt x="466" y="220"/>
                    <a:pt x="465" y="225"/>
                  </a:cubicBezTo>
                  <a:cubicBezTo>
                    <a:pt x="464" y="231"/>
                    <a:pt x="461" y="236"/>
                    <a:pt x="464" y="238"/>
                  </a:cubicBezTo>
                  <a:cubicBezTo>
                    <a:pt x="467" y="240"/>
                    <a:pt x="471" y="242"/>
                    <a:pt x="469" y="245"/>
                  </a:cubicBezTo>
                  <a:cubicBezTo>
                    <a:pt x="468" y="248"/>
                    <a:pt x="466" y="250"/>
                    <a:pt x="467" y="252"/>
                  </a:cubicBezTo>
                  <a:cubicBezTo>
                    <a:pt x="469" y="254"/>
                    <a:pt x="471" y="263"/>
                    <a:pt x="468" y="264"/>
                  </a:cubicBezTo>
                  <a:cubicBezTo>
                    <a:pt x="466" y="266"/>
                    <a:pt x="461" y="270"/>
                    <a:pt x="459" y="273"/>
                  </a:cubicBezTo>
                  <a:cubicBezTo>
                    <a:pt x="458" y="275"/>
                    <a:pt x="455" y="283"/>
                    <a:pt x="452" y="287"/>
                  </a:cubicBezTo>
                  <a:cubicBezTo>
                    <a:pt x="451" y="289"/>
                    <a:pt x="449" y="290"/>
                    <a:pt x="447" y="288"/>
                  </a:cubicBezTo>
                  <a:cubicBezTo>
                    <a:pt x="441" y="283"/>
                    <a:pt x="436" y="273"/>
                    <a:pt x="436" y="273"/>
                  </a:cubicBezTo>
                  <a:cubicBezTo>
                    <a:pt x="436" y="273"/>
                    <a:pt x="424" y="262"/>
                    <a:pt x="422" y="258"/>
                  </a:cubicBezTo>
                  <a:cubicBezTo>
                    <a:pt x="420" y="254"/>
                    <a:pt x="416" y="244"/>
                    <a:pt x="412" y="244"/>
                  </a:cubicBezTo>
                  <a:cubicBezTo>
                    <a:pt x="408" y="244"/>
                    <a:pt x="404" y="246"/>
                    <a:pt x="402" y="242"/>
                  </a:cubicBezTo>
                  <a:cubicBezTo>
                    <a:pt x="400" y="238"/>
                    <a:pt x="398" y="235"/>
                    <a:pt x="392" y="234"/>
                  </a:cubicBezTo>
                  <a:cubicBezTo>
                    <a:pt x="385" y="234"/>
                    <a:pt x="377" y="235"/>
                    <a:pt x="372" y="232"/>
                  </a:cubicBezTo>
                  <a:cubicBezTo>
                    <a:pt x="366" y="228"/>
                    <a:pt x="350" y="216"/>
                    <a:pt x="346" y="226"/>
                  </a:cubicBezTo>
                  <a:cubicBezTo>
                    <a:pt x="342" y="236"/>
                    <a:pt x="338" y="237"/>
                    <a:pt x="334" y="238"/>
                  </a:cubicBezTo>
                  <a:cubicBezTo>
                    <a:pt x="331" y="240"/>
                    <a:pt x="324" y="241"/>
                    <a:pt x="324" y="246"/>
                  </a:cubicBezTo>
                  <a:cubicBezTo>
                    <a:pt x="324" y="250"/>
                    <a:pt x="323" y="258"/>
                    <a:pt x="320" y="259"/>
                  </a:cubicBezTo>
                  <a:cubicBezTo>
                    <a:pt x="318" y="260"/>
                    <a:pt x="298" y="266"/>
                    <a:pt x="296" y="270"/>
                  </a:cubicBezTo>
                  <a:cubicBezTo>
                    <a:pt x="295" y="274"/>
                    <a:pt x="282" y="282"/>
                    <a:pt x="280" y="282"/>
                  </a:cubicBezTo>
                  <a:cubicBezTo>
                    <a:pt x="277" y="283"/>
                    <a:pt x="265" y="279"/>
                    <a:pt x="260" y="279"/>
                  </a:cubicBezTo>
                  <a:cubicBezTo>
                    <a:pt x="256" y="279"/>
                    <a:pt x="251" y="280"/>
                    <a:pt x="246" y="282"/>
                  </a:cubicBezTo>
                  <a:cubicBezTo>
                    <a:pt x="242" y="284"/>
                    <a:pt x="232" y="282"/>
                    <a:pt x="228" y="280"/>
                  </a:cubicBezTo>
                  <a:cubicBezTo>
                    <a:pt x="224" y="277"/>
                    <a:pt x="204" y="267"/>
                    <a:pt x="199" y="265"/>
                  </a:cubicBezTo>
                  <a:cubicBezTo>
                    <a:pt x="194" y="263"/>
                    <a:pt x="181" y="259"/>
                    <a:pt x="179" y="263"/>
                  </a:cubicBezTo>
                  <a:cubicBezTo>
                    <a:pt x="177" y="267"/>
                    <a:pt x="171" y="274"/>
                    <a:pt x="165" y="274"/>
                  </a:cubicBezTo>
                  <a:cubicBezTo>
                    <a:pt x="159" y="274"/>
                    <a:pt x="154" y="270"/>
                    <a:pt x="152" y="274"/>
                  </a:cubicBezTo>
                  <a:cubicBezTo>
                    <a:pt x="150" y="278"/>
                    <a:pt x="144" y="285"/>
                    <a:pt x="140" y="285"/>
                  </a:cubicBezTo>
                  <a:cubicBezTo>
                    <a:pt x="137" y="285"/>
                    <a:pt x="126" y="293"/>
                    <a:pt x="121" y="294"/>
                  </a:cubicBezTo>
                  <a:cubicBezTo>
                    <a:pt x="116" y="294"/>
                    <a:pt x="111" y="298"/>
                    <a:pt x="108" y="298"/>
                  </a:cubicBezTo>
                  <a:cubicBezTo>
                    <a:pt x="104" y="299"/>
                    <a:pt x="96" y="300"/>
                    <a:pt x="99" y="304"/>
                  </a:cubicBezTo>
                  <a:cubicBezTo>
                    <a:pt x="102" y="308"/>
                    <a:pt x="108" y="315"/>
                    <a:pt x="109" y="318"/>
                  </a:cubicBezTo>
                  <a:cubicBezTo>
                    <a:pt x="110" y="322"/>
                    <a:pt x="111" y="332"/>
                    <a:pt x="106" y="329"/>
                  </a:cubicBezTo>
                  <a:cubicBezTo>
                    <a:pt x="100" y="326"/>
                    <a:pt x="98" y="322"/>
                    <a:pt x="94" y="320"/>
                  </a:cubicBezTo>
                  <a:cubicBezTo>
                    <a:pt x="89" y="318"/>
                    <a:pt x="83" y="321"/>
                    <a:pt x="85" y="322"/>
                  </a:cubicBezTo>
                  <a:cubicBezTo>
                    <a:pt x="87" y="324"/>
                    <a:pt x="89" y="330"/>
                    <a:pt x="89" y="330"/>
                  </a:cubicBezTo>
                  <a:cubicBezTo>
                    <a:pt x="84" y="338"/>
                    <a:pt x="84" y="338"/>
                    <a:pt x="84" y="338"/>
                  </a:cubicBezTo>
                  <a:cubicBezTo>
                    <a:pt x="84" y="339"/>
                    <a:pt x="84" y="339"/>
                    <a:pt x="84" y="339"/>
                  </a:cubicBezTo>
                  <a:lnTo>
                    <a:pt x="80" y="332"/>
                  </a:ln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Lake County">
              <a:extLst>
                <a:ext uri="{FF2B5EF4-FFF2-40B4-BE49-F238E27FC236}">
                  <a16:creationId xmlns:a16="http://schemas.microsoft.com/office/drawing/2014/main" id="{18805BDD-AA3E-4C84-8819-436EA6B71E2F}"/>
                </a:ext>
              </a:extLst>
            </p:cNvPr>
            <p:cNvSpPr>
              <a:spLocks/>
            </p:cNvSpPr>
            <p:nvPr/>
          </p:nvSpPr>
          <p:spPr bwMode="auto">
            <a:xfrm>
              <a:off x="3275013" y="2584451"/>
              <a:ext cx="312738" cy="565150"/>
            </a:xfrm>
            <a:custGeom>
              <a:avLst/>
              <a:gdLst>
                <a:gd name="T0" fmla="*/ 224 w 235"/>
                <a:gd name="T1" fmla="*/ 311 h 381"/>
                <a:gd name="T2" fmla="*/ 219 w 235"/>
                <a:gd name="T3" fmla="*/ 331 h 381"/>
                <a:gd name="T4" fmla="*/ 205 w 235"/>
                <a:gd name="T5" fmla="*/ 354 h 381"/>
                <a:gd name="T6" fmla="*/ 149 w 235"/>
                <a:gd name="T7" fmla="*/ 381 h 381"/>
                <a:gd name="T8" fmla="*/ 130 w 235"/>
                <a:gd name="T9" fmla="*/ 363 h 381"/>
                <a:gd name="T10" fmla="*/ 114 w 235"/>
                <a:gd name="T11" fmla="*/ 339 h 381"/>
                <a:gd name="T12" fmla="*/ 87 w 235"/>
                <a:gd name="T13" fmla="*/ 309 h 381"/>
                <a:gd name="T14" fmla="*/ 71 w 235"/>
                <a:gd name="T15" fmla="*/ 296 h 381"/>
                <a:gd name="T16" fmla="*/ 51 w 235"/>
                <a:gd name="T17" fmla="*/ 283 h 381"/>
                <a:gd name="T18" fmla="*/ 42 w 235"/>
                <a:gd name="T19" fmla="*/ 270 h 381"/>
                <a:gd name="T20" fmla="*/ 22 w 235"/>
                <a:gd name="T21" fmla="*/ 242 h 381"/>
                <a:gd name="T22" fmla="*/ 3 w 235"/>
                <a:gd name="T23" fmla="*/ 213 h 381"/>
                <a:gd name="T24" fmla="*/ 3 w 235"/>
                <a:gd name="T25" fmla="*/ 183 h 381"/>
                <a:gd name="T26" fmla="*/ 7 w 235"/>
                <a:gd name="T27" fmla="*/ 167 h 381"/>
                <a:gd name="T28" fmla="*/ 21 w 235"/>
                <a:gd name="T29" fmla="*/ 146 h 381"/>
                <a:gd name="T30" fmla="*/ 14 w 235"/>
                <a:gd name="T31" fmla="*/ 76 h 381"/>
                <a:gd name="T32" fmla="*/ 13 w 235"/>
                <a:gd name="T33" fmla="*/ 33 h 381"/>
                <a:gd name="T34" fmla="*/ 51 w 235"/>
                <a:gd name="T35" fmla="*/ 28 h 381"/>
                <a:gd name="T36" fmla="*/ 67 w 235"/>
                <a:gd name="T37" fmla="*/ 21 h 381"/>
                <a:gd name="T38" fmla="*/ 67 w 235"/>
                <a:gd name="T39" fmla="*/ 0 h 381"/>
                <a:gd name="T40" fmla="*/ 115 w 235"/>
                <a:gd name="T41" fmla="*/ 83 h 381"/>
                <a:gd name="T42" fmla="*/ 107 w 235"/>
                <a:gd name="T43" fmla="*/ 88 h 381"/>
                <a:gd name="T44" fmla="*/ 103 w 235"/>
                <a:gd name="T45" fmla="*/ 113 h 381"/>
                <a:gd name="T46" fmla="*/ 129 w 235"/>
                <a:gd name="T47" fmla="*/ 141 h 381"/>
                <a:gd name="T48" fmla="*/ 157 w 235"/>
                <a:gd name="T49" fmla="*/ 153 h 381"/>
                <a:gd name="T50" fmla="*/ 184 w 235"/>
                <a:gd name="T51" fmla="*/ 159 h 381"/>
                <a:gd name="T52" fmla="*/ 195 w 235"/>
                <a:gd name="T53" fmla="*/ 169 h 381"/>
                <a:gd name="T54" fmla="*/ 189 w 235"/>
                <a:gd name="T55" fmla="*/ 189 h 381"/>
                <a:gd name="T56" fmla="*/ 193 w 235"/>
                <a:gd name="T57" fmla="*/ 221 h 381"/>
                <a:gd name="T58" fmla="*/ 217 w 235"/>
                <a:gd name="T59" fmla="*/ 235 h 381"/>
                <a:gd name="T60" fmla="*/ 231 w 235"/>
                <a:gd name="T61" fmla="*/ 267 h 381"/>
                <a:gd name="T62" fmla="*/ 235 w 235"/>
                <a:gd name="T63" fmla="*/ 275 h 381"/>
                <a:gd name="T64" fmla="*/ 218 w 235"/>
                <a:gd name="T65" fmla="*/ 284 h 381"/>
                <a:gd name="T66" fmla="*/ 223 w 235"/>
                <a:gd name="T67" fmla="*/ 30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381">
                  <a:moveTo>
                    <a:pt x="223" y="305"/>
                  </a:moveTo>
                  <a:cubicBezTo>
                    <a:pt x="223" y="307"/>
                    <a:pt x="223" y="309"/>
                    <a:pt x="224" y="311"/>
                  </a:cubicBezTo>
                  <a:cubicBezTo>
                    <a:pt x="227" y="315"/>
                    <a:pt x="230" y="324"/>
                    <a:pt x="227" y="325"/>
                  </a:cubicBezTo>
                  <a:cubicBezTo>
                    <a:pt x="225" y="327"/>
                    <a:pt x="219" y="329"/>
                    <a:pt x="219" y="331"/>
                  </a:cubicBezTo>
                  <a:cubicBezTo>
                    <a:pt x="219" y="334"/>
                    <a:pt x="219" y="339"/>
                    <a:pt x="216" y="343"/>
                  </a:cubicBezTo>
                  <a:cubicBezTo>
                    <a:pt x="213" y="346"/>
                    <a:pt x="207" y="351"/>
                    <a:pt x="205" y="354"/>
                  </a:cubicBezTo>
                  <a:cubicBezTo>
                    <a:pt x="204" y="357"/>
                    <a:pt x="198" y="365"/>
                    <a:pt x="198" y="365"/>
                  </a:cubicBezTo>
                  <a:cubicBezTo>
                    <a:pt x="149" y="381"/>
                    <a:pt x="149" y="381"/>
                    <a:pt x="149" y="381"/>
                  </a:cubicBezTo>
                  <a:cubicBezTo>
                    <a:pt x="149" y="381"/>
                    <a:pt x="141" y="370"/>
                    <a:pt x="139" y="367"/>
                  </a:cubicBezTo>
                  <a:cubicBezTo>
                    <a:pt x="137" y="365"/>
                    <a:pt x="135" y="364"/>
                    <a:pt x="130" y="363"/>
                  </a:cubicBezTo>
                  <a:cubicBezTo>
                    <a:pt x="125" y="361"/>
                    <a:pt x="123" y="353"/>
                    <a:pt x="123" y="350"/>
                  </a:cubicBezTo>
                  <a:cubicBezTo>
                    <a:pt x="122" y="347"/>
                    <a:pt x="117" y="342"/>
                    <a:pt x="114" y="339"/>
                  </a:cubicBezTo>
                  <a:cubicBezTo>
                    <a:pt x="111" y="335"/>
                    <a:pt x="109" y="321"/>
                    <a:pt x="109" y="321"/>
                  </a:cubicBezTo>
                  <a:cubicBezTo>
                    <a:pt x="87" y="309"/>
                    <a:pt x="87" y="309"/>
                    <a:pt x="87" y="309"/>
                  </a:cubicBezTo>
                  <a:cubicBezTo>
                    <a:pt x="87" y="303"/>
                    <a:pt x="87" y="303"/>
                    <a:pt x="87" y="303"/>
                  </a:cubicBezTo>
                  <a:cubicBezTo>
                    <a:pt x="87" y="303"/>
                    <a:pt x="76" y="297"/>
                    <a:pt x="71" y="296"/>
                  </a:cubicBezTo>
                  <a:cubicBezTo>
                    <a:pt x="67" y="295"/>
                    <a:pt x="63" y="287"/>
                    <a:pt x="63" y="285"/>
                  </a:cubicBezTo>
                  <a:cubicBezTo>
                    <a:pt x="62" y="282"/>
                    <a:pt x="55" y="283"/>
                    <a:pt x="51" y="283"/>
                  </a:cubicBezTo>
                  <a:cubicBezTo>
                    <a:pt x="46" y="282"/>
                    <a:pt x="48" y="279"/>
                    <a:pt x="48" y="277"/>
                  </a:cubicBezTo>
                  <a:cubicBezTo>
                    <a:pt x="48" y="275"/>
                    <a:pt x="45" y="274"/>
                    <a:pt x="42" y="270"/>
                  </a:cubicBezTo>
                  <a:cubicBezTo>
                    <a:pt x="39" y="266"/>
                    <a:pt x="37" y="249"/>
                    <a:pt x="35" y="245"/>
                  </a:cubicBezTo>
                  <a:cubicBezTo>
                    <a:pt x="34" y="241"/>
                    <a:pt x="25" y="243"/>
                    <a:pt x="22" y="242"/>
                  </a:cubicBezTo>
                  <a:cubicBezTo>
                    <a:pt x="19" y="241"/>
                    <a:pt x="15" y="232"/>
                    <a:pt x="14" y="227"/>
                  </a:cubicBezTo>
                  <a:cubicBezTo>
                    <a:pt x="13" y="223"/>
                    <a:pt x="5" y="215"/>
                    <a:pt x="3" y="213"/>
                  </a:cubicBezTo>
                  <a:cubicBezTo>
                    <a:pt x="0" y="211"/>
                    <a:pt x="1" y="203"/>
                    <a:pt x="1" y="200"/>
                  </a:cubicBezTo>
                  <a:cubicBezTo>
                    <a:pt x="1" y="197"/>
                    <a:pt x="3" y="183"/>
                    <a:pt x="3" y="183"/>
                  </a:cubicBezTo>
                  <a:cubicBezTo>
                    <a:pt x="9" y="183"/>
                    <a:pt x="9" y="183"/>
                    <a:pt x="9" y="183"/>
                  </a:cubicBezTo>
                  <a:cubicBezTo>
                    <a:pt x="7" y="167"/>
                    <a:pt x="7" y="167"/>
                    <a:pt x="7" y="167"/>
                  </a:cubicBezTo>
                  <a:cubicBezTo>
                    <a:pt x="18" y="167"/>
                    <a:pt x="18" y="167"/>
                    <a:pt x="18" y="167"/>
                  </a:cubicBezTo>
                  <a:cubicBezTo>
                    <a:pt x="21" y="146"/>
                    <a:pt x="21" y="146"/>
                    <a:pt x="21" y="146"/>
                  </a:cubicBezTo>
                  <a:cubicBezTo>
                    <a:pt x="32" y="145"/>
                    <a:pt x="32" y="145"/>
                    <a:pt x="32" y="145"/>
                  </a:cubicBezTo>
                  <a:cubicBezTo>
                    <a:pt x="32" y="145"/>
                    <a:pt x="15" y="80"/>
                    <a:pt x="14" y="76"/>
                  </a:cubicBezTo>
                  <a:cubicBezTo>
                    <a:pt x="13" y="72"/>
                    <a:pt x="9" y="70"/>
                    <a:pt x="9" y="70"/>
                  </a:cubicBezTo>
                  <a:cubicBezTo>
                    <a:pt x="13" y="33"/>
                    <a:pt x="13" y="33"/>
                    <a:pt x="13" y="33"/>
                  </a:cubicBezTo>
                  <a:cubicBezTo>
                    <a:pt x="26" y="26"/>
                    <a:pt x="26" y="26"/>
                    <a:pt x="26" y="26"/>
                  </a:cubicBezTo>
                  <a:cubicBezTo>
                    <a:pt x="51" y="28"/>
                    <a:pt x="51" y="28"/>
                    <a:pt x="51" y="28"/>
                  </a:cubicBezTo>
                  <a:cubicBezTo>
                    <a:pt x="52" y="21"/>
                    <a:pt x="52" y="21"/>
                    <a:pt x="52" y="21"/>
                  </a:cubicBezTo>
                  <a:cubicBezTo>
                    <a:pt x="67" y="21"/>
                    <a:pt x="67" y="21"/>
                    <a:pt x="67" y="21"/>
                  </a:cubicBezTo>
                  <a:cubicBezTo>
                    <a:pt x="67" y="21"/>
                    <a:pt x="67" y="12"/>
                    <a:pt x="67" y="0"/>
                  </a:cubicBezTo>
                  <a:cubicBezTo>
                    <a:pt x="67" y="0"/>
                    <a:pt x="67" y="0"/>
                    <a:pt x="67" y="0"/>
                  </a:cubicBezTo>
                  <a:cubicBezTo>
                    <a:pt x="116" y="1"/>
                    <a:pt x="116" y="1"/>
                    <a:pt x="116" y="1"/>
                  </a:cubicBezTo>
                  <a:cubicBezTo>
                    <a:pt x="115" y="83"/>
                    <a:pt x="115" y="83"/>
                    <a:pt x="115" y="83"/>
                  </a:cubicBezTo>
                  <a:cubicBezTo>
                    <a:pt x="103" y="83"/>
                    <a:pt x="103" y="83"/>
                    <a:pt x="103" y="83"/>
                  </a:cubicBezTo>
                  <a:cubicBezTo>
                    <a:pt x="103" y="83"/>
                    <a:pt x="103" y="86"/>
                    <a:pt x="107" y="88"/>
                  </a:cubicBezTo>
                  <a:cubicBezTo>
                    <a:pt x="110" y="90"/>
                    <a:pt x="115" y="92"/>
                    <a:pt x="111" y="95"/>
                  </a:cubicBezTo>
                  <a:cubicBezTo>
                    <a:pt x="108" y="97"/>
                    <a:pt x="101" y="108"/>
                    <a:pt x="103" y="113"/>
                  </a:cubicBezTo>
                  <a:cubicBezTo>
                    <a:pt x="106" y="117"/>
                    <a:pt x="115" y="133"/>
                    <a:pt x="119" y="134"/>
                  </a:cubicBezTo>
                  <a:cubicBezTo>
                    <a:pt x="123" y="135"/>
                    <a:pt x="127" y="138"/>
                    <a:pt x="129" y="141"/>
                  </a:cubicBezTo>
                  <a:cubicBezTo>
                    <a:pt x="131" y="143"/>
                    <a:pt x="136" y="151"/>
                    <a:pt x="142" y="152"/>
                  </a:cubicBezTo>
                  <a:cubicBezTo>
                    <a:pt x="148" y="153"/>
                    <a:pt x="155" y="151"/>
                    <a:pt x="157" y="153"/>
                  </a:cubicBezTo>
                  <a:cubicBezTo>
                    <a:pt x="159" y="155"/>
                    <a:pt x="164" y="157"/>
                    <a:pt x="169" y="157"/>
                  </a:cubicBezTo>
                  <a:cubicBezTo>
                    <a:pt x="173" y="157"/>
                    <a:pt x="182" y="156"/>
                    <a:pt x="184" y="159"/>
                  </a:cubicBezTo>
                  <a:cubicBezTo>
                    <a:pt x="186" y="163"/>
                    <a:pt x="189" y="166"/>
                    <a:pt x="192" y="167"/>
                  </a:cubicBezTo>
                  <a:cubicBezTo>
                    <a:pt x="195" y="169"/>
                    <a:pt x="195" y="169"/>
                    <a:pt x="195" y="169"/>
                  </a:cubicBezTo>
                  <a:cubicBezTo>
                    <a:pt x="197" y="184"/>
                    <a:pt x="197" y="184"/>
                    <a:pt x="197" y="184"/>
                  </a:cubicBezTo>
                  <a:cubicBezTo>
                    <a:pt x="197" y="184"/>
                    <a:pt x="188" y="185"/>
                    <a:pt x="189" y="189"/>
                  </a:cubicBezTo>
                  <a:cubicBezTo>
                    <a:pt x="191" y="194"/>
                    <a:pt x="193" y="203"/>
                    <a:pt x="193" y="208"/>
                  </a:cubicBezTo>
                  <a:cubicBezTo>
                    <a:pt x="193" y="213"/>
                    <a:pt x="190" y="219"/>
                    <a:pt x="193" y="221"/>
                  </a:cubicBezTo>
                  <a:cubicBezTo>
                    <a:pt x="197" y="223"/>
                    <a:pt x="201" y="234"/>
                    <a:pt x="205" y="234"/>
                  </a:cubicBezTo>
                  <a:cubicBezTo>
                    <a:pt x="209" y="234"/>
                    <a:pt x="217" y="232"/>
                    <a:pt x="217" y="235"/>
                  </a:cubicBezTo>
                  <a:cubicBezTo>
                    <a:pt x="217" y="239"/>
                    <a:pt x="215" y="251"/>
                    <a:pt x="217" y="255"/>
                  </a:cubicBezTo>
                  <a:cubicBezTo>
                    <a:pt x="220" y="259"/>
                    <a:pt x="228" y="265"/>
                    <a:pt x="231" y="267"/>
                  </a:cubicBezTo>
                  <a:cubicBezTo>
                    <a:pt x="233" y="270"/>
                    <a:pt x="235" y="272"/>
                    <a:pt x="235" y="275"/>
                  </a:cubicBezTo>
                  <a:cubicBezTo>
                    <a:pt x="235" y="275"/>
                    <a:pt x="235" y="275"/>
                    <a:pt x="235" y="275"/>
                  </a:cubicBezTo>
                  <a:cubicBezTo>
                    <a:pt x="221" y="275"/>
                    <a:pt x="221" y="275"/>
                    <a:pt x="221" y="275"/>
                  </a:cubicBezTo>
                  <a:cubicBezTo>
                    <a:pt x="221" y="275"/>
                    <a:pt x="217" y="281"/>
                    <a:pt x="218" y="284"/>
                  </a:cubicBezTo>
                  <a:cubicBezTo>
                    <a:pt x="219" y="287"/>
                    <a:pt x="223" y="297"/>
                    <a:pt x="223" y="299"/>
                  </a:cubicBezTo>
                  <a:cubicBezTo>
                    <a:pt x="223" y="301"/>
                    <a:pt x="223" y="303"/>
                    <a:pt x="223" y="305"/>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Contra Costa County">
              <a:extLst>
                <a:ext uri="{FF2B5EF4-FFF2-40B4-BE49-F238E27FC236}">
                  <a16:creationId xmlns:a16="http://schemas.microsoft.com/office/drawing/2014/main" id="{35527289-FD7C-4970-97AE-51437F3F5C51}"/>
                </a:ext>
              </a:extLst>
            </p:cNvPr>
            <p:cNvSpPr>
              <a:spLocks/>
            </p:cNvSpPr>
            <p:nvPr/>
          </p:nvSpPr>
          <p:spPr bwMode="auto">
            <a:xfrm>
              <a:off x="3562351" y="3508376"/>
              <a:ext cx="385763" cy="234950"/>
            </a:xfrm>
            <a:custGeom>
              <a:avLst/>
              <a:gdLst>
                <a:gd name="T0" fmla="*/ 9 w 289"/>
                <a:gd name="T1" fmla="*/ 60 h 158"/>
                <a:gd name="T2" fmla="*/ 10 w 289"/>
                <a:gd name="T3" fmla="*/ 55 h 158"/>
                <a:gd name="T4" fmla="*/ 14 w 289"/>
                <a:gd name="T5" fmla="*/ 49 h 158"/>
                <a:gd name="T6" fmla="*/ 17 w 289"/>
                <a:gd name="T7" fmla="*/ 41 h 158"/>
                <a:gd name="T8" fmla="*/ 24 w 289"/>
                <a:gd name="T9" fmla="*/ 38 h 158"/>
                <a:gd name="T10" fmla="*/ 33 w 289"/>
                <a:gd name="T11" fmla="*/ 36 h 158"/>
                <a:gd name="T12" fmla="*/ 53 w 289"/>
                <a:gd name="T13" fmla="*/ 20 h 158"/>
                <a:gd name="T14" fmla="*/ 64 w 289"/>
                <a:gd name="T15" fmla="*/ 18 h 158"/>
                <a:gd name="T16" fmla="*/ 72 w 289"/>
                <a:gd name="T17" fmla="*/ 19 h 158"/>
                <a:gd name="T18" fmla="*/ 84 w 289"/>
                <a:gd name="T19" fmla="*/ 29 h 158"/>
                <a:gd name="T20" fmla="*/ 99 w 289"/>
                <a:gd name="T21" fmla="*/ 25 h 158"/>
                <a:gd name="T22" fmla="*/ 119 w 289"/>
                <a:gd name="T23" fmla="*/ 19 h 158"/>
                <a:gd name="T24" fmla="*/ 138 w 289"/>
                <a:gd name="T25" fmla="*/ 18 h 158"/>
                <a:gd name="T26" fmla="*/ 148 w 289"/>
                <a:gd name="T27" fmla="*/ 20 h 158"/>
                <a:gd name="T28" fmla="*/ 168 w 289"/>
                <a:gd name="T29" fmla="*/ 23 h 158"/>
                <a:gd name="T30" fmla="*/ 181 w 289"/>
                <a:gd name="T31" fmla="*/ 28 h 158"/>
                <a:gd name="T32" fmla="*/ 197 w 289"/>
                <a:gd name="T33" fmla="*/ 32 h 158"/>
                <a:gd name="T34" fmla="*/ 218 w 289"/>
                <a:gd name="T35" fmla="*/ 33 h 158"/>
                <a:gd name="T36" fmla="*/ 235 w 289"/>
                <a:gd name="T37" fmla="*/ 35 h 158"/>
                <a:gd name="T38" fmla="*/ 233 w 289"/>
                <a:gd name="T39" fmla="*/ 30 h 158"/>
                <a:gd name="T40" fmla="*/ 231 w 289"/>
                <a:gd name="T41" fmla="*/ 27 h 158"/>
                <a:gd name="T42" fmla="*/ 240 w 289"/>
                <a:gd name="T43" fmla="*/ 16 h 158"/>
                <a:gd name="T44" fmla="*/ 243 w 289"/>
                <a:gd name="T45" fmla="*/ 6 h 158"/>
                <a:gd name="T46" fmla="*/ 252 w 289"/>
                <a:gd name="T47" fmla="*/ 6 h 158"/>
                <a:gd name="T48" fmla="*/ 260 w 289"/>
                <a:gd name="T49" fmla="*/ 2 h 158"/>
                <a:gd name="T50" fmla="*/ 270 w 289"/>
                <a:gd name="T51" fmla="*/ 1 h 158"/>
                <a:gd name="T52" fmla="*/ 272 w 289"/>
                <a:gd name="T53" fmla="*/ 10 h 158"/>
                <a:gd name="T54" fmla="*/ 272 w 289"/>
                <a:gd name="T55" fmla="*/ 11 h 158"/>
                <a:gd name="T56" fmla="*/ 272 w 289"/>
                <a:gd name="T57" fmla="*/ 12 h 158"/>
                <a:gd name="T58" fmla="*/ 272 w 289"/>
                <a:gd name="T59" fmla="*/ 18 h 158"/>
                <a:gd name="T60" fmla="*/ 276 w 289"/>
                <a:gd name="T61" fmla="*/ 27 h 158"/>
                <a:gd name="T62" fmla="*/ 272 w 289"/>
                <a:gd name="T63" fmla="*/ 49 h 158"/>
                <a:gd name="T64" fmla="*/ 278 w 289"/>
                <a:gd name="T65" fmla="*/ 67 h 158"/>
                <a:gd name="T66" fmla="*/ 274 w 289"/>
                <a:gd name="T67" fmla="*/ 93 h 158"/>
                <a:gd name="T68" fmla="*/ 286 w 289"/>
                <a:gd name="T69" fmla="*/ 105 h 158"/>
                <a:gd name="T70" fmla="*/ 280 w 289"/>
                <a:gd name="T71" fmla="*/ 116 h 158"/>
                <a:gd name="T72" fmla="*/ 143 w 289"/>
                <a:gd name="T73" fmla="*/ 158 h 158"/>
                <a:gd name="T74" fmla="*/ 141 w 289"/>
                <a:gd name="T75" fmla="*/ 149 h 158"/>
                <a:gd name="T76" fmla="*/ 133 w 289"/>
                <a:gd name="T77" fmla="*/ 145 h 158"/>
                <a:gd name="T78" fmla="*/ 133 w 289"/>
                <a:gd name="T79" fmla="*/ 135 h 158"/>
                <a:gd name="T80" fmla="*/ 119 w 289"/>
                <a:gd name="T81" fmla="*/ 125 h 158"/>
                <a:gd name="T82" fmla="*/ 95 w 289"/>
                <a:gd name="T83" fmla="*/ 123 h 158"/>
                <a:gd name="T84" fmla="*/ 79 w 289"/>
                <a:gd name="T85" fmla="*/ 115 h 158"/>
                <a:gd name="T86" fmla="*/ 71 w 289"/>
                <a:gd name="T87" fmla="*/ 102 h 158"/>
                <a:gd name="T88" fmla="*/ 49 w 289"/>
                <a:gd name="T89" fmla="*/ 78 h 158"/>
                <a:gd name="T90" fmla="*/ 33 w 289"/>
                <a:gd name="T91" fmla="*/ 82 h 158"/>
                <a:gd name="T92" fmla="*/ 20 w 289"/>
                <a:gd name="T93" fmla="*/ 78 h 158"/>
                <a:gd name="T94" fmla="*/ 11 w 289"/>
                <a:gd name="T95" fmla="*/ 74 h 158"/>
                <a:gd name="T96" fmla="*/ 2 w 289"/>
                <a:gd name="T97" fmla="*/ 61 h 158"/>
                <a:gd name="T98" fmla="*/ 9 w 289"/>
                <a:gd name="T99" fmla="*/ 6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9" h="158">
                  <a:moveTo>
                    <a:pt x="9" y="60"/>
                  </a:moveTo>
                  <a:cubicBezTo>
                    <a:pt x="12" y="61"/>
                    <a:pt x="11" y="57"/>
                    <a:pt x="10" y="55"/>
                  </a:cubicBezTo>
                  <a:cubicBezTo>
                    <a:pt x="9" y="53"/>
                    <a:pt x="13" y="51"/>
                    <a:pt x="14" y="49"/>
                  </a:cubicBezTo>
                  <a:cubicBezTo>
                    <a:pt x="16" y="48"/>
                    <a:pt x="17" y="45"/>
                    <a:pt x="17" y="41"/>
                  </a:cubicBezTo>
                  <a:cubicBezTo>
                    <a:pt x="17" y="38"/>
                    <a:pt x="23" y="37"/>
                    <a:pt x="24" y="38"/>
                  </a:cubicBezTo>
                  <a:cubicBezTo>
                    <a:pt x="26" y="39"/>
                    <a:pt x="29" y="38"/>
                    <a:pt x="33" y="36"/>
                  </a:cubicBezTo>
                  <a:cubicBezTo>
                    <a:pt x="36" y="34"/>
                    <a:pt x="48" y="23"/>
                    <a:pt x="53" y="20"/>
                  </a:cubicBezTo>
                  <a:cubicBezTo>
                    <a:pt x="56" y="18"/>
                    <a:pt x="60" y="18"/>
                    <a:pt x="64" y="18"/>
                  </a:cubicBezTo>
                  <a:cubicBezTo>
                    <a:pt x="67" y="18"/>
                    <a:pt x="71" y="19"/>
                    <a:pt x="72" y="19"/>
                  </a:cubicBezTo>
                  <a:cubicBezTo>
                    <a:pt x="75" y="20"/>
                    <a:pt x="81" y="26"/>
                    <a:pt x="84" y="29"/>
                  </a:cubicBezTo>
                  <a:cubicBezTo>
                    <a:pt x="87" y="32"/>
                    <a:pt x="96" y="27"/>
                    <a:pt x="99" y="25"/>
                  </a:cubicBezTo>
                  <a:cubicBezTo>
                    <a:pt x="103" y="23"/>
                    <a:pt x="116" y="20"/>
                    <a:pt x="119" y="19"/>
                  </a:cubicBezTo>
                  <a:cubicBezTo>
                    <a:pt x="122" y="18"/>
                    <a:pt x="136" y="17"/>
                    <a:pt x="138" y="18"/>
                  </a:cubicBezTo>
                  <a:cubicBezTo>
                    <a:pt x="141" y="18"/>
                    <a:pt x="144" y="20"/>
                    <a:pt x="148" y="20"/>
                  </a:cubicBezTo>
                  <a:cubicBezTo>
                    <a:pt x="153" y="19"/>
                    <a:pt x="164" y="22"/>
                    <a:pt x="168" y="23"/>
                  </a:cubicBezTo>
                  <a:cubicBezTo>
                    <a:pt x="172" y="25"/>
                    <a:pt x="178" y="26"/>
                    <a:pt x="181" y="28"/>
                  </a:cubicBezTo>
                  <a:cubicBezTo>
                    <a:pt x="185" y="29"/>
                    <a:pt x="195" y="31"/>
                    <a:pt x="197" y="32"/>
                  </a:cubicBezTo>
                  <a:cubicBezTo>
                    <a:pt x="200" y="32"/>
                    <a:pt x="215" y="33"/>
                    <a:pt x="218" y="33"/>
                  </a:cubicBezTo>
                  <a:cubicBezTo>
                    <a:pt x="222" y="34"/>
                    <a:pt x="231" y="37"/>
                    <a:pt x="235" y="35"/>
                  </a:cubicBezTo>
                  <a:cubicBezTo>
                    <a:pt x="239" y="34"/>
                    <a:pt x="235" y="31"/>
                    <a:pt x="233" y="30"/>
                  </a:cubicBezTo>
                  <a:cubicBezTo>
                    <a:pt x="231" y="28"/>
                    <a:pt x="230" y="28"/>
                    <a:pt x="231" y="27"/>
                  </a:cubicBezTo>
                  <a:cubicBezTo>
                    <a:pt x="233" y="26"/>
                    <a:pt x="237" y="20"/>
                    <a:pt x="240" y="16"/>
                  </a:cubicBezTo>
                  <a:cubicBezTo>
                    <a:pt x="242" y="12"/>
                    <a:pt x="243" y="10"/>
                    <a:pt x="243" y="6"/>
                  </a:cubicBezTo>
                  <a:cubicBezTo>
                    <a:pt x="243" y="2"/>
                    <a:pt x="248" y="5"/>
                    <a:pt x="252" y="6"/>
                  </a:cubicBezTo>
                  <a:cubicBezTo>
                    <a:pt x="256" y="6"/>
                    <a:pt x="258" y="4"/>
                    <a:pt x="260" y="2"/>
                  </a:cubicBezTo>
                  <a:cubicBezTo>
                    <a:pt x="263" y="0"/>
                    <a:pt x="267" y="1"/>
                    <a:pt x="270" y="1"/>
                  </a:cubicBezTo>
                  <a:cubicBezTo>
                    <a:pt x="272" y="2"/>
                    <a:pt x="272" y="5"/>
                    <a:pt x="272" y="10"/>
                  </a:cubicBezTo>
                  <a:cubicBezTo>
                    <a:pt x="272" y="10"/>
                    <a:pt x="272" y="11"/>
                    <a:pt x="272" y="11"/>
                  </a:cubicBezTo>
                  <a:cubicBezTo>
                    <a:pt x="272" y="12"/>
                    <a:pt x="272" y="12"/>
                    <a:pt x="272" y="12"/>
                  </a:cubicBezTo>
                  <a:cubicBezTo>
                    <a:pt x="272" y="15"/>
                    <a:pt x="272" y="17"/>
                    <a:pt x="272" y="18"/>
                  </a:cubicBezTo>
                  <a:cubicBezTo>
                    <a:pt x="273" y="21"/>
                    <a:pt x="279" y="23"/>
                    <a:pt x="276" y="27"/>
                  </a:cubicBezTo>
                  <a:cubicBezTo>
                    <a:pt x="273" y="32"/>
                    <a:pt x="269" y="43"/>
                    <a:pt x="272" y="49"/>
                  </a:cubicBezTo>
                  <a:cubicBezTo>
                    <a:pt x="275" y="54"/>
                    <a:pt x="279" y="60"/>
                    <a:pt x="278" y="67"/>
                  </a:cubicBezTo>
                  <a:cubicBezTo>
                    <a:pt x="277" y="75"/>
                    <a:pt x="271" y="89"/>
                    <a:pt x="274" y="93"/>
                  </a:cubicBezTo>
                  <a:cubicBezTo>
                    <a:pt x="277" y="97"/>
                    <a:pt x="289" y="101"/>
                    <a:pt x="286" y="105"/>
                  </a:cubicBezTo>
                  <a:cubicBezTo>
                    <a:pt x="283" y="110"/>
                    <a:pt x="280" y="116"/>
                    <a:pt x="280" y="116"/>
                  </a:cubicBezTo>
                  <a:cubicBezTo>
                    <a:pt x="143" y="158"/>
                    <a:pt x="143" y="158"/>
                    <a:pt x="143" y="158"/>
                  </a:cubicBezTo>
                  <a:cubicBezTo>
                    <a:pt x="141" y="149"/>
                    <a:pt x="141" y="149"/>
                    <a:pt x="141" y="149"/>
                  </a:cubicBezTo>
                  <a:cubicBezTo>
                    <a:pt x="141" y="149"/>
                    <a:pt x="135" y="147"/>
                    <a:pt x="133" y="145"/>
                  </a:cubicBezTo>
                  <a:cubicBezTo>
                    <a:pt x="131" y="143"/>
                    <a:pt x="133" y="139"/>
                    <a:pt x="133" y="135"/>
                  </a:cubicBezTo>
                  <a:cubicBezTo>
                    <a:pt x="134" y="131"/>
                    <a:pt x="121" y="126"/>
                    <a:pt x="119" y="125"/>
                  </a:cubicBezTo>
                  <a:cubicBezTo>
                    <a:pt x="117" y="123"/>
                    <a:pt x="100" y="123"/>
                    <a:pt x="95" y="123"/>
                  </a:cubicBezTo>
                  <a:cubicBezTo>
                    <a:pt x="89" y="123"/>
                    <a:pt x="82" y="117"/>
                    <a:pt x="79" y="115"/>
                  </a:cubicBezTo>
                  <a:cubicBezTo>
                    <a:pt x="75" y="112"/>
                    <a:pt x="71" y="105"/>
                    <a:pt x="71" y="102"/>
                  </a:cubicBezTo>
                  <a:cubicBezTo>
                    <a:pt x="71" y="99"/>
                    <a:pt x="49" y="78"/>
                    <a:pt x="49" y="78"/>
                  </a:cubicBezTo>
                  <a:cubicBezTo>
                    <a:pt x="33" y="82"/>
                    <a:pt x="33" y="82"/>
                    <a:pt x="33" y="82"/>
                  </a:cubicBezTo>
                  <a:cubicBezTo>
                    <a:pt x="30" y="80"/>
                    <a:pt x="24" y="78"/>
                    <a:pt x="20" y="78"/>
                  </a:cubicBezTo>
                  <a:cubicBezTo>
                    <a:pt x="16" y="78"/>
                    <a:pt x="15" y="78"/>
                    <a:pt x="11" y="74"/>
                  </a:cubicBezTo>
                  <a:cubicBezTo>
                    <a:pt x="8" y="70"/>
                    <a:pt x="4" y="66"/>
                    <a:pt x="2" y="61"/>
                  </a:cubicBezTo>
                  <a:cubicBezTo>
                    <a:pt x="0" y="56"/>
                    <a:pt x="6" y="59"/>
                    <a:pt x="9" y="60"/>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Tehama County">
              <a:extLst>
                <a:ext uri="{FF2B5EF4-FFF2-40B4-BE49-F238E27FC236}">
                  <a16:creationId xmlns:a16="http://schemas.microsoft.com/office/drawing/2014/main" id="{B1EB44A4-E99A-4FFE-AF42-50033754A7F1}"/>
                </a:ext>
              </a:extLst>
            </p:cNvPr>
            <p:cNvSpPr>
              <a:spLocks/>
            </p:cNvSpPr>
            <p:nvPr/>
          </p:nvSpPr>
          <p:spPr bwMode="auto">
            <a:xfrm>
              <a:off x="3302001" y="2044701"/>
              <a:ext cx="714375" cy="412750"/>
            </a:xfrm>
            <a:custGeom>
              <a:avLst/>
              <a:gdLst>
                <a:gd name="T0" fmla="*/ 32 w 537"/>
                <a:gd name="T1" fmla="*/ 275 h 279"/>
                <a:gd name="T2" fmla="*/ 31 w 537"/>
                <a:gd name="T3" fmla="*/ 234 h 279"/>
                <a:gd name="T4" fmla="*/ 37 w 537"/>
                <a:gd name="T5" fmla="*/ 208 h 279"/>
                <a:gd name="T6" fmla="*/ 29 w 537"/>
                <a:gd name="T7" fmla="*/ 185 h 279"/>
                <a:gd name="T8" fmla="*/ 23 w 537"/>
                <a:gd name="T9" fmla="*/ 158 h 279"/>
                <a:gd name="T10" fmla="*/ 22 w 537"/>
                <a:gd name="T11" fmla="*/ 128 h 279"/>
                <a:gd name="T12" fmla="*/ 22 w 537"/>
                <a:gd name="T13" fmla="*/ 102 h 279"/>
                <a:gd name="T14" fmla="*/ 0 w 537"/>
                <a:gd name="T15" fmla="*/ 76 h 279"/>
                <a:gd name="T16" fmla="*/ 17 w 537"/>
                <a:gd name="T17" fmla="*/ 64 h 279"/>
                <a:gd name="T18" fmla="*/ 44 w 537"/>
                <a:gd name="T19" fmla="*/ 64 h 279"/>
                <a:gd name="T20" fmla="*/ 83 w 537"/>
                <a:gd name="T21" fmla="*/ 42 h 279"/>
                <a:gd name="T22" fmla="*/ 121 w 537"/>
                <a:gd name="T23" fmla="*/ 54 h 279"/>
                <a:gd name="T24" fmla="*/ 160 w 537"/>
                <a:gd name="T25" fmla="*/ 34 h 279"/>
                <a:gd name="T26" fmla="*/ 207 w 537"/>
                <a:gd name="T27" fmla="*/ 38 h 279"/>
                <a:gd name="T28" fmla="*/ 257 w 537"/>
                <a:gd name="T29" fmla="*/ 34 h 279"/>
                <a:gd name="T30" fmla="*/ 278 w 537"/>
                <a:gd name="T31" fmla="*/ 31 h 279"/>
                <a:gd name="T32" fmla="*/ 325 w 537"/>
                <a:gd name="T33" fmla="*/ 18 h 279"/>
                <a:gd name="T34" fmla="*/ 367 w 537"/>
                <a:gd name="T35" fmla="*/ 10 h 279"/>
                <a:gd name="T36" fmla="*/ 423 w 537"/>
                <a:gd name="T37" fmla="*/ 0 h 279"/>
                <a:gd name="T38" fmla="*/ 445 w 537"/>
                <a:gd name="T39" fmla="*/ 6 h 279"/>
                <a:gd name="T40" fmla="*/ 467 w 537"/>
                <a:gd name="T41" fmla="*/ 2 h 279"/>
                <a:gd name="T42" fmla="*/ 485 w 537"/>
                <a:gd name="T43" fmla="*/ 10 h 279"/>
                <a:gd name="T44" fmla="*/ 499 w 537"/>
                <a:gd name="T45" fmla="*/ 42 h 279"/>
                <a:gd name="T46" fmla="*/ 533 w 537"/>
                <a:gd name="T47" fmla="*/ 66 h 279"/>
                <a:gd name="T48" fmla="*/ 531 w 537"/>
                <a:gd name="T49" fmla="*/ 83 h 279"/>
                <a:gd name="T50" fmla="*/ 507 w 537"/>
                <a:gd name="T51" fmla="*/ 113 h 279"/>
                <a:gd name="T52" fmla="*/ 505 w 537"/>
                <a:gd name="T53" fmla="*/ 126 h 279"/>
                <a:gd name="T54" fmla="*/ 497 w 537"/>
                <a:gd name="T55" fmla="*/ 141 h 279"/>
                <a:gd name="T56" fmla="*/ 474 w 537"/>
                <a:gd name="T57" fmla="*/ 150 h 279"/>
                <a:gd name="T58" fmla="*/ 455 w 537"/>
                <a:gd name="T59" fmla="*/ 166 h 279"/>
                <a:gd name="T60" fmla="*/ 433 w 537"/>
                <a:gd name="T61" fmla="*/ 206 h 279"/>
                <a:gd name="T62" fmla="*/ 401 w 537"/>
                <a:gd name="T63" fmla="*/ 240 h 279"/>
                <a:gd name="T64" fmla="*/ 317 w 537"/>
                <a:gd name="T65" fmla="*/ 248 h 279"/>
                <a:gd name="T66" fmla="*/ 312 w 537"/>
                <a:gd name="T67"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7" h="279">
                  <a:moveTo>
                    <a:pt x="323" y="279"/>
                  </a:moveTo>
                  <a:cubicBezTo>
                    <a:pt x="32" y="275"/>
                    <a:pt x="32" y="275"/>
                    <a:pt x="32" y="275"/>
                  </a:cubicBezTo>
                  <a:cubicBezTo>
                    <a:pt x="30" y="268"/>
                    <a:pt x="27" y="255"/>
                    <a:pt x="26" y="253"/>
                  </a:cubicBezTo>
                  <a:cubicBezTo>
                    <a:pt x="25" y="250"/>
                    <a:pt x="29" y="237"/>
                    <a:pt x="31" y="234"/>
                  </a:cubicBezTo>
                  <a:cubicBezTo>
                    <a:pt x="32" y="230"/>
                    <a:pt x="33" y="226"/>
                    <a:pt x="35" y="224"/>
                  </a:cubicBezTo>
                  <a:cubicBezTo>
                    <a:pt x="38" y="221"/>
                    <a:pt x="39" y="212"/>
                    <a:pt x="37" y="208"/>
                  </a:cubicBezTo>
                  <a:cubicBezTo>
                    <a:pt x="36" y="206"/>
                    <a:pt x="35" y="202"/>
                    <a:pt x="33" y="199"/>
                  </a:cubicBezTo>
                  <a:cubicBezTo>
                    <a:pt x="31" y="193"/>
                    <a:pt x="29" y="187"/>
                    <a:pt x="29" y="185"/>
                  </a:cubicBezTo>
                  <a:cubicBezTo>
                    <a:pt x="27" y="182"/>
                    <a:pt x="27" y="176"/>
                    <a:pt x="27" y="170"/>
                  </a:cubicBezTo>
                  <a:cubicBezTo>
                    <a:pt x="27" y="164"/>
                    <a:pt x="25" y="162"/>
                    <a:pt x="23" y="158"/>
                  </a:cubicBezTo>
                  <a:cubicBezTo>
                    <a:pt x="21" y="154"/>
                    <a:pt x="24" y="149"/>
                    <a:pt x="25" y="146"/>
                  </a:cubicBezTo>
                  <a:cubicBezTo>
                    <a:pt x="27" y="142"/>
                    <a:pt x="22" y="132"/>
                    <a:pt x="22" y="128"/>
                  </a:cubicBezTo>
                  <a:cubicBezTo>
                    <a:pt x="22" y="124"/>
                    <a:pt x="21" y="118"/>
                    <a:pt x="23" y="116"/>
                  </a:cubicBezTo>
                  <a:cubicBezTo>
                    <a:pt x="24" y="113"/>
                    <a:pt x="24" y="108"/>
                    <a:pt x="22" y="102"/>
                  </a:cubicBezTo>
                  <a:cubicBezTo>
                    <a:pt x="20" y="96"/>
                    <a:pt x="21" y="93"/>
                    <a:pt x="20" y="89"/>
                  </a:cubicBezTo>
                  <a:cubicBezTo>
                    <a:pt x="19" y="86"/>
                    <a:pt x="8" y="81"/>
                    <a:pt x="0" y="76"/>
                  </a:cubicBezTo>
                  <a:cubicBezTo>
                    <a:pt x="1" y="75"/>
                    <a:pt x="1" y="75"/>
                    <a:pt x="1" y="75"/>
                  </a:cubicBezTo>
                  <a:cubicBezTo>
                    <a:pt x="1" y="75"/>
                    <a:pt x="12" y="64"/>
                    <a:pt x="17" y="64"/>
                  </a:cubicBezTo>
                  <a:cubicBezTo>
                    <a:pt x="23" y="63"/>
                    <a:pt x="31" y="61"/>
                    <a:pt x="34" y="62"/>
                  </a:cubicBezTo>
                  <a:cubicBezTo>
                    <a:pt x="37" y="64"/>
                    <a:pt x="41" y="67"/>
                    <a:pt x="44" y="64"/>
                  </a:cubicBezTo>
                  <a:cubicBezTo>
                    <a:pt x="47" y="60"/>
                    <a:pt x="58" y="46"/>
                    <a:pt x="61" y="46"/>
                  </a:cubicBezTo>
                  <a:cubicBezTo>
                    <a:pt x="65" y="46"/>
                    <a:pt x="78" y="43"/>
                    <a:pt x="83" y="42"/>
                  </a:cubicBezTo>
                  <a:cubicBezTo>
                    <a:pt x="89" y="42"/>
                    <a:pt x="97" y="40"/>
                    <a:pt x="99" y="42"/>
                  </a:cubicBezTo>
                  <a:cubicBezTo>
                    <a:pt x="101" y="44"/>
                    <a:pt x="117" y="56"/>
                    <a:pt x="121" y="54"/>
                  </a:cubicBezTo>
                  <a:cubicBezTo>
                    <a:pt x="126" y="53"/>
                    <a:pt x="143" y="44"/>
                    <a:pt x="147" y="42"/>
                  </a:cubicBezTo>
                  <a:cubicBezTo>
                    <a:pt x="151" y="41"/>
                    <a:pt x="155" y="35"/>
                    <a:pt x="160" y="34"/>
                  </a:cubicBezTo>
                  <a:cubicBezTo>
                    <a:pt x="165" y="32"/>
                    <a:pt x="167" y="30"/>
                    <a:pt x="171" y="32"/>
                  </a:cubicBezTo>
                  <a:cubicBezTo>
                    <a:pt x="175" y="34"/>
                    <a:pt x="194" y="38"/>
                    <a:pt x="207" y="38"/>
                  </a:cubicBezTo>
                  <a:cubicBezTo>
                    <a:pt x="221" y="39"/>
                    <a:pt x="239" y="38"/>
                    <a:pt x="244" y="37"/>
                  </a:cubicBezTo>
                  <a:cubicBezTo>
                    <a:pt x="249" y="36"/>
                    <a:pt x="254" y="34"/>
                    <a:pt x="257" y="34"/>
                  </a:cubicBezTo>
                  <a:cubicBezTo>
                    <a:pt x="261" y="35"/>
                    <a:pt x="262" y="38"/>
                    <a:pt x="265" y="36"/>
                  </a:cubicBezTo>
                  <a:cubicBezTo>
                    <a:pt x="269" y="34"/>
                    <a:pt x="275" y="32"/>
                    <a:pt x="278" y="31"/>
                  </a:cubicBezTo>
                  <a:cubicBezTo>
                    <a:pt x="281" y="30"/>
                    <a:pt x="291" y="23"/>
                    <a:pt x="296" y="23"/>
                  </a:cubicBezTo>
                  <a:cubicBezTo>
                    <a:pt x="301" y="23"/>
                    <a:pt x="321" y="18"/>
                    <a:pt x="325" y="18"/>
                  </a:cubicBezTo>
                  <a:cubicBezTo>
                    <a:pt x="330" y="18"/>
                    <a:pt x="341" y="20"/>
                    <a:pt x="345" y="18"/>
                  </a:cubicBezTo>
                  <a:cubicBezTo>
                    <a:pt x="348" y="16"/>
                    <a:pt x="361" y="10"/>
                    <a:pt x="367" y="10"/>
                  </a:cubicBezTo>
                  <a:cubicBezTo>
                    <a:pt x="372" y="10"/>
                    <a:pt x="402" y="10"/>
                    <a:pt x="407" y="9"/>
                  </a:cubicBezTo>
                  <a:cubicBezTo>
                    <a:pt x="411" y="8"/>
                    <a:pt x="419" y="0"/>
                    <a:pt x="423" y="0"/>
                  </a:cubicBezTo>
                  <a:cubicBezTo>
                    <a:pt x="427" y="0"/>
                    <a:pt x="433" y="4"/>
                    <a:pt x="436" y="6"/>
                  </a:cubicBezTo>
                  <a:cubicBezTo>
                    <a:pt x="439" y="8"/>
                    <a:pt x="443" y="6"/>
                    <a:pt x="445" y="6"/>
                  </a:cubicBezTo>
                  <a:cubicBezTo>
                    <a:pt x="448" y="6"/>
                    <a:pt x="456" y="9"/>
                    <a:pt x="459" y="7"/>
                  </a:cubicBezTo>
                  <a:cubicBezTo>
                    <a:pt x="463" y="5"/>
                    <a:pt x="467" y="2"/>
                    <a:pt x="467" y="2"/>
                  </a:cubicBezTo>
                  <a:cubicBezTo>
                    <a:pt x="483" y="2"/>
                    <a:pt x="483" y="2"/>
                    <a:pt x="483" y="2"/>
                  </a:cubicBezTo>
                  <a:cubicBezTo>
                    <a:pt x="483" y="3"/>
                    <a:pt x="482" y="8"/>
                    <a:pt x="485" y="10"/>
                  </a:cubicBezTo>
                  <a:cubicBezTo>
                    <a:pt x="489" y="13"/>
                    <a:pt x="491" y="14"/>
                    <a:pt x="491" y="18"/>
                  </a:cubicBezTo>
                  <a:cubicBezTo>
                    <a:pt x="491" y="22"/>
                    <a:pt x="491" y="37"/>
                    <a:pt x="499" y="42"/>
                  </a:cubicBezTo>
                  <a:cubicBezTo>
                    <a:pt x="507" y="48"/>
                    <a:pt x="519" y="49"/>
                    <a:pt x="522" y="50"/>
                  </a:cubicBezTo>
                  <a:cubicBezTo>
                    <a:pt x="525" y="52"/>
                    <a:pt x="537" y="66"/>
                    <a:pt x="533" y="66"/>
                  </a:cubicBezTo>
                  <a:cubicBezTo>
                    <a:pt x="529" y="66"/>
                    <a:pt x="521" y="68"/>
                    <a:pt x="524" y="71"/>
                  </a:cubicBezTo>
                  <a:cubicBezTo>
                    <a:pt x="527" y="74"/>
                    <a:pt x="531" y="80"/>
                    <a:pt x="531" y="83"/>
                  </a:cubicBezTo>
                  <a:cubicBezTo>
                    <a:pt x="531" y="86"/>
                    <a:pt x="525" y="102"/>
                    <a:pt x="521" y="106"/>
                  </a:cubicBezTo>
                  <a:cubicBezTo>
                    <a:pt x="516" y="110"/>
                    <a:pt x="507" y="109"/>
                    <a:pt x="507" y="113"/>
                  </a:cubicBezTo>
                  <a:cubicBezTo>
                    <a:pt x="506" y="117"/>
                    <a:pt x="505" y="126"/>
                    <a:pt x="505" y="126"/>
                  </a:cubicBezTo>
                  <a:cubicBezTo>
                    <a:pt x="505" y="126"/>
                    <a:pt x="505" y="126"/>
                    <a:pt x="505" y="126"/>
                  </a:cubicBezTo>
                  <a:cubicBezTo>
                    <a:pt x="501" y="126"/>
                    <a:pt x="501" y="126"/>
                    <a:pt x="501" y="126"/>
                  </a:cubicBezTo>
                  <a:cubicBezTo>
                    <a:pt x="501" y="126"/>
                    <a:pt x="500" y="139"/>
                    <a:pt x="497" y="141"/>
                  </a:cubicBezTo>
                  <a:cubicBezTo>
                    <a:pt x="493" y="143"/>
                    <a:pt x="489" y="143"/>
                    <a:pt x="487" y="145"/>
                  </a:cubicBezTo>
                  <a:cubicBezTo>
                    <a:pt x="485" y="147"/>
                    <a:pt x="478" y="150"/>
                    <a:pt x="474" y="150"/>
                  </a:cubicBezTo>
                  <a:cubicBezTo>
                    <a:pt x="470" y="150"/>
                    <a:pt x="456" y="150"/>
                    <a:pt x="456" y="150"/>
                  </a:cubicBezTo>
                  <a:cubicBezTo>
                    <a:pt x="456" y="150"/>
                    <a:pt x="457" y="164"/>
                    <a:pt x="455" y="166"/>
                  </a:cubicBezTo>
                  <a:cubicBezTo>
                    <a:pt x="453" y="168"/>
                    <a:pt x="445" y="178"/>
                    <a:pt x="444" y="181"/>
                  </a:cubicBezTo>
                  <a:cubicBezTo>
                    <a:pt x="443" y="184"/>
                    <a:pt x="436" y="203"/>
                    <a:pt x="433" y="206"/>
                  </a:cubicBezTo>
                  <a:cubicBezTo>
                    <a:pt x="429" y="208"/>
                    <a:pt x="415" y="225"/>
                    <a:pt x="411" y="229"/>
                  </a:cubicBezTo>
                  <a:cubicBezTo>
                    <a:pt x="407" y="233"/>
                    <a:pt x="401" y="240"/>
                    <a:pt x="401" y="240"/>
                  </a:cubicBezTo>
                  <a:cubicBezTo>
                    <a:pt x="315" y="240"/>
                    <a:pt x="315" y="240"/>
                    <a:pt x="315" y="240"/>
                  </a:cubicBezTo>
                  <a:cubicBezTo>
                    <a:pt x="315" y="240"/>
                    <a:pt x="319" y="245"/>
                    <a:pt x="317" y="248"/>
                  </a:cubicBezTo>
                  <a:cubicBezTo>
                    <a:pt x="314" y="250"/>
                    <a:pt x="311" y="254"/>
                    <a:pt x="311" y="256"/>
                  </a:cubicBezTo>
                  <a:cubicBezTo>
                    <a:pt x="311" y="259"/>
                    <a:pt x="311" y="270"/>
                    <a:pt x="312" y="274"/>
                  </a:cubicBezTo>
                  <a:cubicBezTo>
                    <a:pt x="313" y="277"/>
                    <a:pt x="322" y="276"/>
                    <a:pt x="323" y="279"/>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Tulare County">
              <a:extLst>
                <a:ext uri="{FF2B5EF4-FFF2-40B4-BE49-F238E27FC236}">
                  <a16:creationId xmlns:a16="http://schemas.microsoft.com/office/drawing/2014/main" id="{7123C706-9844-4551-90D4-EB5A39B518BA}"/>
                </a:ext>
              </a:extLst>
            </p:cNvPr>
            <p:cNvSpPr>
              <a:spLocks/>
            </p:cNvSpPr>
            <p:nvPr/>
          </p:nvSpPr>
          <p:spPr bwMode="auto">
            <a:xfrm>
              <a:off x="4818063" y="4310063"/>
              <a:ext cx="711200" cy="595313"/>
            </a:xfrm>
            <a:custGeom>
              <a:avLst/>
              <a:gdLst>
                <a:gd name="T0" fmla="*/ 534 w 534"/>
                <a:gd name="T1" fmla="*/ 356 h 402"/>
                <a:gd name="T2" fmla="*/ 526 w 534"/>
                <a:gd name="T3" fmla="*/ 357 h 402"/>
                <a:gd name="T4" fmla="*/ 526 w 534"/>
                <a:gd name="T5" fmla="*/ 382 h 402"/>
                <a:gd name="T6" fmla="*/ 526 w 534"/>
                <a:gd name="T7" fmla="*/ 383 h 402"/>
                <a:gd name="T8" fmla="*/ 17 w 534"/>
                <a:gd name="T9" fmla="*/ 402 h 402"/>
                <a:gd name="T10" fmla="*/ 14 w 534"/>
                <a:gd name="T11" fmla="*/ 207 h 402"/>
                <a:gd name="T12" fmla="*/ 33 w 534"/>
                <a:gd name="T13" fmla="*/ 206 h 402"/>
                <a:gd name="T14" fmla="*/ 31 w 534"/>
                <a:gd name="T15" fmla="*/ 152 h 402"/>
                <a:gd name="T16" fmla="*/ 13 w 534"/>
                <a:gd name="T17" fmla="*/ 152 h 402"/>
                <a:gd name="T18" fmla="*/ 13 w 534"/>
                <a:gd name="T19" fmla="*/ 116 h 402"/>
                <a:gd name="T20" fmla="*/ 0 w 534"/>
                <a:gd name="T21" fmla="*/ 115 h 402"/>
                <a:gd name="T22" fmla="*/ 34 w 534"/>
                <a:gd name="T23" fmla="*/ 81 h 402"/>
                <a:gd name="T24" fmla="*/ 83 w 534"/>
                <a:gd name="T25" fmla="*/ 80 h 402"/>
                <a:gd name="T26" fmla="*/ 83 w 534"/>
                <a:gd name="T27" fmla="*/ 45 h 402"/>
                <a:gd name="T28" fmla="*/ 189 w 534"/>
                <a:gd name="T29" fmla="*/ 44 h 402"/>
                <a:gd name="T30" fmla="*/ 189 w 534"/>
                <a:gd name="T31" fmla="*/ 8 h 402"/>
                <a:gd name="T32" fmla="*/ 398 w 534"/>
                <a:gd name="T33" fmla="*/ 0 h 402"/>
                <a:gd name="T34" fmla="*/ 403 w 534"/>
                <a:gd name="T35" fmla="*/ 13 h 402"/>
                <a:gd name="T36" fmla="*/ 396 w 534"/>
                <a:gd name="T37" fmla="*/ 26 h 402"/>
                <a:gd name="T38" fmla="*/ 405 w 534"/>
                <a:gd name="T39" fmla="*/ 34 h 402"/>
                <a:gd name="T40" fmla="*/ 411 w 534"/>
                <a:gd name="T41" fmla="*/ 48 h 402"/>
                <a:gd name="T42" fmla="*/ 423 w 534"/>
                <a:gd name="T43" fmla="*/ 60 h 402"/>
                <a:gd name="T44" fmla="*/ 419 w 534"/>
                <a:gd name="T45" fmla="*/ 71 h 402"/>
                <a:gd name="T46" fmla="*/ 437 w 534"/>
                <a:gd name="T47" fmla="*/ 90 h 402"/>
                <a:gd name="T48" fmla="*/ 441 w 534"/>
                <a:gd name="T49" fmla="*/ 110 h 402"/>
                <a:gd name="T50" fmla="*/ 447 w 534"/>
                <a:gd name="T51" fmla="*/ 118 h 402"/>
                <a:gd name="T52" fmla="*/ 453 w 534"/>
                <a:gd name="T53" fmla="*/ 124 h 402"/>
                <a:gd name="T54" fmla="*/ 467 w 534"/>
                <a:gd name="T55" fmla="*/ 124 h 402"/>
                <a:gd name="T56" fmla="*/ 471 w 534"/>
                <a:gd name="T57" fmla="*/ 134 h 402"/>
                <a:gd name="T58" fmla="*/ 471 w 534"/>
                <a:gd name="T59" fmla="*/ 145 h 402"/>
                <a:gd name="T60" fmla="*/ 484 w 534"/>
                <a:gd name="T61" fmla="*/ 159 h 402"/>
                <a:gd name="T62" fmla="*/ 481 w 534"/>
                <a:gd name="T63" fmla="*/ 174 h 402"/>
                <a:gd name="T64" fmla="*/ 478 w 534"/>
                <a:gd name="T65" fmla="*/ 188 h 402"/>
                <a:gd name="T66" fmla="*/ 484 w 534"/>
                <a:gd name="T67" fmla="*/ 206 h 402"/>
                <a:gd name="T68" fmla="*/ 493 w 534"/>
                <a:gd name="T69" fmla="*/ 222 h 402"/>
                <a:gd name="T70" fmla="*/ 503 w 534"/>
                <a:gd name="T71" fmla="*/ 238 h 402"/>
                <a:gd name="T72" fmla="*/ 499 w 534"/>
                <a:gd name="T73" fmla="*/ 250 h 402"/>
                <a:gd name="T74" fmla="*/ 506 w 534"/>
                <a:gd name="T75" fmla="*/ 272 h 402"/>
                <a:gd name="T76" fmla="*/ 509 w 534"/>
                <a:gd name="T77" fmla="*/ 289 h 402"/>
                <a:gd name="T78" fmla="*/ 523 w 534"/>
                <a:gd name="T79" fmla="*/ 305 h 402"/>
                <a:gd name="T80" fmla="*/ 522 w 534"/>
                <a:gd name="T81" fmla="*/ 316 h 402"/>
                <a:gd name="T82" fmla="*/ 533 w 534"/>
                <a:gd name="T83" fmla="*/ 344 h 402"/>
                <a:gd name="T84" fmla="*/ 534 w 534"/>
                <a:gd name="T85" fmla="*/ 35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 h="402">
                  <a:moveTo>
                    <a:pt x="534" y="356"/>
                  </a:moveTo>
                  <a:cubicBezTo>
                    <a:pt x="526" y="357"/>
                    <a:pt x="526" y="357"/>
                    <a:pt x="526" y="357"/>
                  </a:cubicBezTo>
                  <a:cubicBezTo>
                    <a:pt x="526" y="382"/>
                    <a:pt x="526" y="382"/>
                    <a:pt x="526" y="382"/>
                  </a:cubicBezTo>
                  <a:cubicBezTo>
                    <a:pt x="526" y="383"/>
                    <a:pt x="526" y="383"/>
                    <a:pt x="526" y="383"/>
                  </a:cubicBezTo>
                  <a:cubicBezTo>
                    <a:pt x="17" y="402"/>
                    <a:pt x="17" y="402"/>
                    <a:pt x="17" y="402"/>
                  </a:cubicBezTo>
                  <a:cubicBezTo>
                    <a:pt x="14" y="207"/>
                    <a:pt x="14" y="207"/>
                    <a:pt x="14" y="207"/>
                  </a:cubicBezTo>
                  <a:cubicBezTo>
                    <a:pt x="33" y="206"/>
                    <a:pt x="33" y="206"/>
                    <a:pt x="33" y="206"/>
                  </a:cubicBezTo>
                  <a:cubicBezTo>
                    <a:pt x="31" y="152"/>
                    <a:pt x="31" y="152"/>
                    <a:pt x="31" y="152"/>
                  </a:cubicBezTo>
                  <a:cubicBezTo>
                    <a:pt x="13" y="152"/>
                    <a:pt x="13" y="152"/>
                    <a:pt x="13" y="152"/>
                  </a:cubicBezTo>
                  <a:cubicBezTo>
                    <a:pt x="13" y="116"/>
                    <a:pt x="13" y="116"/>
                    <a:pt x="13" y="116"/>
                  </a:cubicBezTo>
                  <a:cubicBezTo>
                    <a:pt x="0" y="115"/>
                    <a:pt x="0" y="115"/>
                    <a:pt x="0" y="115"/>
                  </a:cubicBezTo>
                  <a:cubicBezTo>
                    <a:pt x="34" y="81"/>
                    <a:pt x="34" y="81"/>
                    <a:pt x="34" y="81"/>
                  </a:cubicBezTo>
                  <a:cubicBezTo>
                    <a:pt x="83" y="80"/>
                    <a:pt x="83" y="80"/>
                    <a:pt x="83" y="80"/>
                  </a:cubicBezTo>
                  <a:cubicBezTo>
                    <a:pt x="83" y="45"/>
                    <a:pt x="83" y="45"/>
                    <a:pt x="83" y="45"/>
                  </a:cubicBezTo>
                  <a:cubicBezTo>
                    <a:pt x="189" y="44"/>
                    <a:pt x="189" y="44"/>
                    <a:pt x="189" y="44"/>
                  </a:cubicBezTo>
                  <a:cubicBezTo>
                    <a:pt x="189" y="8"/>
                    <a:pt x="189" y="8"/>
                    <a:pt x="189" y="8"/>
                  </a:cubicBezTo>
                  <a:cubicBezTo>
                    <a:pt x="398" y="0"/>
                    <a:pt x="398" y="0"/>
                    <a:pt x="398" y="0"/>
                  </a:cubicBezTo>
                  <a:cubicBezTo>
                    <a:pt x="403" y="5"/>
                    <a:pt x="405" y="10"/>
                    <a:pt x="403" y="13"/>
                  </a:cubicBezTo>
                  <a:cubicBezTo>
                    <a:pt x="400" y="16"/>
                    <a:pt x="392" y="24"/>
                    <a:pt x="396" y="26"/>
                  </a:cubicBezTo>
                  <a:cubicBezTo>
                    <a:pt x="400" y="28"/>
                    <a:pt x="405" y="30"/>
                    <a:pt x="405" y="34"/>
                  </a:cubicBezTo>
                  <a:cubicBezTo>
                    <a:pt x="406" y="38"/>
                    <a:pt x="407" y="44"/>
                    <a:pt x="411" y="48"/>
                  </a:cubicBezTo>
                  <a:cubicBezTo>
                    <a:pt x="411" y="48"/>
                    <a:pt x="425" y="56"/>
                    <a:pt x="423" y="60"/>
                  </a:cubicBezTo>
                  <a:cubicBezTo>
                    <a:pt x="420" y="63"/>
                    <a:pt x="415" y="67"/>
                    <a:pt x="419" y="71"/>
                  </a:cubicBezTo>
                  <a:cubicBezTo>
                    <a:pt x="423" y="75"/>
                    <a:pt x="437" y="86"/>
                    <a:pt x="437" y="90"/>
                  </a:cubicBezTo>
                  <a:cubicBezTo>
                    <a:pt x="437" y="93"/>
                    <a:pt x="437" y="106"/>
                    <a:pt x="441" y="110"/>
                  </a:cubicBezTo>
                  <a:cubicBezTo>
                    <a:pt x="445" y="114"/>
                    <a:pt x="447" y="115"/>
                    <a:pt x="447" y="118"/>
                  </a:cubicBezTo>
                  <a:cubicBezTo>
                    <a:pt x="448" y="122"/>
                    <a:pt x="449" y="124"/>
                    <a:pt x="453" y="124"/>
                  </a:cubicBezTo>
                  <a:cubicBezTo>
                    <a:pt x="458" y="125"/>
                    <a:pt x="463" y="121"/>
                    <a:pt x="467" y="124"/>
                  </a:cubicBezTo>
                  <a:cubicBezTo>
                    <a:pt x="471" y="126"/>
                    <a:pt x="473" y="130"/>
                    <a:pt x="471" y="134"/>
                  </a:cubicBezTo>
                  <a:cubicBezTo>
                    <a:pt x="469" y="138"/>
                    <a:pt x="467" y="142"/>
                    <a:pt x="471" y="145"/>
                  </a:cubicBezTo>
                  <a:cubicBezTo>
                    <a:pt x="474" y="148"/>
                    <a:pt x="485" y="156"/>
                    <a:pt x="484" y="159"/>
                  </a:cubicBezTo>
                  <a:cubicBezTo>
                    <a:pt x="483" y="162"/>
                    <a:pt x="483" y="170"/>
                    <a:pt x="481" y="174"/>
                  </a:cubicBezTo>
                  <a:cubicBezTo>
                    <a:pt x="479" y="177"/>
                    <a:pt x="475" y="185"/>
                    <a:pt x="478" y="188"/>
                  </a:cubicBezTo>
                  <a:cubicBezTo>
                    <a:pt x="481" y="192"/>
                    <a:pt x="483" y="202"/>
                    <a:pt x="484" y="206"/>
                  </a:cubicBezTo>
                  <a:cubicBezTo>
                    <a:pt x="485" y="209"/>
                    <a:pt x="489" y="220"/>
                    <a:pt x="493" y="222"/>
                  </a:cubicBezTo>
                  <a:cubicBezTo>
                    <a:pt x="498" y="225"/>
                    <a:pt x="504" y="236"/>
                    <a:pt x="503" y="238"/>
                  </a:cubicBezTo>
                  <a:cubicBezTo>
                    <a:pt x="501" y="241"/>
                    <a:pt x="499" y="246"/>
                    <a:pt x="499" y="250"/>
                  </a:cubicBezTo>
                  <a:cubicBezTo>
                    <a:pt x="500" y="254"/>
                    <a:pt x="504" y="268"/>
                    <a:pt x="506" y="272"/>
                  </a:cubicBezTo>
                  <a:cubicBezTo>
                    <a:pt x="508" y="275"/>
                    <a:pt x="508" y="286"/>
                    <a:pt x="509" y="289"/>
                  </a:cubicBezTo>
                  <a:cubicBezTo>
                    <a:pt x="511" y="292"/>
                    <a:pt x="523" y="305"/>
                    <a:pt x="523" y="305"/>
                  </a:cubicBezTo>
                  <a:cubicBezTo>
                    <a:pt x="523" y="305"/>
                    <a:pt x="519" y="313"/>
                    <a:pt x="522" y="316"/>
                  </a:cubicBezTo>
                  <a:cubicBezTo>
                    <a:pt x="525" y="318"/>
                    <a:pt x="533" y="338"/>
                    <a:pt x="533" y="344"/>
                  </a:cubicBezTo>
                  <a:cubicBezTo>
                    <a:pt x="533" y="349"/>
                    <a:pt x="534" y="356"/>
                    <a:pt x="534" y="356"/>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Sacramento County">
              <a:extLst>
                <a:ext uri="{FF2B5EF4-FFF2-40B4-BE49-F238E27FC236}">
                  <a16:creationId xmlns:a16="http://schemas.microsoft.com/office/drawing/2014/main" id="{9E6D6E8C-6197-4E74-B12E-862D3AE72FE6}"/>
                </a:ext>
              </a:extLst>
            </p:cNvPr>
            <p:cNvSpPr>
              <a:spLocks/>
            </p:cNvSpPr>
            <p:nvPr/>
          </p:nvSpPr>
          <p:spPr bwMode="auto">
            <a:xfrm>
              <a:off x="3830638" y="3108326"/>
              <a:ext cx="330200" cy="439738"/>
            </a:xfrm>
            <a:custGeom>
              <a:avLst/>
              <a:gdLst>
                <a:gd name="T0" fmla="*/ 38 w 248"/>
                <a:gd name="T1" fmla="*/ 248 h 297"/>
                <a:gd name="T2" fmla="*/ 36 w 248"/>
                <a:gd name="T3" fmla="*/ 248 h 297"/>
                <a:gd name="T4" fmla="*/ 36 w 248"/>
                <a:gd name="T5" fmla="*/ 248 h 297"/>
                <a:gd name="T6" fmla="*/ 41 w 248"/>
                <a:gd name="T7" fmla="*/ 236 h 297"/>
                <a:gd name="T8" fmla="*/ 48 w 248"/>
                <a:gd name="T9" fmla="*/ 230 h 297"/>
                <a:gd name="T10" fmla="*/ 62 w 248"/>
                <a:gd name="T11" fmla="*/ 223 h 297"/>
                <a:gd name="T12" fmla="*/ 64 w 248"/>
                <a:gd name="T13" fmla="*/ 198 h 297"/>
                <a:gd name="T14" fmla="*/ 65 w 248"/>
                <a:gd name="T15" fmla="*/ 178 h 297"/>
                <a:gd name="T16" fmla="*/ 66 w 248"/>
                <a:gd name="T17" fmla="*/ 175 h 297"/>
                <a:gd name="T18" fmla="*/ 78 w 248"/>
                <a:gd name="T19" fmla="*/ 156 h 297"/>
                <a:gd name="T20" fmla="*/ 85 w 248"/>
                <a:gd name="T21" fmla="*/ 135 h 297"/>
                <a:gd name="T22" fmla="*/ 90 w 248"/>
                <a:gd name="T23" fmla="*/ 125 h 297"/>
                <a:gd name="T24" fmla="*/ 91 w 248"/>
                <a:gd name="T25" fmla="*/ 116 h 297"/>
                <a:gd name="T26" fmla="*/ 76 w 248"/>
                <a:gd name="T27" fmla="*/ 102 h 297"/>
                <a:gd name="T28" fmla="*/ 86 w 248"/>
                <a:gd name="T29" fmla="*/ 92 h 297"/>
                <a:gd name="T30" fmla="*/ 87 w 248"/>
                <a:gd name="T31" fmla="*/ 87 h 297"/>
                <a:gd name="T32" fmla="*/ 88 w 248"/>
                <a:gd name="T33" fmla="*/ 77 h 297"/>
                <a:gd name="T34" fmla="*/ 90 w 248"/>
                <a:gd name="T35" fmla="*/ 60 h 297"/>
                <a:gd name="T36" fmla="*/ 75 w 248"/>
                <a:gd name="T37" fmla="*/ 59 h 297"/>
                <a:gd name="T38" fmla="*/ 73 w 248"/>
                <a:gd name="T39" fmla="*/ 39 h 297"/>
                <a:gd name="T40" fmla="*/ 64 w 248"/>
                <a:gd name="T41" fmla="*/ 38 h 297"/>
                <a:gd name="T42" fmla="*/ 58 w 248"/>
                <a:gd name="T43" fmla="*/ 31 h 297"/>
                <a:gd name="T44" fmla="*/ 50 w 248"/>
                <a:gd name="T45" fmla="*/ 23 h 297"/>
                <a:gd name="T46" fmla="*/ 56 w 248"/>
                <a:gd name="T47" fmla="*/ 15 h 297"/>
                <a:gd name="T48" fmla="*/ 61 w 248"/>
                <a:gd name="T49" fmla="*/ 0 h 297"/>
                <a:gd name="T50" fmla="*/ 96 w 248"/>
                <a:gd name="T51" fmla="*/ 2 h 297"/>
                <a:gd name="T52" fmla="*/ 206 w 248"/>
                <a:gd name="T53" fmla="*/ 9 h 297"/>
                <a:gd name="T54" fmla="*/ 214 w 248"/>
                <a:gd name="T55" fmla="*/ 10 h 297"/>
                <a:gd name="T56" fmla="*/ 246 w 248"/>
                <a:gd name="T57" fmla="*/ 96 h 297"/>
                <a:gd name="T58" fmla="*/ 248 w 248"/>
                <a:gd name="T59" fmla="*/ 182 h 297"/>
                <a:gd name="T60" fmla="*/ 228 w 248"/>
                <a:gd name="T61" fmla="*/ 187 h 297"/>
                <a:gd name="T62" fmla="*/ 204 w 248"/>
                <a:gd name="T63" fmla="*/ 200 h 297"/>
                <a:gd name="T64" fmla="*/ 186 w 248"/>
                <a:gd name="T65" fmla="*/ 206 h 297"/>
                <a:gd name="T66" fmla="*/ 173 w 248"/>
                <a:gd name="T67" fmla="*/ 204 h 297"/>
                <a:gd name="T68" fmla="*/ 166 w 248"/>
                <a:gd name="T69" fmla="*/ 204 h 297"/>
                <a:gd name="T70" fmla="*/ 146 w 248"/>
                <a:gd name="T71" fmla="*/ 212 h 297"/>
                <a:gd name="T72" fmla="*/ 136 w 248"/>
                <a:gd name="T73" fmla="*/ 209 h 297"/>
                <a:gd name="T74" fmla="*/ 122 w 248"/>
                <a:gd name="T75" fmla="*/ 211 h 297"/>
                <a:gd name="T76" fmla="*/ 115 w 248"/>
                <a:gd name="T77" fmla="*/ 202 h 297"/>
                <a:gd name="T78" fmla="*/ 104 w 248"/>
                <a:gd name="T79" fmla="*/ 202 h 297"/>
                <a:gd name="T80" fmla="*/ 100 w 248"/>
                <a:gd name="T81" fmla="*/ 210 h 297"/>
                <a:gd name="T82" fmla="*/ 94 w 248"/>
                <a:gd name="T83" fmla="*/ 215 h 297"/>
                <a:gd name="T84" fmla="*/ 89 w 248"/>
                <a:gd name="T85" fmla="*/ 226 h 297"/>
                <a:gd name="T86" fmla="*/ 84 w 248"/>
                <a:gd name="T87" fmla="*/ 244 h 297"/>
                <a:gd name="T88" fmla="*/ 69 w 248"/>
                <a:gd name="T89" fmla="*/ 256 h 297"/>
                <a:gd name="T90" fmla="*/ 72 w 248"/>
                <a:gd name="T91" fmla="*/ 266 h 297"/>
                <a:gd name="T92" fmla="*/ 72 w 248"/>
                <a:gd name="T93" fmla="*/ 266 h 297"/>
                <a:gd name="T94" fmla="*/ 64 w 248"/>
                <a:gd name="T95" fmla="*/ 266 h 297"/>
                <a:gd name="T96" fmla="*/ 54 w 248"/>
                <a:gd name="T97" fmla="*/ 270 h 297"/>
                <a:gd name="T98" fmla="*/ 41 w 248"/>
                <a:gd name="T99" fmla="*/ 270 h 297"/>
                <a:gd name="T100" fmla="*/ 36 w 248"/>
                <a:gd name="T101" fmla="*/ 280 h 297"/>
                <a:gd name="T102" fmla="*/ 28 w 248"/>
                <a:gd name="T103" fmla="*/ 292 h 297"/>
                <a:gd name="T104" fmla="*/ 7 w 248"/>
                <a:gd name="T105" fmla="*/ 294 h 297"/>
                <a:gd name="T106" fmla="*/ 11 w 248"/>
                <a:gd name="T107" fmla="*/ 282 h 297"/>
                <a:gd name="T108" fmla="*/ 24 w 248"/>
                <a:gd name="T109" fmla="*/ 277 h 297"/>
                <a:gd name="T110" fmla="*/ 32 w 248"/>
                <a:gd name="T111" fmla="*/ 265 h 297"/>
                <a:gd name="T112" fmla="*/ 38 w 248"/>
                <a:gd name="T113" fmla="*/ 24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297">
                  <a:moveTo>
                    <a:pt x="38" y="248"/>
                  </a:moveTo>
                  <a:cubicBezTo>
                    <a:pt x="38" y="247"/>
                    <a:pt x="37" y="247"/>
                    <a:pt x="36" y="248"/>
                  </a:cubicBezTo>
                  <a:cubicBezTo>
                    <a:pt x="36" y="248"/>
                    <a:pt x="36" y="248"/>
                    <a:pt x="36" y="248"/>
                  </a:cubicBezTo>
                  <a:cubicBezTo>
                    <a:pt x="39" y="242"/>
                    <a:pt x="40" y="238"/>
                    <a:pt x="41" y="236"/>
                  </a:cubicBezTo>
                  <a:cubicBezTo>
                    <a:pt x="42" y="234"/>
                    <a:pt x="48" y="230"/>
                    <a:pt x="48" y="230"/>
                  </a:cubicBezTo>
                  <a:cubicBezTo>
                    <a:pt x="48" y="230"/>
                    <a:pt x="59" y="226"/>
                    <a:pt x="62" y="223"/>
                  </a:cubicBezTo>
                  <a:cubicBezTo>
                    <a:pt x="66" y="220"/>
                    <a:pt x="64" y="203"/>
                    <a:pt x="64" y="198"/>
                  </a:cubicBezTo>
                  <a:cubicBezTo>
                    <a:pt x="64" y="192"/>
                    <a:pt x="64" y="183"/>
                    <a:pt x="65" y="178"/>
                  </a:cubicBezTo>
                  <a:cubicBezTo>
                    <a:pt x="65" y="177"/>
                    <a:pt x="66" y="176"/>
                    <a:pt x="66" y="175"/>
                  </a:cubicBezTo>
                  <a:cubicBezTo>
                    <a:pt x="69" y="169"/>
                    <a:pt x="76" y="158"/>
                    <a:pt x="78" y="156"/>
                  </a:cubicBezTo>
                  <a:cubicBezTo>
                    <a:pt x="81" y="154"/>
                    <a:pt x="84" y="140"/>
                    <a:pt x="85" y="135"/>
                  </a:cubicBezTo>
                  <a:cubicBezTo>
                    <a:pt x="86" y="130"/>
                    <a:pt x="87" y="127"/>
                    <a:pt x="90" y="125"/>
                  </a:cubicBezTo>
                  <a:cubicBezTo>
                    <a:pt x="94" y="123"/>
                    <a:pt x="91" y="120"/>
                    <a:pt x="91" y="116"/>
                  </a:cubicBezTo>
                  <a:cubicBezTo>
                    <a:pt x="91" y="113"/>
                    <a:pt x="78" y="107"/>
                    <a:pt x="76" y="102"/>
                  </a:cubicBezTo>
                  <a:cubicBezTo>
                    <a:pt x="74" y="96"/>
                    <a:pt x="80" y="96"/>
                    <a:pt x="86" y="92"/>
                  </a:cubicBezTo>
                  <a:cubicBezTo>
                    <a:pt x="92" y="89"/>
                    <a:pt x="86" y="92"/>
                    <a:pt x="87" y="87"/>
                  </a:cubicBezTo>
                  <a:cubicBezTo>
                    <a:pt x="88" y="82"/>
                    <a:pt x="89" y="80"/>
                    <a:pt x="88" y="77"/>
                  </a:cubicBezTo>
                  <a:cubicBezTo>
                    <a:pt x="88" y="74"/>
                    <a:pt x="90" y="64"/>
                    <a:pt x="90" y="60"/>
                  </a:cubicBezTo>
                  <a:cubicBezTo>
                    <a:pt x="90" y="56"/>
                    <a:pt x="79" y="59"/>
                    <a:pt x="75" y="59"/>
                  </a:cubicBezTo>
                  <a:cubicBezTo>
                    <a:pt x="71" y="59"/>
                    <a:pt x="73" y="44"/>
                    <a:pt x="73" y="39"/>
                  </a:cubicBezTo>
                  <a:cubicBezTo>
                    <a:pt x="73" y="34"/>
                    <a:pt x="68" y="38"/>
                    <a:pt x="64" y="38"/>
                  </a:cubicBezTo>
                  <a:cubicBezTo>
                    <a:pt x="60" y="38"/>
                    <a:pt x="60" y="35"/>
                    <a:pt x="58" y="31"/>
                  </a:cubicBezTo>
                  <a:cubicBezTo>
                    <a:pt x="56" y="27"/>
                    <a:pt x="50" y="23"/>
                    <a:pt x="50" y="23"/>
                  </a:cubicBezTo>
                  <a:cubicBezTo>
                    <a:pt x="50" y="23"/>
                    <a:pt x="54" y="18"/>
                    <a:pt x="56" y="15"/>
                  </a:cubicBezTo>
                  <a:cubicBezTo>
                    <a:pt x="57" y="13"/>
                    <a:pt x="60" y="6"/>
                    <a:pt x="61" y="0"/>
                  </a:cubicBezTo>
                  <a:cubicBezTo>
                    <a:pt x="96" y="2"/>
                    <a:pt x="96" y="2"/>
                    <a:pt x="96" y="2"/>
                  </a:cubicBezTo>
                  <a:cubicBezTo>
                    <a:pt x="206" y="9"/>
                    <a:pt x="206" y="9"/>
                    <a:pt x="206" y="9"/>
                  </a:cubicBezTo>
                  <a:cubicBezTo>
                    <a:pt x="214" y="10"/>
                    <a:pt x="214" y="10"/>
                    <a:pt x="214" y="10"/>
                  </a:cubicBezTo>
                  <a:cubicBezTo>
                    <a:pt x="246" y="96"/>
                    <a:pt x="246" y="96"/>
                    <a:pt x="246" y="96"/>
                  </a:cubicBezTo>
                  <a:cubicBezTo>
                    <a:pt x="248" y="182"/>
                    <a:pt x="248" y="182"/>
                    <a:pt x="248" y="182"/>
                  </a:cubicBezTo>
                  <a:cubicBezTo>
                    <a:pt x="248" y="182"/>
                    <a:pt x="234" y="184"/>
                    <a:pt x="228" y="187"/>
                  </a:cubicBezTo>
                  <a:cubicBezTo>
                    <a:pt x="222" y="190"/>
                    <a:pt x="207" y="197"/>
                    <a:pt x="204" y="200"/>
                  </a:cubicBezTo>
                  <a:cubicBezTo>
                    <a:pt x="200" y="204"/>
                    <a:pt x="192" y="206"/>
                    <a:pt x="186" y="206"/>
                  </a:cubicBezTo>
                  <a:cubicBezTo>
                    <a:pt x="180" y="206"/>
                    <a:pt x="176" y="204"/>
                    <a:pt x="173" y="204"/>
                  </a:cubicBezTo>
                  <a:cubicBezTo>
                    <a:pt x="170" y="203"/>
                    <a:pt x="169" y="203"/>
                    <a:pt x="166" y="204"/>
                  </a:cubicBezTo>
                  <a:cubicBezTo>
                    <a:pt x="164" y="206"/>
                    <a:pt x="152" y="214"/>
                    <a:pt x="146" y="212"/>
                  </a:cubicBezTo>
                  <a:cubicBezTo>
                    <a:pt x="140" y="210"/>
                    <a:pt x="140" y="208"/>
                    <a:pt x="136" y="209"/>
                  </a:cubicBezTo>
                  <a:cubicBezTo>
                    <a:pt x="132" y="210"/>
                    <a:pt x="123" y="214"/>
                    <a:pt x="122" y="211"/>
                  </a:cubicBezTo>
                  <a:cubicBezTo>
                    <a:pt x="122" y="208"/>
                    <a:pt x="121" y="202"/>
                    <a:pt x="115" y="202"/>
                  </a:cubicBezTo>
                  <a:cubicBezTo>
                    <a:pt x="109" y="201"/>
                    <a:pt x="104" y="199"/>
                    <a:pt x="104" y="202"/>
                  </a:cubicBezTo>
                  <a:cubicBezTo>
                    <a:pt x="104" y="206"/>
                    <a:pt x="103" y="209"/>
                    <a:pt x="100" y="210"/>
                  </a:cubicBezTo>
                  <a:cubicBezTo>
                    <a:pt x="98" y="210"/>
                    <a:pt x="94" y="212"/>
                    <a:pt x="94" y="215"/>
                  </a:cubicBezTo>
                  <a:cubicBezTo>
                    <a:pt x="93" y="218"/>
                    <a:pt x="90" y="221"/>
                    <a:pt x="89" y="226"/>
                  </a:cubicBezTo>
                  <a:cubicBezTo>
                    <a:pt x="88" y="230"/>
                    <a:pt x="86" y="243"/>
                    <a:pt x="84" y="244"/>
                  </a:cubicBezTo>
                  <a:cubicBezTo>
                    <a:pt x="81" y="246"/>
                    <a:pt x="68" y="254"/>
                    <a:pt x="69" y="256"/>
                  </a:cubicBezTo>
                  <a:cubicBezTo>
                    <a:pt x="70" y="257"/>
                    <a:pt x="71" y="263"/>
                    <a:pt x="72" y="266"/>
                  </a:cubicBezTo>
                  <a:cubicBezTo>
                    <a:pt x="72" y="266"/>
                    <a:pt x="72" y="266"/>
                    <a:pt x="72" y="266"/>
                  </a:cubicBezTo>
                  <a:cubicBezTo>
                    <a:pt x="70" y="266"/>
                    <a:pt x="66" y="266"/>
                    <a:pt x="64" y="266"/>
                  </a:cubicBezTo>
                  <a:cubicBezTo>
                    <a:pt x="60" y="265"/>
                    <a:pt x="57" y="268"/>
                    <a:pt x="54" y="270"/>
                  </a:cubicBezTo>
                  <a:cubicBezTo>
                    <a:pt x="51" y="273"/>
                    <a:pt x="46" y="270"/>
                    <a:pt x="41" y="270"/>
                  </a:cubicBezTo>
                  <a:cubicBezTo>
                    <a:pt x="37" y="269"/>
                    <a:pt x="36" y="276"/>
                    <a:pt x="36" y="280"/>
                  </a:cubicBezTo>
                  <a:cubicBezTo>
                    <a:pt x="36" y="284"/>
                    <a:pt x="32" y="290"/>
                    <a:pt x="28" y="292"/>
                  </a:cubicBezTo>
                  <a:cubicBezTo>
                    <a:pt x="25" y="295"/>
                    <a:pt x="14" y="297"/>
                    <a:pt x="7" y="294"/>
                  </a:cubicBezTo>
                  <a:cubicBezTo>
                    <a:pt x="0" y="291"/>
                    <a:pt x="9" y="283"/>
                    <a:pt x="11" y="282"/>
                  </a:cubicBezTo>
                  <a:cubicBezTo>
                    <a:pt x="14" y="280"/>
                    <a:pt x="20" y="278"/>
                    <a:pt x="24" y="277"/>
                  </a:cubicBezTo>
                  <a:cubicBezTo>
                    <a:pt x="28" y="276"/>
                    <a:pt x="31" y="269"/>
                    <a:pt x="32" y="265"/>
                  </a:cubicBezTo>
                  <a:cubicBezTo>
                    <a:pt x="33" y="260"/>
                    <a:pt x="38" y="252"/>
                    <a:pt x="38" y="248"/>
                  </a:cubicBezTo>
                  <a:close/>
                </a:path>
              </a:pathLst>
            </a:custGeom>
            <a:solidFill>
              <a:srgbClr val="E8D9F3"/>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Monterey County">
              <a:extLst>
                <a:ext uri="{FF2B5EF4-FFF2-40B4-BE49-F238E27FC236}">
                  <a16:creationId xmlns:a16="http://schemas.microsoft.com/office/drawing/2014/main" id="{18723BFD-905A-4042-A4F7-90CD3D454103}"/>
                </a:ext>
              </a:extLst>
            </p:cNvPr>
            <p:cNvSpPr>
              <a:spLocks/>
            </p:cNvSpPr>
            <p:nvPr/>
          </p:nvSpPr>
          <p:spPr bwMode="auto">
            <a:xfrm>
              <a:off x="3759201" y="4238626"/>
              <a:ext cx="782638" cy="685800"/>
            </a:xfrm>
            <a:custGeom>
              <a:avLst/>
              <a:gdLst>
                <a:gd name="T0" fmla="*/ 209 w 587"/>
                <a:gd name="T1" fmla="*/ 463 h 463"/>
                <a:gd name="T2" fmla="*/ 190 w 587"/>
                <a:gd name="T3" fmla="*/ 446 h 463"/>
                <a:gd name="T4" fmla="*/ 173 w 587"/>
                <a:gd name="T5" fmla="*/ 432 h 463"/>
                <a:gd name="T6" fmla="*/ 162 w 587"/>
                <a:gd name="T7" fmla="*/ 390 h 463"/>
                <a:gd name="T8" fmla="*/ 137 w 587"/>
                <a:gd name="T9" fmla="*/ 373 h 463"/>
                <a:gd name="T10" fmla="*/ 111 w 587"/>
                <a:gd name="T11" fmla="*/ 333 h 463"/>
                <a:gd name="T12" fmla="*/ 68 w 587"/>
                <a:gd name="T13" fmla="*/ 291 h 463"/>
                <a:gd name="T14" fmla="*/ 46 w 587"/>
                <a:gd name="T15" fmla="*/ 279 h 463"/>
                <a:gd name="T16" fmla="*/ 27 w 587"/>
                <a:gd name="T17" fmla="*/ 256 h 463"/>
                <a:gd name="T18" fmla="*/ 26 w 587"/>
                <a:gd name="T19" fmla="*/ 232 h 463"/>
                <a:gd name="T20" fmla="*/ 23 w 587"/>
                <a:gd name="T21" fmla="*/ 211 h 463"/>
                <a:gd name="T22" fmla="*/ 14 w 587"/>
                <a:gd name="T23" fmla="*/ 187 h 463"/>
                <a:gd name="T24" fmla="*/ 14 w 587"/>
                <a:gd name="T25" fmla="*/ 165 h 463"/>
                <a:gd name="T26" fmla="*/ 8 w 587"/>
                <a:gd name="T27" fmla="*/ 147 h 463"/>
                <a:gd name="T28" fmla="*/ 5 w 587"/>
                <a:gd name="T29" fmla="*/ 135 h 463"/>
                <a:gd name="T30" fmla="*/ 13 w 587"/>
                <a:gd name="T31" fmla="*/ 120 h 463"/>
                <a:gd name="T32" fmla="*/ 30 w 587"/>
                <a:gd name="T33" fmla="*/ 130 h 463"/>
                <a:gd name="T34" fmla="*/ 50 w 587"/>
                <a:gd name="T35" fmla="*/ 112 h 463"/>
                <a:gd name="T36" fmla="*/ 64 w 587"/>
                <a:gd name="T37" fmla="*/ 80 h 463"/>
                <a:gd name="T38" fmla="*/ 62 w 587"/>
                <a:gd name="T39" fmla="*/ 72 h 463"/>
                <a:gd name="T40" fmla="*/ 62 w 587"/>
                <a:gd name="T41" fmla="*/ 51 h 463"/>
                <a:gd name="T42" fmla="*/ 75 w 587"/>
                <a:gd name="T43" fmla="*/ 40 h 463"/>
                <a:gd name="T44" fmla="*/ 58 w 587"/>
                <a:gd name="T45" fmla="*/ 39 h 463"/>
                <a:gd name="T46" fmla="*/ 53 w 587"/>
                <a:gd name="T47" fmla="*/ 23 h 463"/>
                <a:gd name="T48" fmla="*/ 71 w 587"/>
                <a:gd name="T49" fmla="*/ 4 h 463"/>
                <a:gd name="T50" fmla="*/ 97 w 587"/>
                <a:gd name="T51" fmla="*/ 1 h 463"/>
                <a:gd name="T52" fmla="*/ 104 w 587"/>
                <a:gd name="T53" fmla="*/ 3 h 463"/>
                <a:gd name="T54" fmla="*/ 129 w 587"/>
                <a:gd name="T55" fmla="*/ 42 h 463"/>
                <a:gd name="T56" fmla="*/ 161 w 587"/>
                <a:gd name="T57" fmla="*/ 63 h 463"/>
                <a:gd name="T58" fmla="*/ 161 w 587"/>
                <a:gd name="T59" fmla="*/ 88 h 463"/>
                <a:gd name="T60" fmla="*/ 184 w 587"/>
                <a:gd name="T61" fmla="*/ 103 h 463"/>
                <a:gd name="T62" fmla="*/ 207 w 587"/>
                <a:gd name="T63" fmla="*/ 116 h 463"/>
                <a:gd name="T64" fmla="*/ 211 w 587"/>
                <a:gd name="T65" fmla="*/ 151 h 463"/>
                <a:gd name="T66" fmla="*/ 224 w 587"/>
                <a:gd name="T67" fmla="*/ 171 h 463"/>
                <a:gd name="T68" fmla="*/ 253 w 587"/>
                <a:gd name="T69" fmla="*/ 189 h 463"/>
                <a:gd name="T70" fmla="*/ 307 w 587"/>
                <a:gd name="T71" fmla="*/ 258 h 463"/>
                <a:gd name="T72" fmla="*/ 325 w 587"/>
                <a:gd name="T73" fmla="*/ 269 h 463"/>
                <a:gd name="T74" fmla="*/ 343 w 587"/>
                <a:gd name="T75" fmla="*/ 261 h 463"/>
                <a:gd name="T76" fmla="*/ 363 w 587"/>
                <a:gd name="T77" fmla="*/ 258 h 463"/>
                <a:gd name="T78" fmla="*/ 383 w 587"/>
                <a:gd name="T79" fmla="*/ 274 h 463"/>
                <a:gd name="T80" fmla="*/ 409 w 587"/>
                <a:gd name="T81" fmla="*/ 295 h 463"/>
                <a:gd name="T82" fmla="*/ 412 w 587"/>
                <a:gd name="T83" fmla="*/ 264 h 463"/>
                <a:gd name="T84" fmla="*/ 421 w 587"/>
                <a:gd name="T85" fmla="*/ 257 h 463"/>
                <a:gd name="T86" fmla="*/ 429 w 587"/>
                <a:gd name="T87" fmla="*/ 261 h 463"/>
                <a:gd name="T88" fmla="*/ 430 w 587"/>
                <a:gd name="T89" fmla="*/ 276 h 463"/>
                <a:gd name="T90" fmla="*/ 438 w 587"/>
                <a:gd name="T91" fmla="*/ 305 h 463"/>
                <a:gd name="T92" fmla="*/ 443 w 587"/>
                <a:gd name="T93" fmla="*/ 333 h 463"/>
                <a:gd name="T94" fmla="*/ 466 w 587"/>
                <a:gd name="T95" fmla="*/ 354 h 463"/>
                <a:gd name="T96" fmla="*/ 491 w 587"/>
                <a:gd name="T97" fmla="*/ 367 h 463"/>
                <a:gd name="T98" fmla="*/ 514 w 587"/>
                <a:gd name="T99" fmla="*/ 385 h 463"/>
                <a:gd name="T100" fmla="*/ 551 w 587"/>
                <a:gd name="T101" fmla="*/ 410 h 463"/>
                <a:gd name="T102" fmla="*/ 573 w 587"/>
                <a:gd name="T103" fmla="*/ 442 h 463"/>
                <a:gd name="T104" fmla="*/ 587 w 587"/>
                <a:gd name="T105" fmla="*/ 45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7" h="463">
                  <a:moveTo>
                    <a:pt x="587" y="460"/>
                  </a:moveTo>
                  <a:cubicBezTo>
                    <a:pt x="209" y="463"/>
                    <a:pt x="209" y="463"/>
                    <a:pt x="209" y="463"/>
                  </a:cubicBezTo>
                  <a:cubicBezTo>
                    <a:pt x="209" y="463"/>
                    <a:pt x="209" y="463"/>
                    <a:pt x="209" y="463"/>
                  </a:cubicBezTo>
                  <a:cubicBezTo>
                    <a:pt x="204" y="458"/>
                    <a:pt x="193" y="450"/>
                    <a:pt x="190" y="446"/>
                  </a:cubicBezTo>
                  <a:cubicBezTo>
                    <a:pt x="186" y="441"/>
                    <a:pt x="186" y="441"/>
                    <a:pt x="184" y="440"/>
                  </a:cubicBezTo>
                  <a:cubicBezTo>
                    <a:pt x="181" y="439"/>
                    <a:pt x="175" y="436"/>
                    <a:pt x="173" y="432"/>
                  </a:cubicBezTo>
                  <a:cubicBezTo>
                    <a:pt x="170" y="428"/>
                    <a:pt x="170" y="421"/>
                    <a:pt x="169" y="416"/>
                  </a:cubicBezTo>
                  <a:cubicBezTo>
                    <a:pt x="168" y="411"/>
                    <a:pt x="163" y="393"/>
                    <a:pt x="162" y="390"/>
                  </a:cubicBezTo>
                  <a:cubicBezTo>
                    <a:pt x="161" y="386"/>
                    <a:pt x="158" y="382"/>
                    <a:pt x="154" y="379"/>
                  </a:cubicBezTo>
                  <a:cubicBezTo>
                    <a:pt x="150" y="377"/>
                    <a:pt x="142" y="375"/>
                    <a:pt x="137" y="373"/>
                  </a:cubicBezTo>
                  <a:cubicBezTo>
                    <a:pt x="132" y="371"/>
                    <a:pt x="131" y="369"/>
                    <a:pt x="129" y="366"/>
                  </a:cubicBezTo>
                  <a:cubicBezTo>
                    <a:pt x="128" y="363"/>
                    <a:pt x="116" y="339"/>
                    <a:pt x="111" y="333"/>
                  </a:cubicBezTo>
                  <a:cubicBezTo>
                    <a:pt x="106" y="327"/>
                    <a:pt x="96" y="316"/>
                    <a:pt x="93" y="310"/>
                  </a:cubicBezTo>
                  <a:cubicBezTo>
                    <a:pt x="89" y="305"/>
                    <a:pt x="72" y="293"/>
                    <a:pt x="68" y="291"/>
                  </a:cubicBezTo>
                  <a:cubicBezTo>
                    <a:pt x="64" y="289"/>
                    <a:pt x="59" y="287"/>
                    <a:pt x="55" y="288"/>
                  </a:cubicBezTo>
                  <a:cubicBezTo>
                    <a:pt x="52" y="288"/>
                    <a:pt x="49" y="284"/>
                    <a:pt x="46" y="279"/>
                  </a:cubicBezTo>
                  <a:cubicBezTo>
                    <a:pt x="44" y="275"/>
                    <a:pt x="44" y="276"/>
                    <a:pt x="44" y="270"/>
                  </a:cubicBezTo>
                  <a:cubicBezTo>
                    <a:pt x="44" y="265"/>
                    <a:pt x="30" y="259"/>
                    <a:pt x="27" y="256"/>
                  </a:cubicBezTo>
                  <a:cubicBezTo>
                    <a:pt x="24" y="254"/>
                    <a:pt x="28" y="247"/>
                    <a:pt x="28" y="243"/>
                  </a:cubicBezTo>
                  <a:cubicBezTo>
                    <a:pt x="29" y="240"/>
                    <a:pt x="28" y="235"/>
                    <a:pt x="26" y="232"/>
                  </a:cubicBezTo>
                  <a:cubicBezTo>
                    <a:pt x="25" y="229"/>
                    <a:pt x="25" y="227"/>
                    <a:pt x="25" y="224"/>
                  </a:cubicBezTo>
                  <a:cubicBezTo>
                    <a:pt x="26" y="220"/>
                    <a:pt x="23" y="214"/>
                    <a:pt x="23" y="211"/>
                  </a:cubicBezTo>
                  <a:cubicBezTo>
                    <a:pt x="23" y="208"/>
                    <a:pt x="20" y="201"/>
                    <a:pt x="18" y="197"/>
                  </a:cubicBezTo>
                  <a:cubicBezTo>
                    <a:pt x="16" y="193"/>
                    <a:pt x="16" y="191"/>
                    <a:pt x="14" y="187"/>
                  </a:cubicBezTo>
                  <a:cubicBezTo>
                    <a:pt x="13" y="183"/>
                    <a:pt x="11" y="175"/>
                    <a:pt x="10" y="171"/>
                  </a:cubicBezTo>
                  <a:cubicBezTo>
                    <a:pt x="8" y="166"/>
                    <a:pt x="12" y="166"/>
                    <a:pt x="14" y="165"/>
                  </a:cubicBezTo>
                  <a:cubicBezTo>
                    <a:pt x="17" y="164"/>
                    <a:pt x="17" y="159"/>
                    <a:pt x="17" y="155"/>
                  </a:cubicBezTo>
                  <a:cubicBezTo>
                    <a:pt x="16" y="151"/>
                    <a:pt x="11" y="147"/>
                    <a:pt x="8" y="147"/>
                  </a:cubicBezTo>
                  <a:cubicBezTo>
                    <a:pt x="5" y="147"/>
                    <a:pt x="4" y="147"/>
                    <a:pt x="2" y="144"/>
                  </a:cubicBezTo>
                  <a:cubicBezTo>
                    <a:pt x="0" y="141"/>
                    <a:pt x="2" y="138"/>
                    <a:pt x="5" y="135"/>
                  </a:cubicBezTo>
                  <a:cubicBezTo>
                    <a:pt x="7" y="132"/>
                    <a:pt x="7" y="129"/>
                    <a:pt x="9" y="128"/>
                  </a:cubicBezTo>
                  <a:cubicBezTo>
                    <a:pt x="12" y="127"/>
                    <a:pt x="13" y="123"/>
                    <a:pt x="13" y="120"/>
                  </a:cubicBezTo>
                  <a:cubicBezTo>
                    <a:pt x="14" y="117"/>
                    <a:pt x="21" y="122"/>
                    <a:pt x="23" y="125"/>
                  </a:cubicBezTo>
                  <a:cubicBezTo>
                    <a:pt x="25" y="127"/>
                    <a:pt x="28" y="127"/>
                    <a:pt x="30" y="130"/>
                  </a:cubicBezTo>
                  <a:cubicBezTo>
                    <a:pt x="32" y="134"/>
                    <a:pt x="35" y="132"/>
                    <a:pt x="38" y="130"/>
                  </a:cubicBezTo>
                  <a:cubicBezTo>
                    <a:pt x="41" y="128"/>
                    <a:pt x="46" y="121"/>
                    <a:pt x="50" y="112"/>
                  </a:cubicBezTo>
                  <a:cubicBezTo>
                    <a:pt x="54" y="104"/>
                    <a:pt x="57" y="83"/>
                    <a:pt x="57" y="79"/>
                  </a:cubicBezTo>
                  <a:cubicBezTo>
                    <a:pt x="58" y="75"/>
                    <a:pt x="61" y="78"/>
                    <a:pt x="64" y="80"/>
                  </a:cubicBezTo>
                  <a:cubicBezTo>
                    <a:pt x="68" y="81"/>
                    <a:pt x="67" y="81"/>
                    <a:pt x="68" y="78"/>
                  </a:cubicBezTo>
                  <a:cubicBezTo>
                    <a:pt x="68" y="75"/>
                    <a:pt x="67" y="72"/>
                    <a:pt x="62" y="72"/>
                  </a:cubicBezTo>
                  <a:cubicBezTo>
                    <a:pt x="57" y="71"/>
                    <a:pt x="58" y="70"/>
                    <a:pt x="58" y="69"/>
                  </a:cubicBezTo>
                  <a:cubicBezTo>
                    <a:pt x="58" y="67"/>
                    <a:pt x="61" y="55"/>
                    <a:pt x="62" y="51"/>
                  </a:cubicBezTo>
                  <a:cubicBezTo>
                    <a:pt x="64" y="48"/>
                    <a:pt x="69" y="47"/>
                    <a:pt x="72" y="45"/>
                  </a:cubicBezTo>
                  <a:cubicBezTo>
                    <a:pt x="76" y="44"/>
                    <a:pt x="75" y="44"/>
                    <a:pt x="75" y="40"/>
                  </a:cubicBezTo>
                  <a:cubicBezTo>
                    <a:pt x="75" y="37"/>
                    <a:pt x="71" y="41"/>
                    <a:pt x="67" y="42"/>
                  </a:cubicBezTo>
                  <a:cubicBezTo>
                    <a:pt x="63" y="43"/>
                    <a:pt x="61" y="41"/>
                    <a:pt x="58" y="39"/>
                  </a:cubicBezTo>
                  <a:cubicBezTo>
                    <a:pt x="56" y="37"/>
                    <a:pt x="56" y="31"/>
                    <a:pt x="55" y="28"/>
                  </a:cubicBezTo>
                  <a:cubicBezTo>
                    <a:pt x="55" y="25"/>
                    <a:pt x="54" y="25"/>
                    <a:pt x="53" y="23"/>
                  </a:cubicBezTo>
                  <a:cubicBezTo>
                    <a:pt x="53" y="19"/>
                    <a:pt x="60" y="13"/>
                    <a:pt x="64" y="12"/>
                  </a:cubicBezTo>
                  <a:cubicBezTo>
                    <a:pt x="68" y="11"/>
                    <a:pt x="69" y="8"/>
                    <a:pt x="71" y="4"/>
                  </a:cubicBezTo>
                  <a:cubicBezTo>
                    <a:pt x="74" y="0"/>
                    <a:pt x="79" y="2"/>
                    <a:pt x="82" y="3"/>
                  </a:cubicBezTo>
                  <a:cubicBezTo>
                    <a:pt x="85" y="5"/>
                    <a:pt x="92" y="1"/>
                    <a:pt x="97" y="1"/>
                  </a:cubicBezTo>
                  <a:cubicBezTo>
                    <a:pt x="100" y="0"/>
                    <a:pt x="102" y="1"/>
                    <a:pt x="104" y="2"/>
                  </a:cubicBezTo>
                  <a:cubicBezTo>
                    <a:pt x="104" y="3"/>
                    <a:pt x="104" y="3"/>
                    <a:pt x="104" y="3"/>
                  </a:cubicBezTo>
                  <a:cubicBezTo>
                    <a:pt x="104" y="3"/>
                    <a:pt x="105" y="17"/>
                    <a:pt x="109" y="22"/>
                  </a:cubicBezTo>
                  <a:cubicBezTo>
                    <a:pt x="113" y="27"/>
                    <a:pt x="127" y="39"/>
                    <a:pt x="129" y="42"/>
                  </a:cubicBezTo>
                  <a:cubicBezTo>
                    <a:pt x="132" y="45"/>
                    <a:pt x="149" y="65"/>
                    <a:pt x="149" y="65"/>
                  </a:cubicBezTo>
                  <a:cubicBezTo>
                    <a:pt x="161" y="63"/>
                    <a:pt x="161" y="63"/>
                    <a:pt x="161" y="63"/>
                  </a:cubicBezTo>
                  <a:cubicBezTo>
                    <a:pt x="161" y="63"/>
                    <a:pt x="170" y="79"/>
                    <a:pt x="167" y="81"/>
                  </a:cubicBezTo>
                  <a:cubicBezTo>
                    <a:pt x="165" y="82"/>
                    <a:pt x="159" y="84"/>
                    <a:pt x="161" y="88"/>
                  </a:cubicBezTo>
                  <a:cubicBezTo>
                    <a:pt x="163" y="92"/>
                    <a:pt x="165" y="99"/>
                    <a:pt x="170" y="99"/>
                  </a:cubicBezTo>
                  <a:cubicBezTo>
                    <a:pt x="175" y="100"/>
                    <a:pt x="181" y="99"/>
                    <a:pt x="184" y="103"/>
                  </a:cubicBezTo>
                  <a:cubicBezTo>
                    <a:pt x="187" y="107"/>
                    <a:pt x="192" y="107"/>
                    <a:pt x="196" y="108"/>
                  </a:cubicBezTo>
                  <a:cubicBezTo>
                    <a:pt x="200" y="109"/>
                    <a:pt x="205" y="111"/>
                    <a:pt x="207" y="116"/>
                  </a:cubicBezTo>
                  <a:cubicBezTo>
                    <a:pt x="210" y="121"/>
                    <a:pt x="213" y="129"/>
                    <a:pt x="211" y="133"/>
                  </a:cubicBezTo>
                  <a:cubicBezTo>
                    <a:pt x="210" y="138"/>
                    <a:pt x="208" y="147"/>
                    <a:pt x="211" y="151"/>
                  </a:cubicBezTo>
                  <a:cubicBezTo>
                    <a:pt x="215" y="156"/>
                    <a:pt x="217" y="157"/>
                    <a:pt x="217" y="161"/>
                  </a:cubicBezTo>
                  <a:cubicBezTo>
                    <a:pt x="217" y="165"/>
                    <a:pt x="217" y="171"/>
                    <a:pt x="224" y="171"/>
                  </a:cubicBezTo>
                  <a:cubicBezTo>
                    <a:pt x="231" y="171"/>
                    <a:pt x="243" y="168"/>
                    <a:pt x="243" y="173"/>
                  </a:cubicBezTo>
                  <a:cubicBezTo>
                    <a:pt x="244" y="177"/>
                    <a:pt x="251" y="186"/>
                    <a:pt x="253" y="189"/>
                  </a:cubicBezTo>
                  <a:cubicBezTo>
                    <a:pt x="256" y="193"/>
                    <a:pt x="307" y="242"/>
                    <a:pt x="307" y="242"/>
                  </a:cubicBezTo>
                  <a:cubicBezTo>
                    <a:pt x="307" y="258"/>
                    <a:pt x="307" y="258"/>
                    <a:pt x="307" y="258"/>
                  </a:cubicBezTo>
                  <a:cubicBezTo>
                    <a:pt x="307" y="258"/>
                    <a:pt x="312" y="261"/>
                    <a:pt x="315" y="264"/>
                  </a:cubicBezTo>
                  <a:cubicBezTo>
                    <a:pt x="317" y="267"/>
                    <a:pt x="322" y="271"/>
                    <a:pt x="325" y="269"/>
                  </a:cubicBezTo>
                  <a:cubicBezTo>
                    <a:pt x="329" y="266"/>
                    <a:pt x="331" y="257"/>
                    <a:pt x="334" y="259"/>
                  </a:cubicBezTo>
                  <a:cubicBezTo>
                    <a:pt x="337" y="261"/>
                    <a:pt x="340" y="263"/>
                    <a:pt x="343" y="261"/>
                  </a:cubicBezTo>
                  <a:cubicBezTo>
                    <a:pt x="345" y="258"/>
                    <a:pt x="348" y="251"/>
                    <a:pt x="352" y="253"/>
                  </a:cubicBezTo>
                  <a:cubicBezTo>
                    <a:pt x="356" y="255"/>
                    <a:pt x="359" y="259"/>
                    <a:pt x="363" y="258"/>
                  </a:cubicBezTo>
                  <a:cubicBezTo>
                    <a:pt x="367" y="257"/>
                    <a:pt x="371" y="256"/>
                    <a:pt x="374" y="260"/>
                  </a:cubicBezTo>
                  <a:cubicBezTo>
                    <a:pt x="377" y="264"/>
                    <a:pt x="379" y="271"/>
                    <a:pt x="383" y="274"/>
                  </a:cubicBezTo>
                  <a:cubicBezTo>
                    <a:pt x="386" y="277"/>
                    <a:pt x="398" y="288"/>
                    <a:pt x="400" y="291"/>
                  </a:cubicBezTo>
                  <a:cubicBezTo>
                    <a:pt x="402" y="293"/>
                    <a:pt x="405" y="295"/>
                    <a:pt x="409" y="295"/>
                  </a:cubicBezTo>
                  <a:cubicBezTo>
                    <a:pt x="414" y="295"/>
                    <a:pt x="422" y="296"/>
                    <a:pt x="421" y="289"/>
                  </a:cubicBezTo>
                  <a:cubicBezTo>
                    <a:pt x="421" y="283"/>
                    <a:pt x="415" y="269"/>
                    <a:pt x="412" y="264"/>
                  </a:cubicBezTo>
                  <a:cubicBezTo>
                    <a:pt x="409" y="259"/>
                    <a:pt x="402" y="245"/>
                    <a:pt x="406" y="247"/>
                  </a:cubicBezTo>
                  <a:cubicBezTo>
                    <a:pt x="410" y="249"/>
                    <a:pt x="417" y="253"/>
                    <a:pt x="421" y="257"/>
                  </a:cubicBezTo>
                  <a:cubicBezTo>
                    <a:pt x="424" y="260"/>
                    <a:pt x="429" y="261"/>
                    <a:pt x="429" y="261"/>
                  </a:cubicBezTo>
                  <a:cubicBezTo>
                    <a:pt x="429" y="261"/>
                    <a:pt x="429" y="261"/>
                    <a:pt x="429" y="261"/>
                  </a:cubicBezTo>
                  <a:cubicBezTo>
                    <a:pt x="429" y="263"/>
                    <a:pt x="429" y="265"/>
                    <a:pt x="429" y="267"/>
                  </a:cubicBezTo>
                  <a:cubicBezTo>
                    <a:pt x="429" y="269"/>
                    <a:pt x="427" y="273"/>
                    <a:pt x="430" y="276"/>
                  </a:cubicBezTo>
                  <a:cubicBezTo>
                    <a:pt x="433" y="279"/>
                    <a:pt x="445" y="291"/>
                    <a:pt x="443" y="295"/>
                  </a:cubicBezTo>
                  <a:cubicBezTo>
                    <a:pt x="441" y="298"/>
                    <a:pt x="441" y="303"/>
                    <a:pt x="438" y="305"/>
                  </a:cubicBezTo>
                  <a:cubicBezTo>
                    <a:pt x="435" y="306"/>
                    <a:pt x="432" y="308"/>
                    <a:pt x="432" y="311"/>
                  </a:cubicBezTo>
                  <a:cubicBezTo>
                    <a:pt x="432" y="315"/>
                    <a:pt x="439" y="332"/>
                    <a:pt x="443" y="333"/>
                  </a:cubicBezTo>
                  <a:cubicBezTo>
                    <a:pt x="447" y="335"/>
                    <a:pt x="457" y="335"/>
                    <a:pt x="458" y="339"/>
                  </a:cubicBezTo>
                  <a:cubicBezTo>
                    <a:pt x="459" y="343"/>
                    <a:pt x="461" y="351"/>
                    <a:pt x="466" y="354"/>
                  </a:cubicBezTo>
                  <a:cubicBezTo>
                    <a:pt x="471" y="357"/>
                    <a:pt x="477" y="363"/>
                    <a:pt x="479" y="364"/>
                  </a:cubicBezTo>
                  <a:cubicBezTo>
                    <a:pt x="481" y="365"/>
                    <a:pt x="488" y="365"/>
                    <a:pt x="491" y="367"/>
                  </a:cubicBezTo>
                  <a:cubicBezTo>
                    <a:pt x="491" y="367"/>
                    <a:pt x="497" y="370"/>
                    <a:pt x="499" y="374"/>
                  </a:cubicBezTo>
                  <a:cubicBezTo>
                    <a:pt x="501" y="378"/>
                    <a:pt x="511" y="385"/>
                    <a:pt x="514" y="385"/>
                  </a:cubicBezTo>
                  <a:cubicBezTo>
                    <a:pt x="517" y="385"/>
                    <a:pt x="532" y="387"/>
                    <a:pt x="534" y="389"/>
                  </a:cubicBezTo>
                  <a:cubicBezTo>
                    <a:pt x="536" y="392"/>
                    <a:pt x="547" y="408"/>
                    <a:pt x="551" y="410"/>
                  </a:cubicBezTo>
                  <a:cubicBezTo>
                    <a:pt x="556" y="412"/>
                    <a:pt x="576" y="423"/>
                    <a:pt x="575" y="427"/>
                  </a:cubicBezTo>
                  <a:cubicBezTo>
                    <a:pt x="573" y="431"/>
                    <a:pt x="567" y="439"/>
                    <a:pt x="573" y="442"/>
                  </a:cubicBezTo>
                  <a:cubicBezTo>
                    <a:pt x="579" y="445"/>
                    <a:pt x="586" y="447"/>
                    <a:pt x="586" y="449"/>
                  </a:cubicBezTo>
                  <a:cubicBezTo>
                    <a:pt x="586" y="452"/>
                    <a:pt x="587" y="459"/>
                    <a:pt x="587" y="459"/>
                  </a:cubicBezTo>
                  <a:lnTo>
                    <a:pt x="587" y="460"/>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Inyo County">
              <a:extLst>
                <a:ext uri="{FF2B5EF4-FFF2-40B4-BE49-F238E27FC236}">
                  <a16:creationId xmlns:a16="http://schemas.microsoft.com/office/drawing/2014/main" id="{92FC4601-EFD2-4F18-98F7-F4C9252D1A8B}"/>
                </a:ext>
              </a:extLst>
            </p:cNvPr>
            <p:cNvSpPr>
              <a:spLocks/>
            </p:cNvSpPr>
            <p:nvPr/>
          </p:nvSpPr>
          <p:spPr bwMode="auto">
            <a:xfrm>
              <a:off x="5135563" y="3860801"/>
              <a:ext cx="1431925" cy="1017588"/>
            </a:xfrm>
            <a:custGeom>
              <a:avLst/>
              <a:gdLst>
                <a:gd name="T0" fmla="*/ 412 w 1075"/>
                <a:gd name="T1" fmla="*/ 680 h 687"/>
                <a:gd name="T2" fmla="*/ 295 w 1075"/>
                <a:gd name="T3" fmla="*/ 686 h 687"/>
                <a:gd name="T4" fmla="*/ 287 w 1075"/>
                <a:gd name="T5" fmla="*/ 687 h 687"/>
                <a:gd name="T6" fmla="*/ 287 w 1075"/>
                <a:gd name="T7" fmla="*/ 686 h 687"/>
                <a:gd name="T8" fmla="*/ 287 w 1075"/>
                <a:gd name="T9" fmla="*/ 661 h 687"/>
                <a:gd name="T10" fmla="*/ 295 w 1075"/>
                <a:gd name="T11" fmla="*/ 660 h 687"/>
                <a:gd name="T12" fmla="*/ 294 w 1075"/>
                <a:gd name="T13" fmla="*/ 648 h 687"/>
                <a:gd name="T14" fmla="*/ 283 w 1075"/>
                <a:gd name="T15" fmla="*/ 620 h 687"/>
                <a:gd name="T16" fmla="*/ 284 w 1075"/>
                <a:gd name="T17" fmla="*/ 609 h 687"/>
                <a:gd name="T18" fmla="*/ 270 w 1075"/>
                <a:gd name="T19" fmla="*/ 593 h 687"/>
                <a:gd name="T20" fmla="*/ 267 w 1075"/>
                <a:gd name="T21" fmla="*/ 576 h 687"/>
                <a:gd name="T22" fmla="*/ 260 w 1075"/>
                <a:gd name="T23" fmla="*/ 554 h 687"/>
                <a:gd name="T24" fmla="*/ 264 w 1075"/>
                <a:gd name="T25" fmla="*/ 542 h 687"/>
                <a:gd name="T26" fmla="*/ 254 w 1075"/>
                <a:gd name="T27" fmla="*/ 526 h 687"/>
                <a:gd name="T28" fmla="*/ 245 w 1075"/>
                <a:gd name="T29" fmla="*/ 510 h 687"/>
                <a:gd name="T30" fmla="*/ 239 w 1075"/>
                <a:gd name="T31" fmla="*/ 492 h 687"/>
                <a:gd name="T32" fmla="*/ 242 w 1075"/>
                <a:gd name="T33" fmla="*/ 478 h 687"/>
                <a:gd name="T34" fmla="*/ 245 w 1075"/>
                <a:gd name="T35" fmla="*/ 463 h 687"/>
                <a:gd name="T36" fmla="*/ 232 w 1075"/>
                <a:gd name="T37" fmla="*/ 449 h 687"/>
                <a:gd name="T38" fmla="*/ 232 w 1075"/>
                <a:gd name="T39" fmla="*/ 438 h 687"/>
                <a:gd name="T40" fmla="*/ 228 w 1075"/>
                <a:gd name="T41" fmla="*/ 428 h 687"/>
                <a:gd name="T42" fmla="*/ 214 w 1075"/>
                <a:gd name="T43" fmla="*/ 428 h 687"/>
                <a:gd name="T44" fmla="*/ 208 w 1075"/>
                <a:gd name="T45" fmla="*/ 422 h 687"/>
                <a:gd name="T46" fmla="*/ 202 w 1075"/>
                <a:gd name="T47" fmla="*/ 414 h 687"/>
                <a:gd name="T48" fmla="*/ 198 w 1075"/>
                <a:gd name="T49" fmla="*/ 394 h 687"/>
                <a:gd name="T50" fmla="*/ 180 w 1075"/>
                <a:gd name="T51" fmla="*/ 375 h 687"/>
                <a:gd name="T52" fmla="*/ 184 w 1075"/>
                <a:gd name="T53" fmla="*/ 364 h 687"/>
                <a:gd name="T54" fmla="*/ 172 w 1075"/>
                <a:gd name="T55" fmla="*/ 352 h 687"/>
                <a:gd name="T56" fmla="*/ 166 w 1075"/>
                <a:gd name="T57" fmla="*/ 338 h 687"/>
                <a:gd name="T58" fmla="*/ 157 w 1075"/>
                <a:gd name="T59" fmla="*/ 330 h 687"/>
                <a:gd name="T60" fmla="*/ 164 w 1075"/>
                <a:gd name="T61" fmla="*/ 317 h 687"/>
                <a:gd name="T62" fmla="*/ 159 w 1075"/>
                <a:gd name="T63" fmla="*/ 304 h 687"/>
                <a:gd name="T64" fmla="*/ 148 w 1075"/>
                <a:gd name="T65" fmla="*/ 287 h 687"/>
                <a:gd name="T66" fmla="*/ 143 w 1075"/>
                <a:gd name="T67" fmla="*/ 270 h 687"/>
                <a:gd name="T68" fmla="*/ 148 w 1075"/>
                <a:gd name="T69" fmla="*/ 264 h 687"/>
                <a:gd name="T70" fmla="*/ 151 w 1075"/>
                <a:gd name="T71" fmla="*/ 253 h 687"/>
                <a:gd name="T72" fmla="*/ 149 w 1075"/>
                <a:gd name="T73" fmla="*/ 242 h 687"/>
                <a:gd name="T74" fmla="*/ 146 w 1075"/>
                <a:gd name="T75" fmla="*/ 230 h 687"/>
                <a:gd name="T76" fmla="*/ 115 w 1075"/>
                <a:gd name="T77" fmla="*/ 180 h 687"/>
                <a:gd name="T78" fmla="*/ 68 w 1075"/>
                <a:gd name="T79" fmla="*/ 149 h 687"/>
                <a:gd name="T80" fmla="*/ 48 w 1075"/>
                <a:gd name="T81" fmla="*/ 144 h 687"/>
                <a:gd name="T82" fmla="*/ 42 w 1075"/>
                <a:gd name="T83" fmla="*/ 138 h 687"/>
                <a:gd name="T84" fmla="*/ 41 w 1075"/>
                <a:gd name="T85" fmla="*/ 126 h 687"/>
                <a:gd name="T86" fmla="*/ 37 w 1075"/>
                <a:gd name="T87" fmla="*/ 108 h 687"/>
                <a:gd name="T88" fmla="*/ 43 w 1075"/>
                <a:gd name="T89" fmla="*/ 98 h 687"/>
                <a:gd name="T90" fmla="*/ 39 w 1075"/>
                <a:gd name="T91" fmla="*/ 87 h 687"/>
                <a:gd name="T92" fmla="*/ 29 w 1075"/>
                <a:gd name="T93" fmla="*/ 70 h 687"/>
                <a:gd name="T94" fmla="*/ 8 w 1075"/>
                <a:gd name="T95" fmla="*/ 63 h 687"/>
                <a:gd name="T96" fmla="*/ 8 w 1075"/>
                <a:gd name="T97" fmla="*/ 52 h 687"/>
                <a:gd name="T98" fmla="*/ 0 w 1075"/>
                <a:gd name="T99" fmla="*/ 35 h 687"/>
                <a:gd name="T100" fmla="*/ 7 w 1075"/>
                <a:gd name="T101" fmla="*/ 23 h 687"/>
                <a:gd name="T102" fmla="*/ 6 w 1075"/>
                <a:gd name="T103" fmla="*/ 18 h 687"/>
                <a:gd name="T104" fmla="*/ 19 w 1075"/>
                <a:gd name="T105" fmla="*/ 18 h 687"/>
                <a:gd name="T106" fmla="*/ 18 w 1075"/>
                <a:gd name="T107" fmla="*/ 7 h 687"/>
                <a:gd name="T108" fmla="*/ 322 w 1075"/>
                <a:gd name="T109" fmla="*/ 1 h 687"/>
                <a:gd name="T110" fmla="*/ 322 w 1075"/>
                <a:gd name="T111" fmla="*/ 0 h 687"/>
                <a:gd name="T112" fmla="*/ 1075 w 1075"/>
                <a:gd name="T113" fmla="*/ 638 h 687"/>
                <a:gd name="T114" fmla="*/ 1075 w 1075"/>
                <a:gd name="T115" fmla="*/ 638 h 687"/>
                <a:gd name="T116" fmla="*/ 1045 w 1075"/>
                <a:gd name="T117" fmla="*/ 640 h 687"/>
                <a:gd name="T118" fmla="*/ 1046 w 1075"/>
                <a:gd name="T119" fmla="*/ 646 h 687"/>
                <a:gd name="T120" fmla="*/ 412 w 1075"/>
                <a:gd name="T121"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5" h="687">
                  <a:moveTo>
                    <a:pt x="412" y="680"/>
                  </a:moveTo>
                  <a:cubicBezTo>
                    <a:pt x="295" y="686"/>
                    <a:pt x="295" y="686"/>
                    <a:pt x="295" y="686"/>
                  </a:cubicBezTo>
                  <a:cubicBezTo>
                    <a:pt x="287" y="687"/>
                    <a:pt x="287" y="687"/>
                    <a:pt x="287" y="687"/>
                  </a:cubicBezTo>
                  <a:cubicBezTo>
                    <a:pt x="287" y="686"/>
                    <a:pt x="287" y="686"/>
                    <a:pt x="287" y="686"/>
                  </a:cubicBezTo>
                  <a:cubicBezTo>
                    <a:pt x="287" y="661"/>
                    <a:pt x="287" y="661"/>
                    <a:pt x="287" y="661"/>
                  </a:cubicBezTo>
                  <a:cubicBezTo>
                    <a:pt x="295" y="660"/>
                    <a:pt x="295" y="660"/>
                    <a:pt x="295" y="660"/>
                  </a:cubicBezTo>
                  <a:cubicBezTo>
                    <a:pt x="295" y="660"/>
                    <a:pt x="294" y="653"/>
                    <a:pt x="294" y="648"/>
                  </a:cubicBezTo>
                  <a:cubicBezTo>
                    <a:pt x="294" y="642"/>
                    <a:pt x="286" y="622"/>
                    <a:pt x="283" y="620"/>
                  </a:cubicBezTo>
                  <a:cubicBezTo>
                    <a:pt x="280" y="617"/>
                    <a:pt x="284" y="609"/>
                    <a:pt x="284" y="609"/>
                  </a:cubicBezTo>
                  <a:cubicBezTo>
                    <a:pt x="284" y="609"/>
                    <a:pt x="272" y="596"/>
                    <a:pt x="270" y="593"/>
                  </a:cubicBezTo>
                  <a:cubicBezTo>
                    <a:pt x="269" y="590"/>
                    <a:pt x="269" y="579"/>
                    <a:pt x="267" y="576"/>
                  </a:cubicBezTo>
                  <a:cubicBezTo>
                    <a:pt x="265" y="572"/>
                    <a:pt x="261" y="558"/>
                    <a:pt x="260" y="554"/>
                  </a:cubicBezTo>
                  <a:cubicBezTo>
                    <a:pt x="260" y="550"/>
                    <a:pt x="262" y="545"/>
                    <a:pt x="264" y="542"/>
                  </a:cubicBezTo>
                  <a:cubicBezTo>
                    <a:pt x="265" y="540"/>
                    <a:pt x="259" y="529"/>
                    <a:pt x="254" y="526"/>
                  </a:cubicBezTo>
                  <a:cubicBezTo>
                    <a:pt x="250" y="524"/>
                    <a:pt x="246" y="513"/>
                    <a:pt x="245" y="510"/>
                  </a:cubicBezTo>
                  <a:cubicBezTo>
                    <a:pt x="244" y="506"/>
                    <a:pt x="242" y="496"/>
                    <a:pt x="239" y="492"/>
                  </a:cubicBezTo>
                  <a:cubicBezTo>
                    <a:pt x="236" y="489"/>
                    <a:pt x="240" y="481"/>
                    <a:pt x="242" y="478"/>
                  </a:cubicBezTo>
                  <a:cubicBezTo>
                    <a:pt x="244" y="474"/>
                    <a:pt x="244" y="466"/>
                    <a:pt x="245" y="463"/>
                  </a:cubicBezTo>
                  <a:cubicBezTo>
                    <a:pt x="246" y="460"/>
                    <a:pt x="235" y="452"/>
                    <a:pt x="232" y="449"/>
                  </a:cubicBezTo>
                  <a:cubicBezTo>
                    <a:pt x="228" y="446"/>
                    <a:pt x="230" y="442"/>
                    <a:pt x="232" y="438"/>
                  </a:cubicBezTo>
                  <a:cubicBezTo>
                    <a:pt x="234" y="434"/>
                    <a:pt x="232" y="430"/>
                    <a:pt x="228" y="428"/>
                  </a:cubicBezTo>
                  <a:cubicBezTo>
                    <a:pt x="224" y="425"/>
                    <a:pt x="219" y="429"/>
                    <a:pt x="214" y="428"/>
                  </a:cubicBezTo>
                  <a:cubicBezTo>
                    <a:pt x="210" y="428"/>
                    <a:pt x="209" y="426"/>
                    <a:pt x="208" y="422"/>
                  </a:cubicBezTo>
                  <a:cubicBezTo>
                    <a:pt x="208" y="419"/>
                    <a:pt x="206" y="418"/>
                    <a:pt x="202" y="414"/>
                  </a:cubicBezTo>
                  <a:cubicBezTo>
                    <a:pt x="198" y="410"/>
                    <a:pt x="198" y="397"/>
                    <a:pt x="198" y="394"/>
                  </a:cubicBezTo>
                  <a:cubicBezTo>
                    <a:pt x="198" y="390"/>
                    <a:pt x="184" y="379"/>
                    <a:pt x="180" y="375"/>
                  </a:cubicBezTo>
                  <a:cubicBezTo>
                    <a:pt x="176" y="371"/>
                    <a:pt x="181" y="367"/>
                    <a:pt x="184" y="364"/>
                  </a:cubicBezTo>
                  <a:cubicBezTo>
                    <a:pt x="186" y="360"/>
                    <a:pt x="172" y="352"/>
                    <a:pt x="172" y="352"/>
                  </a:cubicBezTo>
                  <a:cubicBezTo>
                    <a:pt x="168" y="348"/>
                    <a:pt x="167" y="342"/>
                    <a:pt x="166" y="338"/>
                  </a:cubicBezTo>
                  <a:cubicBezTo>
                    <a:pt x="166" y="334"/>
                    <a:pt x="161" y="332"/>
                    <a:pt x="157" y="330"/>
                  </a:cubicBezTo>
                  <a:cubicBezTo>
                    <a:pt x="153" y="328"/>
                    <a:pt x="161" y="320"/>
                    <a:pt x="164" y="317"/>
                  </a:cubicBezTo>
                  <a:cubicBezTo>
                    <a:pt x="166" y="314"/>
                    <a:pt x="164" y="309"/>
                    <a:pt x="159" y="304"/>
                  </a:cubicBezTo>
                  <a:cubicBezTo>
                    <a:pt x="154" y="300"/>
                    <a:pt x="148" y="292"/>
                    <a:pt x="148" y="287"/>
                  </a:cubicBezTo>
                  <a:cubicBezTo>
                    <a:pt x="148" y="282"/>
                    <a:pt x="146" y="276"/>
                    <a:pt x="143" y="270"/>
                  </a:cubicBezTo>
                  <a:cubicBezTo>
                    <a:pt x="140" y="264"/>
                    <a:pt x="145" y="265"/>
                    <a:pt x="148" y="264"/>
                  </a:cubicBezTo>
                  <a:cubicBezTo>
                    <a:pt x="150" y="262"/>
                    <a:pt x="152" y="257"/>
                    <a:pt x="151" y="253"/>
                  </a:cubicBezTo>
                  <a:cubicBezTo>
                    <a:pt x="150" y="249"/>
                    <a:pt x="149" y="246"/>
                    <a:pt x="149" y="242"/>
                  </a:cubicBezTo>
                  <a:cubicBezTo>
                    <a:pt x="149" y="239"/>
                    <a:pt x="148" y="234"/>
                    <a:pt x="146" y="230"/>
                  </a:cubicBezTo>
                  <a:cubicBezTo>
                    <a:pt x="144" y="227"/>
                    <a:pt x="130" y="199"/>
                    <a:pt x="115" y="180"/>
                  </a:cubicBezTo>
                  <a:cubicBezTo>
                    <a:pt x="100" y="162"/>
                    <a:pt x="70" y="150"/>
                    <a:pt x="68" y="149"/>
                  </a:cubicBezTo>
                  <a:cubicBezTo>
                    <a:pt x="65" y="148"/>
                    <a:pt x="53" y="144"/>
                    <a:pt x="48" y="144"/>
                  </a:cubicBezTo>
                  <a:cubicBezTo>
                    <a:pt x="42" y="143"/>
                    <a:pt x="43" y="141"/>
                    <a:pt x="42" y="138"/>
                  </a:cubicBezTo>
                  <a:cubicBezTo>
                    <a:pt x="42" y="134"/>
                    <a:pt x="42" y="129"/>
                    <a:pt x="41" y="126"/>
                  </a:cubicBezTo>
                  <a:cubicBezTo>
                    <a:pt x="40" y="122"/>
                    <a:pt x="37" y="112"/>
                    <a:pt x="37" y="108"/>
                  </a:cubicBezTo>
                  <a:cubicBezTo>
                    <a:pt x="37" y="104"/>
                    <a:pt x="41" y="100"/>
                    <a:pt x="43" y="98"/>
                  </a:cubicBezTo>
                  <a:cubicBezTo>
                    <a:pt x="45" y="96"/>
                    <a:pt x="41" y="90"/>
                    <a:pt x="39" y="87"/>
                  </a:cubicBezTo>
                  <a:cubicBezTo>
                    <a:pt x="37" y="84"/>
                    <a:pt x="30" y="72"/>
                    <a:pt x="29" y="70"/>
                  </a:cubicBezTo>
                  <a:cubicBezTo>
                    <a:pt x="28" y="68"/>
                    <a:pt x="14" y="66"/>
                    <a:pt x="8" y="63"/>
                  </a:cubicBezTo>
                  <a:cubicBezTo>
                    <a:pt x="3" y="60"/>
                    <a:pt x="7" y="55"/>
                    <a:pt x="8" y="52"/>
                  </a:cubicBezTo>
                  <a:cubicBezTo>
                    <a:pt x="8" y="48"/>
                    <a:pt x="1" y="40"/>
                    <a:pt x="0" y="35"/>
                  </a:cubicBezTo>
                  <a:cubicBezTo>
                    <a:pt x="0" y="30"/>
                    <a:pt x="5" y="26"/>
                    <a:pt x="7" y="23"/>
                  </a:cubicBezTo>
                  <a:cubicBezTo>
                    <a:pt x="8" y="22"/>
                    <a:pt x="7" y="20"/>
                    <a:pt x="6" y="18"/>
                  </a:cubicBezTo>
                  <a:cubicBezTo>
                    <a:pt x="19" y="18"/>
                    <a:pt x="19" y="18"/>
                    <a:pt x="19" y="18"/>
                  </a:cubicBezTo>
                  <a:cubicBezTo>
                    <a:pt x="18" y="7"/>
                    <a:pt x="18" y="7"/>
                    <a:pt x="18" y="7"/>
                  </a:cubicBezTo>
                  <a:cubicBezTo>
                    <a:pt x="322" y="1"/>
                    <a:pt x="322" y="1"/>
                    <a:pt x="322" y="1"/>
                  </a:cubicBezTo>
                  <a:cubicBezTo>
                    <a:pt x="322" y="0"/>
                    <a:pt x="322" y="0"/>
                    <a:pt x="322" y="0"/>
                  </a:cubicBezTo>
                  <a:cubicBezTo>
                    <a:pt x="1075" y="638"/>
                    <a:pt x="1075" y="638"/>
                    <a:pt x="1075" y="638"/>
                  </a:cubicBezTo>
                  <a:cubicBezTo>
                    <a:pt x="1075" y="638"/>
                    <a:pt x="1075" y="638"/>
                    <a:pt x="1075" y="638"/>
                  </a:cubicBezTo>
                  <a:cubicBezTo>
                    <a:pt x="1045" y="640"/>
                    <a:pt x="1045" y="640"/>
                    <a:pt x="1045" y="640"/>
                  </a:cubicBezTo>
                  <a:cubicBezTo>
                    <a:pt x="1046" y="646"/>
                    <a:pt x="1046" y="646"/>
                    <a:pt x="1046" y="646"/>
                  </a:cubicBezTo>
                  <a:lnTo>
                    <a:pt x="412" y="680"/>
                  </a:ln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1" name="Solano County">
              <a:extLst>
                <a:ext uri="{FF2B5EF4-FFF2-40B4-BE49-F238E27FC236}">
                  <a16:creationId xmlns:a16="http://schemas.microsoft.com/office/drawing/2014/main" id="{42E8D9B7-9C12-4E47-B102-76FBE6DAA551}"/>
                </a:ext>
              </a:extLst>
            </p:cNvPr>
            <p:cNvGrpSpPr/>
            <p:nvPr/>
          </p:nvGrpSpPr>
          <p:grpSpPr>
            <a:xfrm>
              <a:off x="3563938" y="3233738"/>
              <a:ext cx="354013" cy="306388"/>
              <a:chOff x="3563938" y="3233738"/>
              <a:chExt cx="354013" cy="306388"/>
            </a:xfrm>
            <a:grpFill/>
          </p:grpSpPr>
          <p:sp>
            <p:nvSpPr>
              <p:cNvPr id="67" name="Solano County #2">
                <a:extLst>
                  <a:ext uri="{FF2B5EF4-FFF2-40B4-BE49-F238E27FC236}">
                    <a16:creationId xmlns:a16="http://schemas.microsoft.com/office/drawing/2014/main" id="{428651B8-E7BE-42F3-8B0C-9907B5FE1A8D}"/>
                  </a:ext>
                </a:extLst>
              </p:cNvPr>
              <p:cNvSpPr>
                <a:spLocks/>
              </p:cNvSpPr>
              <p:nvPr/>
            </p:nvSpPr>
            <p:spPr bwMode="auto">
              <a:xfrm>
                <a:off x="3563938" y="3463926"/>
                <a:ext cx="74613" cy="61913"/>
              </a:xfrm>
              <a:custGeom>
                <a:avLst/>
                <a:gdLst>
                  <a:gd name="T0" fmla="*/ 22 w 56"/>
                  <a:gd name="T1" fmla="*/ 15 h 42"/>
                  <a:gd name="T2" fmla="*/ 4 w 56"/>
                  <a:gd name="T3" fmla="*/ 4 h 42"/>
                  <a:gd name="T4" fmla="*/ 4 w 56"/>
                  <a:gd name="T5" fmla="*/ 7 h 42"/>
                  <a:gd name="T6" fmla="*/ 0 w 56"/>
                  <a:gd name="T7" fmla="*/ 0 h 42"/>
                  <a:gd name="T8" fmla="*/ 13 w 56"/>
                  <a:gd name="T9" fmla="*/ 0 h 42"/>
                  <a:gd name="T10" fmla="*/ 38 w 56"/>
                  <a:gd name="T11" fmla="*/ 1 h 42"/>
                  <a:gd name="T12" fmla="*/ 39 w 56"/>
                  <a:gd name="T13" fmla="*/ 7 h 42"/>
                  <a:gd name="T14" fmla="*/ 41 w 56"/>
                  <a:gd name="T15" fmla="*/ 15 h 42"/>
                  <a:gd name="T16" fmla="*/ 47 w 56"/>
                  <a:gd name="T17" fmla="*/ 30 h 42"/>
                  <a:gd name="T18" fmla="*/ 52 w 56"/>
                  <a:gd name="T19" fmla="*/ 42 h 42"/>
                  <a:gd name="T20" fmla="*/ 44 w 56"/>
                  <a:gd name="T21" fmla="*/ 36 h 42"/>
                  <a:gd name="T22" fmla="*/ 35 w 56"/>
                  <a:gd name="T23" fmla="*/ 24 h 42"/>
                  <a:gd name="T24" fmla="*/ 22 w 56"/>
                  <a:gd name="T25"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22" y="15"/>
                    </a:moveTo>
                    <a:cubicBezTo>
                      <a:pt x="16" y="12"/>
                      <a:pt x="4" y="2"/>
                      <a:pt x="4" y="4"/>
                    </a:cubicBezTo>
                    <a:cubicBezTo>
                      <a:pt x="4" y="5"/>
                      <a:pt x="4" y="6"/>
                      <a:pt x="4" y="7"/>
                    </a:cubicBezTo>
                    <a:cubicBezTo>
                      <a:pt x="0" y="0"/>
                      <a:pt x="0" y="0"/>
                      <a:pt x="0" y="0"/>
                    </a:cubicBezTo>
                    <a:cubicBezTo>
                      <a:pt x="13" y="0"/>
                      <a:pt x="13" y="0"/>
                      <a:pt x="13" y="0"/>
                    </a:cubicBezTo>
                    <a:cubicBezTo>
                      <a:pt x="38" y="1"/>
                      <a:pt x="38" y="1"/>
                      <a:pt x="38" y="1"/>
                    </a:cubicBezTo>
                    <a:cubicBezTo>
                      <a:pt x="38" y="3"/>
                      <a:pt x="39" y="5"/>
                      <a:pt x="39" y="7"/>
                    </a:cubicBezTo>
                    <a:cubicBezTo>
                      <a:pt x="40" y="9"/>
                      <a:pt x="41" y="13"/>
                      <a:pt x="41" y="15"/>
                    </a:cubicBezTo>
                    <a:cubicBezTo>
                      <a:pt x="41" y="17"/>
                      <a:pt x="45" y="26"/>
                      <a:pt x="47" y="30"/>
                    </a:cubicBezTo>
                    <a:cubicBezTo>
                      <a:pt x="49" y="34"/>
                      <a:pt x="56" y="42"/>
                      <a:pt x="52" y="42"/>
                    </a:cubicBezTo>
                    <a:cubicBezTo>
                      <a:pt x="48" y="41"/>
                      <a:pt x="47" y="41"/>
                      <a:pt x="44" y="36"/>
                    </a:cubicBezTo>
                    <a:cubicBezTo>
                      <a:pt x="41" y="31"/>
                      <a:pt x="38" y="27"/>
                      <a:pt x="35" y="24"/>
                    </a:cubicBezTo>
                    <a:cubicBezTo>
                      <a:pt x="32" y="22"/>
                      <a:pt x="22" y="15"/>
                      <a:pt x="22" y="15"/>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Solano County #1">
                <a:extLst>
                  <a:ext uri="{FF2B5EF4-FFF2-40B4-BE49-F238E27FC236}">
                    <a16:creationId xmlns:a16="http://schemas.microsoft.com/office/drawing/2014/main" id="{E87B08A5-AA92-4A83-AC31-5EC64B6CB5C6}"/>
                  </a:ext>
                </a:extLst>
              </p:cNvPr>
              <p:cNvSpPr>
                <a:spLocks/>
              </p:cNvSpPr>
              <p:nvPr/>
            </p:nvSpPr>
            <p:spPr bwMode="auto">
              <a:xfrm>
                <a:off x="3624263" y="3233738"/>
                <a:ext cx="293688" cy="306388"/>
              </a:xfrm>
              <a:custGeom>
                <a:avLst/>
                <a:gdLst>
                  <a:gd name="T0" fmla="*/ 186 w 221"/>
                  <a:gd name="T1" fmla="*/ 91 h 207"/>
                  <a:gd name="T2" fmla="*/ 221 w 221"/>
                  <a:gd name="T3" fmla="*/ 90 h 207"/>
                  <a:gd name="T4" fmla="*/ 220 w 221"/>
                  <a:gd name="T5" fmla="*/ 93 h 207"/>
                  <a:gd name="T6" fmla="*/ 219 w 221"/>
                  <a:gd name="T7" fmla="*/ 113 h 207"/>
                  <a:gd name="T8" fmla="*/ 217 w 221"/>
                  <a:gd name="T9" fmla="*/ 138 h 207"/>
                  <a:gd name="T10" fmla="*/ 203 w 221"/>
                  <a:gd name="T11" fmla="*/ 145 h 207"/>
                  <a:gd name="T12" fmla="*/ 196 w 221"/>
                  <a:gd name="T13" fmla="*/ 151 h 207"/>
                  <a:gd name="T14" fmla="*/ 191 w 221"/>
                  <a:gd name="T15" fmla="*/ 163 h 207"/>
                  <a:gd name="T16" fmla="*/ 191 w 221"/>
                  <a:gd name="T17" fmla="*/ 163 h 207"/>
                  <a:gd name="T18" fmla="*/ 180 w 221"/>
                  <a:gd name="T19" fmla="*/ 179 h 207"/>
                  <a:gd name="T20" fmla="*/ 155 w 221"/>
                  <a:gd name="T21" fmla="*/ 196 h 207"/>
                  <a:gd name="T22" fmla="*/ 139 w 221"/>
                  <a:gd name="T23" fmla="*/ 194 h 207"/>
                  <a:gd name="T24" fmla="*/ 125 w 221"/>
                  <a:gd name="T25" fmla="*/ 201 h 207"/>
                  <a:gd name="T26" fmla="*/ 119 w 221"/>
                  <a:gd name="T27" fmla="*/ 193 h 207"/>
                  <a:gd name="T28" fmla="*/ 107 w 221"/>
                  <a:gd name="T29" fmla="*/ 194 h 207"/>
                  <a:gd name="T30" fmla="*/ 89 w 221"/>
                  <a:gd name="T31" fmla="*/ 188 h 207"/>
                  <a:gd name="T32" fmla="*/ 97 w 221"/>
                  <a:gd name="T33" fmla="*/ 175 h 207"/>
                  <a:gd name="T34" fmla="*/ 76 w 221"/>
                  <a:gd name="T35" fmla="*/ 169 h 207"/>
                  <a:gd name="T36" fmla="*/ 69 w 221"/>
                  <a:gd name="T37" fmla="*/ 175 h 207"/>
                  <a:gd name="T38" fmla="*/ 61 w 221"/>
                  <a:gd name="T39" fmla="*/ 189 h 207"/>
                  <a:gd name="T40" fmla="*/ 52 w 221"/>
                  <a:gd name="T41" fmla="*/ 201 h 207"/>
                  <a:gd name="T42" fmla="*/ 42 w 221"/>
                  <a:gd name="T43" fmla="*/ 206 h 207"/>
                  <a:gd name="T44" fmla="*/ 32 w 221"/>
                  <a:gd name="T45" fmla="*/ 199 h 207"/>
                  <a:gd name="T46" fmla="*/ 19 w 221"/>
                  <a:gd name="T47" fmla="*/ 199 h 207"/>
                  <a:gd name="T48" fmla="*/ 18 w 221"/>
                  <a:gd name="T49" fmla="*/ 199 h 207"/>
                  <a:gd name="T50" fmla="*/ 14 w 221"/>
                  <a:gd name="T51" fmla="*/ 194 h 207"/>
                  <a:gd name="T52" fmla="*/ 3 w 221"/>
                  <a:gd name="T53" fmla="*/ 176 h 207"/>
                  <a:gd name="T54" fmla="*/ 3 w 221"/>
                  <a:gd name="T55" fmla="*/ 167 h 207"/>
                  <a:gd name="T56" fmla="*/ 0 w 221"/>
                  <a:gd name="T57" fmla="*/ 157 h 207"/>
                  <a:gd name="T58" fmla="*/ 24 w 221"/>
                  <a:gd name="T59" fmla="*/ 157 h 207"/>
                  <a:gd name="T60" fmla="*/ 19 w 221"/>
                  <a:gd name="T61" fmla="*/ 145 h 207"/>
                  <a:gd name="T62" fmla="*/ 22 w 221"/>
                  <a:gd name="T63" fmla="*/ 137 h 207"/>
                  <a:gd name="T64" fmla="*/ 21 w 221"/>
                  <a:gd name="T65" fmla="*/ 119 h 207"/>
                  <a:gd name="T66" fmla="*/ 20 w 221"/>
                  <a:gd name="T67" fmla="*/ 111 h 207"/>
                  <a:gd name="T68" fmla="*/ 21 w 221"/>
                  <a:gd name="T69" fmla="*/ 101 h 207"/>
                  <a:gd name="T70" fmla="*/ 21 w 221"/>
                  <a:gd name="T71" fmla="*/ 91 h 207"/>
                  <a:gd name="T72" fmla="*/ 65 w 221"/>
                  <a:gd name="T73" fmla="*/ 90 h 207"/>
                  <a:gd name="T74" fmla="*/ 60 w 221"/>
                  <a:gd name="T75" fmla="*/ 69 h 207"/>
                  <a:gd name="T76" fmla="*/ 47 w 221"/>
                  <a:gd name="T77" fmla="*/ 45 h 207"/>
                  <a:gd name="T78" fmla="*/ 54 w 221"/>
                  <a:gd name="T79" fmla="*/ 15 h 207"/>
                  <a:gd name="T80" fmla="*/ 67 w 221"/>
                  <a:gd name="T81" fmla="*/ 14 h 207"/>
                  <a:gd name="T82" fmla="*/ 87 w 221"/>
                  <a:gd name="T83" fmla="*/ 20 h 207"/>
                  <a:gd name="T84" fmla="*/ 105 w 221"/>
                  <a:gd name="T85" fmla="*/ 5 h 207"/>
                  <a:gd name="T86" fmla="*/ 137 w 221"/>
                  <a:gd name="T87" fmla="*/ 2 h 207"/>
                  <a:gd name="T88" fmla="*/ 152 w 221"/>
                  <a:gd name="T89" fmla="*/ 5 h 207"/>
                  <a:gd name="T90" fmla="*/ 165 w 221"/>
                  <a:gd name="T91" fmla="*/ 0 h 207"/>
                  <a:gd name="T92" fmla="*/ 185 w 221"/>
                  <a:gd name="T93" fmla="*/ 1 h 207"/>
                  <a:gd name="T94" fmla="*/ 186 w 221"/>
                  <a:gd name="T95" fmla="*/ 9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207">
                    <a:moveTo>
                      <a:pt x="186" y="91"/>
                    </a:moveTo>
                    <a:cubicBezTo>
                      <a:pt x="221" y="90"/>
                      <a:pt x="221" y="90"/>
                      <a:pt x="221" y="90"/>
                    </a:cubicBezTo>
                    <a:cubicBezTo>
                      <a:pt x="221" y="91"/>
                      <a:pt x="220" y="92"/>
                      <a:pt x="220" y="93"/>
                    </a:cubicBezTo>
                    <a:cubicBezTo>
                      <a:pt x="219" y="98"/>
                      <a:pt x="219" y="107"/>
                      <a:pt x="219" y="113"/>
                    </a:cubicBezTo>
                    <a:cubicBezTo>
                      <a:pt x="219" y="118"/>
                      <a:pt x="221" y="135"/>
                      <a:pt x="217" y="138"/>
                    </a:cubicBezTo>
                    <a:cubicBezTo>
                      <a:pt x="214" y="141"/>
                      <a:pt x="203" y="145"/>
                      <a:pt x="203" y="145"/>
                    </a:cubicBezTo>
                    <a:cubicBezTo>
                      <a:pt x="203" y="145"/>
                      <a:pt x="197" y="149"/>
                      <a:pt x="196" y="151"/>
                    </a:cubicBezTo>
                    <a:cubicBezTo>
                      <a:pt x="195" y="153"/>
                      <a:pt x="194" y="157"/>
                      <a:pt x="191" y="163"/>
                    </a:cubicBezTo>
                    <a:cubicBezTo>
                      <a:pt x="191" y="163"/>
                      <a:pt x="191" y="163"/>
                      <a:pt x="191" y="163"/>
                    </a:cubicBezTo>
                    <a:cubicBezTo>
                      <a:pt x="189" y="165"/>
                      <a:pt x="184" y="173"/>
                      <a:pt x="180" y="179"/>
                    </a:cubicBezTo>
                    <a:cubicBezTo>
                      <a:pt x="174" y="188"/>
                      <a:pt x="161" y="195"/>
                      <a:pt x="155" y="196"/>
                    </a:cubicBezTo>
                    <a:cubicBezTo>
                      <a:pt x="150" y="198"/>
                      <a:pt x="142" y="195"/>
                      <a:pt x="139" y="194"/>
                    </a:cubicBezTo>
                    <a:cubicBezTo>
                      <a:pt x="135" y="193"/>
                      <a:pt x="130" y="199"/>
                      <a:pt x="125" y="201"/>
                    </a:cubicBezTo>
                    <a:cubicBezTo>
                      <a:pt x="121" y="203"/>
                      <a:pt x="118" y="196"/>
                      <a:pt x="119" y="193"/>
                    </a:cubicBezTo>
                    <a:cubicBezTo>
                      <a:pt x="119" y="190"/>
                      <a:pt x="111" y="193"/>
                      <a:pt x="107" y="194"/>
                    </a:cubicBezTo>
                    <a:cubicBezTo>
                      <a:pt x="104" y="194"/>
                      <a:pt x="92" y="190"/>
                      <a:pt x="89" y="188"/>
                    </a:cubicBezTo>
                    <a:cubicBezTo>
                      <a:pt x="86" y="187"/>
                      <a:pt x="91" y="182"/>
                      <a:pt x="97" y="175"/>
                    </a:cubicBezTo>
                    <a:cubicBezTo>
                      <a:pt x="103" y="168"/>
                      <a:pt x="80" y="167"/>
                      <a:pt x="76" y="169"/>
                    </a:cubicBezTo>
                    <a:cubicBezTo>
                      <a:pt x="72" y="170"/>
                      <a:pt x="70" y="172"/>
                      <a:pt x="69" y="175"/>
                    </a:cubicBezTo>
                    <a:cubicBezTo>
                      <a:pt x="69" y="179"/>
                      <a:pt x="65" y="187"/>
                      <a:pt x="61" y="189"/>
                    </a:cubicBezTo>
                    <a:cubicBezTo>
                      <a:pt x="58" y="192"/>
                      <a:pt x="54" y="197"/>
                      <a:pt x="52" y="201"/>
                    </a:cubicBezTo>
                    <a:cubicBezTo>
                      <a:pt x="50" y="205"/>
                      <a:pt x="47" y="207"/>
                      <a:pt x="42" y="206"/>
                    </a:cubicBezTo>
                    <a:cubicBezTo>
                      <a:pt x="36" y="206"/>
                      <a:pt x="35" y="202"/>
                      <a:pt x="32" y="199"/>
                    </a:cubicBezTo>
                    <a:cubicBezTo>
                      <a:pt x="29" y="196"/>
                      <a:pt x="23" y="199"/>
                      <a:pt x="19" y="199"/>
                    </a:cubicBezTo>
                    <a:cubicBezTo>
                      <a:pt x="19" y="199"/>
                      <a:pt x="19" y="199"/>
                      <a:pt x="18" y="199"/>
                    </a:cubicBezTo>
                    <a:cubicBezTo>
                      <a:pt x="15" y="198"/>
                      <a:pt x="14" y="196"/>
                      <a:pt x="14" y="194"/>
                    </a:cubicBezTo>
                    <a:cubicBezTo>
                      <a:pt x="13" y="192"/>
                      <a:pt x="5" y="180"/>
                      <a:pt x="3" y="176"/>
                    </a:cubicBezTo>
                    <a:cubicBezTo>
                      <a:pt x="2" y="172"/>
                      <a:pt x="3" y="170"/>
                      <a:pt x="3" y="167"/>
                    </a:cubicBezTo>
                    <a:cubicBezTo>
                      <a:pt x="3" y="164"/>
                      <a:pt x="1" y="160"/>
                      <a:pt x="0" y="157"/>
                    </a:cubicBezTo>
                    <a:cubicBezTo>
                      <a:pt x="24" y="157"/>
                      <a:pt x="24" y="157"/>
                      <a:pt x="24" y="157"/>
                    </a:cubicBezTo>
                    <a:cubicBezTo>
                      <a:pt x="25" y="155"/>
                      <a:pt x="21" y="149"/>
                      <a:pt x="19" y="145"/>
                    </a:cubicBezTo>
                    <a:cubicBezTo>
                      <a:pt x="17" y="142"/>
                      <a:pt x="19" y="140"/>
                      <a:pt x="22" y="137"/>
                    </a:cubicBezTo>
                    <a:cubicBezTo>
                      <a:pt x="25" y="133"/>
                      <a:pt x="23" y="124"/>
                      <a:pt x="21" y="119"/>
                    </a:cubicBezTo>
                    <a:cubicBezTo>
                      <a:pt x="20" y="113"/>
                      <a:pt x="20" y="113"/>
                      <a:pt x="20" y="111"/>
                    </a:cubicBezTo>
                    <a:cubicBezTo>
                      <a:pt x="20" y="108"/>
                      <a:pt x="23" y="103"/>
                      <a:pt x="21" y="101"/>
                    </a:cubicBezTo>
                    <a:cubicBezTo>
                      <a:pt x="20" y="99"/>
                      <a:pt x="21" y="91"/>
                      <a:pt x="21" y="91"/>
                    </a:cubicBezTo>
                    <a:cubicBezTo>
                      <a:pt x="65" y="90"/>
                      <a:pt x="65" y="90"/>
                      <a:pt x="65" y="90"/>
                    </a:cubicBezTo>
                    <a:cubicBezTo>
                      <a:pt x="68" y="81"/>
                      <a:pt x="63" y="75"/>
                      <a:pt x="60" y="69"/>
                    </a:cubicBezTo>
                    <a:cubicBezTo>
                      <a:pt x="57" y="63"/>
                      <a:pt x="49" y="49"/>
                      <a:pt x="47" y="45"/>
                    </a:cubicBezTo>
                    <a:cubicBezTo>
                      <a:pt x="46" y="40"/>
                      <a:pt x="53" y="19"/>
                      <a:pt x="54" y="15"/>
                    </a:cubicBezTo>
                    <a:cubicBezTo>
                      <a:pt x="54" y="15"/>
                      <a:pt x="64" y="11"/>
                      <a:pt x="67" y="14"/>
                    </a:cubicBezTo>
                    <a:cubicBezTo>
                      <a:pt x="71" y="17"/>
                      <a:pt x="81" y="23"/>
                      <a:pt x="87" y="20"/>
                    </a:cubicBezTo>
                    <a:cubicBezTo>
                      <a:pt x="92" y="17"/>
                      <a:pt x="101" y="5"/>
                      <a:pt x="105" y="5"/>
                    </a:cubicBezTo>
                    <a:cubicBezTo>
                      <a:pt x="110" y="4"/>
                      <a:pt x="134" y="1"/>
                      <a:pt x="137" y="2"/>
                    </a:cubicBezTo>
                    <a:cubicBezTo>
                      <a:pt x="141" y="3"/>
                      <a:pt x="147" y="6"/>
                      <a:pt x="152" y="5"/>
                    </a:cubicBezTo>
                    <a:cubicBezTo>
                      <a:pt x="157" y="3"/>
                      <a:pt x="161" y="0"/>
                      <a:pt x="165" y="0"/>
                    </a:cubicBezTo>
                    <a:cubicBezTo>
                      <a:pt x="169" y="0"/>
                      <a:pt x="185" y="1"/>
                      <a:pt x="185" y="1"/>
                    </a:cubicBezTo>
                    <a:lnTo>
                      <a:pt x="186" y="91"/>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 name="Merced County">
              <a:extLst>
                <a:ext uri="{FF2B5EF4-FFF2-40B4-BE49-F238E27FC236}">
                  <a16:creationId xmlns:a16="http://schemas.microsoft.com/office/drawing/2014/main" id="{AE570256-43EF-42F9-BA20-AEC2BD0AA666}"/>
                </a:ext>
              </a:extLst>
            </p:cNvPr>
            <p:cNvSpPr>
              <a:spLocks/>
            </p:cNvSpPr>
            <p:nvPr/>
          </p:nvSpPr>
          <p:spPr bwMode="auto">
            <a:xfrm>
              <a:off x="4067176" y="3787776"/>
              <a:ext cx="527050" cy="557213"/>
            </a:xfrm>
            <a:custGeom>
              <a:avLst/>
              <a:gdLst>
                <a:gd name="T0" fmla="*/ 395 w 395"/>
                <a:gd name="T1" fmla="*/ 187 h 376"/>
                <a:gd name="T2" fmla="*/ 390 w 395"/>
                <a:gd name="T3" fmla="*/ 193 h 376"/>
                <a:gd name="T4" fmla="*/ 375 w 395"/>
                <a:gd name="T5" fmla="*/ 197 h 376"/>
                <a:gd name="T6" fmla="*/ 360 w 395"/>
                <a:gd name="T7" fmla="*/ 196 h 376"/>
                <a:gd name="T8" fmla="*/ 350 w 395"/>
                <a:gd name="T9" fmla="*/ 200 h 376"/>
                <a:gd name="T10" fmla="*/ 320 w 395"/>
                <a:gd name="T11" fmla="*/ 203 h 376"/>
                <a:gd name="T12" fmla="*/ 300 w 395"/>
                <a:gd name="T13" fmla="*/ 217 h 376"/>
                <a:gd name="T14" fmla="*/ 288 w 395"/>
                <a:gd name="T15" fmla="*/ 217 h 376"/>
                <a:gd name="T16" fmla="*/ 267 w 395"/>
                <a:gd name="T17" fmla="*/ 225 h 376"/>
                <a:gd name="T18" fmla="*/ 256 w 395"/>
                <a:gd name="T19" fmla="*/ 224 h 376"/>
                <a:gd name="T20" fmla="*/ 235 w 395"/>
                <a:gd name="T21" fmla="*/ 247 h 376"/>
                <a:gd name="T22" fmla="*/ 235 w 395"/>
                <a:gd name="T23" fmla="*/ 247 h 376"/>
                <a:gd name="T24" fmla="*/ 114 w 395"/>
                <a:gd name="T25" fmla="*/ 376 h 376"/>
                <a:gd name="T26" fmla="*/ 107 w 395"/>
                <a:gd name="T27" fmla="*/ 369 h 376"/>
                <a:gd name="T28" fmla="*/ 42 w 395"/>
                <a:gd name="T29" fmla="*/ 337 h 376"/>
                <a:gd name="T30" fmla="*/ 40 w 395"/>
                <a:gd name="T31" fmla="*/ 327 h 376"/>
                <a:gd name="T32" fmla="*/ 30 w 395"/>
                <a:gd name="T33" fmla="*/ 317 h 376"/>
                <a:gd name="T34" fmla="*/ 22 w 395"/>
                <a:gd name="T35" fmla="*/ 305 h 376"/>
                <a:gd name="T36" fmla="*/ 10 w 395"/>
                <a:gd name="T37" fmla="*/ 300 h 376"/>
                <a:gd name="T38" fmla="*/ 12 w 395"/>
                <a:gd name="T39" fmla="*/ 289 h 376"/>
                <a:gd name="T40" fmla="*/ 12 w 395"/>
                <a:gd name="T41" fmla="*/ 286 h 376"/>
                <a:gd name="T42" fmla="*/ 4 w 395"/>
                <a:gd name="T43" fmla="*/ 275 h 376"/>
                <a:gd name="T44" fmla="*/ 8 w 395"/>
                <a:gd name="T45" fmla="*/ 269 h 376"/>
                <a:gd name="T46" fmla="*/ 5 w 395"/>
                <a:gd name="T47" fmla="*/ 259 h 376"/>
                <a:gd name="T48" fmla="*/ 13 w 395"/>
                <a:gd name="T49" fmla="*/ 244 h 376"/>
                <a:gd name="T50" fmla="*/ 8 w 395"/>
                <a:gd name="T51" fmla="*/ 233 h 376"/>
                <a:gd name="T52" fmla="*/ 9 w 395"/>
                <a:gd name="T53" fmla="*/ 225 h 376"/>
                <a:gd name="T54" fmla="*/ 9 w 395"/>
                <a:gd name="T55" fmla="*/ 212 h 376"/>
                <a:gd name="T56" fmla="*/ 94 w 395"/>
                <a:gd name="T57" fmla="*/ 124 h 376"/>
                <a:gd name="T58" fmla="*/ 88 w 395"/>
                <a:gd name="T59" fmla="*/ 109 h 376"/>
                <a:gd name="T60" fmla="*/ 88 w 395"/>
                <a:gd name="T61" fmla="*/ 100 h 376"/>
                <a:gd name="T62" fmla="*/ 278 w 395"/>
                <a:gd name="T63" fmla="*/ 0 h 376"/>
                <a:gd name="T64" fmla="*/ 319 w 395"/>
                <a:gd name="T65" fmla="*/ 77 h 376"/>
                <a:gd name="T66" fmla="*/ 322 w 395"/>
                <a:gd name="T67" fmla="*/ 97 h 376"/>
                <a:gd name="T68" fmla="*/ 335 w 395"/>
                <a:gd name="T69" fmla="*/ 118 h 376"/>
                <a:gd name="T70" fmla="*/ 342 w 395"/>
                <a:gd name="T71" fmla="*/ 132 h 376"/>
                <a:gd name="T72" fmla="*/ 350 w 395"/>
                <a:gd name="T73" fmla="*/ 143 h 376"/>
                <a:gd name="T74" fmla="*/ 352 w 395"/>
                <a:gd name="T75" fmla="*/ 154 h 376"/>
                <a:gd name="T76" fmla="*/ 365 w 395"/>
                <a:gd name="T77" fmla="*/ 169 h 376"/>
                <a:gd name="T78" fmla="*/ 386 w 395"/>
                <a:gd name="T79" fmla="*/ 174 h 376"/>
                <a:gd name="T80" fmla="*/ 395 w 395"/>
                <a:gd name="T81" fmla="*/ 186 h 376"/>
                <a:gd name="T82" fmla="*/ 395 w 395"/>
                <a:gd name="T83" fmla="*/ 18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5" h="376">
                  <a:moveTo>
                    <a:pt x="395" y="187"/>
                  </a:moveTo>
                  <a:cubicBezTo>
                    <a:pt x="390" y="193"/>
                    <a:pt x="390" y="193"/>
                    <a:pt x="390" y="193"/>
                  </a:cubicBezTo>
                  <a:cubicBezTo>
                    <a:pt x="390" y="193"/>
                    <a:pt x="381" y="199"/>
                    <a:pt x="375" y="197"/>
                  </a:cubicBezTo>
                  <a:cubicBezTo>
                    <a:pt x="369" y="196"/>
                    <a:pt x="361" y="194"/>
                    <a:pt x="360" y="196"/>
                  </a:cubicBezTo>
                  <a:cubicBezTo>
                    <a:pt x="358" y="198"/>
                    <a:pt x="356" y="202"/>
                    <a:pt x="350" y="200"/>
                  </a:cubicBezTo>
                  <a:cubicBezTo>
                    <a:pt x="344" y="198"/>
                    <a:pt x="327" y="200"/>
                    <a:pt x="320" y="203"/>
                  </a:cubicBezTo>
                  <a:cubicBezTo>
                    <a:pt x="314" y="207"/>
                    <a:pt x="304" y="217"/>
                    <a:pt x="300" y="217"/>
                  </a:cubicBezTo>
                  <a:cubicBezTo>
                    <a:pt x="296" y="216"/>
                    <a:pt x="291" y="215"/>
                    <a:pt x="288" y="217"/>
                  </a:cubicBezTo>
                  <a:cubicBezTo>
                    <a:pt x="284" y="219"/>
                    <a:pt x="272" y="225"/>
                    <a:pt x="267" y="225"/>
                  </a:cubicBezTo>
                  <a:cubicBezTo>
                    <a:pt x="262" y="225"/>
                    <a:pt x="256" y="224"/>
                    <a:pt x="256" y="224"/>
                  </a:cubicBezTo>
                  <a:cubicBezTo>
                    <a:pt x="235" y="247"/>
                    <a:pt x="235" y="247"/>
                    <a:pt x="235" y="247"/>
                  </a:cubicBezTo>
                  <a:cubicBezTo>
                    <a:pt x="235" y="247"/>
                    <a:pt x="235" y="247"/>
                    <a:pt x="235" y="247"/>
                  </a:cubicBezTo>
                  <a:cubicBezTo>
                    <a:pt x="114" y="376"/>
                    <a:pt x="114" y="376"/>
                    <a:pt x="114" y="376"/>
                  </a:cubicBezTo>
                  <a:cubicBezTo>
                    <a:pt x="107" y="369"/>
                    <a:pt x="107" y="369"/>
                    <a:pt x="107" y="369"/>
                  </a:cubicBezTo>
                  <a:cubicBezTo>
                    <a:pt x="42" y="337"/>
                    <a:pt x="42" y="337"/>
                    <a:pt x="42" y="337"/>
                  </a:cubicBezTo>
                  <a:cubicBezTo>
                    <a:pt x="42" y="337"/>
                    <a:pt x="41" y="331"/>
                    <a:pt x="40" y="327"/>
                  </a:cubicBezTo>
                  <a:cubicBezTo>
                    <a:pt x="40" y="324"/>
                    <a:pt x="34" y="321"/>
                    <a:pt x="30" y="317"/>
                  </a:cubicBezTo>
                  <a:cubicBezTo>
                    <a:pt x="27" y="314"/>
                    <a:pt x="24" y="308"/>
                    <a:pt x="22" y="305"/>
                  </a:cubicBezTo>
                  <a:cubicBezTo>
                    <a:pt x="21" y="303"/>
                    <a:pt x="14" y="301"/>
                    <a:pt x="10" y="300"/>
                  </a:cubicBezTo>
                  <a:cubicBezTo>
                    <a:pt x="5" y="299"/>
                    <a:pt x="10" y="293"/>
                    <a:pt x="12" y="289"/>
                  </a:cubicBezTo>
                  <a:cubicBezTo>
                    <a:pt x="12" y="288"/>
                    <a:pt x="12" y="287"/>
                    <a:pt x="12" y="286"/>
                  </a:cubicBezTo>
                  <a:cubicBezTo>
                    <a:pt x="11" y="282"/>
                    <a:pt x="7" y="277"/>
                    <a:pt x="4" y="275"/>
                  </a:cubicBezTo>
                  <a:cubicBezTo>
                    <a:pt x="0" y="273"/>
                    <a:pt x="6" y="272"/>
                    <a:pt x="8" y="269"/>
                  </a:cubicBezTo>
                  <a:cubicBezTo>
                    <a:pt x="11" y="265"/>
                    <a:pt x="6" y="261"/>
                    <a:pt x="5" y="259"/>
                  </a:cubicBezTo>
                  <a:cubicBezTo>
                    <a:pt x="4" y="256"/>
                    <a:pt x="10" y="249"/>
                    <a:pt x="13" y="244"/>
                  </a:cubicBezTo>
                  <a:cubicBezTo>
                    <a:pt x="16" y="239"/>
                    <a:pt x="12" y="236"/>
                    <a:pt x="8" y="233"/>
                  </a:cubicBezTo>
                  <a:cubicBezTo>
                    <a:pt x="5" y="231"/>
                    <a:pt x="9" y="225"/>
                    <a:pt x="9" y="225"/>
                  </a:cubicBezTo>
                  <a:cubicBezTo>
                    <a:pt x="9" y="212"/>
                    <a:pt x="9" y="212"/>
                    <a:pt x="9" y="212"/>
                  </a:cubicBezTo>
                  <a:cubicBezTo>
                    <a:pt x="94" y="124"/>
                    <a:pt x="94" y="124"/>
                    <a:pt x="94" y="124"/>
                  </a:cubicBezTo>
                  <a:cubicBezTo>
                    <a:pt x="94" y="124"/>
                    <a:pt x="90" y="112"/>
                    <a:pt x="88" y="109"/>
                  </a:cubicBezTo>
                  <a:cubicBezTo>
                    <a:pt x="86" y="105"/>
                    <a:pt x="88" y="100"/>
                    <a:pt x="88" y="100"/>
                  </a:cubicBezTo>
                  <a:cubicBezTo>
                    <a:pt x="278" y="0"/>
                    <a:pt x="278" y="0"/>
                    <a:pt x="278" y="0"/>
                  </a:cubicBezTo>
                  <a:cubicBezTo>
                    <a:pt x="319" y="77"/>
                    <a:pt x="319" y="77"/>
                    <a:pt x="319" y="77"/>
                  </a:cubicBezTo>
                  <a:cubicBezTo>
                    <a:pt x="319" y="77"/>
                    <a:pt x="318" y="91"/>
                    <a:pt x="322" y="97"/>
                  </a:cubicBezTo>
                  <a:cubicBezTo>
                    <a:pt x="326" y="103"/>
                    <a:pt x="334" y="116"/>
                    <a:pt x="335" y="118"/>
                  </a:cubicBezTo>
                  <a:cubicBezTo>
                    <a:pt x="336" y="120"/>
                    <a:pt x="340" y="129"/>
                    <a:pt x="342" y="132"/>
                  </a:cubicBezTo>
                  <a:cubicBezTo>
                    <a:pt x="344" y="135"/>
                    <a:pt x="349" y="139"/>
                    <a:pt x="350" y="143"/>
                  </a:cubicBezTo>
                  <a:cubicBezTo>
                    <a:pt x="350" y="147"/>
                    <a:pt x="351" y="150"/>
                    <a:pt x="352" y="154"/>
                  </a:cubicBezTo>
                  <a:cubicBezTo>
                    <a:pt x="354" y="158"/>
                    <a:pt x="356" y="168"/>
                    <a:pt x="365" y="169"/>
                  </a:cubicBezTo>
                  <a:cubicBezTo>
                    <a:pt x="374" y="169"/>
                    <a:pt x="384" y="170"/>
                    <a:pt x="386" y="174"/>
                  </a:cubicBezTo>
                  <a:cubicBezTo>
                    <a:pt x="389" y="178"/>
                    <a:pt x="395" y="186"/>
                    <a:pt x="395" y="186"/>
                  </a:cubicBezTo>
                  <a:lnTo>
                    <a:pt x="395" y="187"/>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Trinity County">
              <a:extLst>
                <a:ext uri="{FF2B5EF4-FFF2-40B4-BE49-F238E27FC236}">
                  <a16:creationId xmlns:a16="http://schemas.microsoft.com/office/drawing/2014/main" id="{47AF3D69-23A6-42C0-A58D-C13757A6DFC2}"/>
                </a:ext>
              </a:extLst>
            </p:cNvPr>
            <p:cNvSpPr>
              <a:spLocks/>
            </p:cNvSpPr>
            <p:nvPr/>
          </p:nvSpPr>
          <p:spPr bwMode="auto">
            <a:xfrm>
              <a:off x="3070226" y="1479551"/>
              <a:ext cx="482600" cy="858838"/>
            </a:xfrm>
            <a:custGeom>
              <a:avLst/>
              <a:gdLst>
                <a:gd name="T0" fmla="*/ 17 w 363"/>
                <a:gd name="T1" fmla="*/ 576 h 580"/>
                <a:gd name="T2" fmla="*/ 21 w 363"/>
                <a:gd name="T3" fmla="*/ 260 h 580"/>
                <a:gd name="T4" fmla="*/ 16 w 363"/>
                <a:gd name="T5" fmla="*/ 220 h 580"/>
                <a:gd name="T6" fmla="*/ 1 w 363"/>
                <a:gd name="T7" fmla="*/ 183 h 580"/>
                <a:gd name="T8" fmla="*/ 17 w 363"/>
                <a:gd name="T9" fmla="*/ 177 h 580"/>
                <a:gd name="T10" fmla="*/ 49 w 363"/>
                <a:gd name="T11" fmla="*/ 179 h 580"/>
                <a:gd name="T12" fmla="*/ 61 w 363"/>
                <a:gd name="T13" fmla="*/ 151 h 580"/>
                <a:gd name="T14" fmla="*/ 50 w 363"/>
                <a:gd name="T15" fmla="*/ 121 h 580"/>
                <a:gd name="T16" fmla="*/ 59 w 363"/>
                <a:gd name="T17" fmla="*/ 89 h 580"/>
                <a:gd name="T18" fmla="*/ 69 w 363"/>
                <a:gd name="T19" fmla="*/ 87 h 580"/>
                <a:gd name="T20" fmla="*/ 85 w 363"/>
                <a:gd name="T21" fmla="*/ 92 h 580"/>
                <a:gd name="T22" fmla="*/ 109 w 363"/>
                <a:gd name="T23" fmla="*/ 108 h 580"/>
                <a:gd name="T24" fmla="*/ 140 w 363"/>
                <a:gd name="T25" fmla="*/ 123 h 580"/>
                <a:gd name="T26" fmla="*/ 169 w 363"/>
                <a:gd name="T27" fmla="*/ 131 h 580"/>
                <a:gd name="T28" fmla="*/ 193 w 363"/>
                <a:gd name="T29" fmla="*/ 151 h 580"/>
                <a:gd name="T30" fmla="*/ 219 w 363"/>
                <a:gd name="T31" fmla="*/ 155 h 580"/>
                <a:gd name="T32" fmla="*/ 202 w 363"/>
                <a:gd name="T33" fmla="*/ 119 h 580"/>
                <a:gd name="T34" fmla="*/ 203 w 363"/>
                <a:gd name="T35" fmla="*/ 83 h 580"/>
                <a:gd name="T36" fmla="*/ 220 w 363"/>
                <a:gd name="T37" fmla="*/ 75 h 580"/>
                <a:gd name="T38" fmla="*/ 253 w 363"/>
                <a:gd name="T39" fmla="*/ 69 h 580"/>
                <a:gd name="T40" fmla="*/ 271 w 363"/>
                <a:gd name="T41" fmla="*/ 54 h 580"/>
                <a:gd name="T42" fmla="*/ 297 w 363"/>
                <a:gd name="T43" fmla="*/ 33 h 580"/>
                <a:gd name="T44" fmla="*/ 315 w 363"/>
                <a:gd name="T45" fmla="*/ 18 h 580"/>
                <a:gd name="T46" fmla="*/ 324 w 363"/>
                <a:gd name="T47" fmla="*/ 2 h 580"/>
                <a:gd name="T48" fmla="*/ 341 w 363"/>
                <a:gd name="T49" fmla="*/ 15 h 580"/>
                <a:gd name="T50" fmla="*/ 345 w 363"/>
                <a:gd name="T51" fmla="*/ 31 h 580"/>
                <a:gd name="T52" fmla="*/ 340 w 363"/>
                <a:gd name="T53" fmla="*/ 70 h 580"/>
                <a:gd name="T54" fmla="*/ 355 w 363"/>
                <a:gd name="T55" fmla="*/ 86 h 580"/>
                <a:gd name="T56" fmla="*/ 357 w 363"/>
                <a:gd name="T57" fmla="*/ 117 h 580"/>
                <a:gd name="T58" fmla="*/ 334 w 363"/>
                <a:gd name="T59" fmla="*/ 151 h 580"/>
                <a:gd name="T60" fmla="*/ 309 w 363"/>
                <a:gd name="T61" fmla="*/ 199 h 580"/>
                <a:gd name="T62" fmla="*/ 294 w 363"/>
                <a:gd name="T63" fmla="*/ 229 h 580"/>
                <a:gd name="T64" fmla="*/ 277 w 363"/>
                <a:gd name="T65" fmla="*/ 262 h 580"/>
                <a:gd name="T66" fmla="*/ 267 w 363"/>
                <a:gd name="T67" fmla="*/ 289 h 580"/>
                <a:gd name="T68" fmla="*/ 279 w 363"/>
                <a:gd name="T69" fmla="*/ 314 h 580"/>
                <a:gd name="T70" fmla="*/ 269 w 363"/>
                <a:gd name="T71" fmla="*/ 339 h 580"/>
                <a:gd name="T72" fmla="*/ 256 w 363"/>
                <a:gd name="T73" fmla="*/ 349 h 580"/>
                <a:gd name="T74" fmla="*/ 237 w 363"/>
                <a:gd name="T75" fmla="*/ 363 h 580"/>
                <a:gd name="T76" fmla="*/ 210 w 363"/>
                <a:gd name="T77" fmla="*/ 390 h 580"/>
                <a:gd name="T78" fmla="*/ 191 w 363"/>
                <a:gd name="T79" fmla="*/ 401 h 580"/>
                <a:gd name="T80" fmla="*/ 172 w 363"/>
                <a:gd name="T81" fmla="*/ 429 h 580"/>
                <a:gd name="T82" fmla="*/ 174 w 363"/>
                <a:gd name="T83" fmla="*/ 457 h 580"/>
                <a:gd name="T84" fmla="*/ 196 w 363"/>
                <a:gd name="T85" fmla="*/ 483 h 580"/>
                <a:gd name="T86" fmla="*/ 196 w 363"/>
                <a:gd name="T87" fmla="*/ 509 h 580"/>
                <a:gd name="T88" fmla="*/ 197 w 363"/>
                <a:gd name="T89" fmla="*/ 539 h 580"/>
                <a:gd name="T90" fmla="*/ 203 w 363"/>
                <a:gd name="T91" fmla="*/ 566 h 580"/>
                <a:gd name="T92" fmla="*/ 206 w 363"/>
                <a:gd name="T9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3" h="580">
                  <a:moveTo>
                    <a:pt x="206" y="580"/>
                  </a:moveTo>
                  <a:cubicBezTo>
                    <a:pt x="17" y="576"/>
                    <a:pt x="17" y="576"/>
                    <a:pt x="17" y="576"/>
                  </a:cubicBezTo>
                  <a:cubicBezTo>
                    <a:pt x="17" y="570"/>
                    <a:pt x="17" y="570"/>
                    <a:pt x="17" y="570"/>
                  </a:cubicBezTo>
                  <a:cubicBezTo>
                    <a:pt x="21" y="260"/>
                    <a:pt x="21" y="260"/>
                    <a:pt x="21" y="260"/>
                  </a:cubicBezTo>
                  <a:cubicBezTo>
                    <a:pt x="21" y="260"/>
                    <a:pt x="19" y="244"/>
                    <a:pt x="19" y="239"/>
                  </a:cubicBezTo>
                  <a:cubicBezTo>
                    <a:pt x="19" y="233"/>
                    <a:pt x="17" y="223"/>
                    <a:pt x="16" y="220"/>
                  </a:cubicBezTo>
                  <a:cubicBezTo>
                    <a:pt x="15" y="217"/>
                    <a:pt x="9" y="208"/>
                    <a:pt x="5" y="203"/>
                  </a:cubicBezTo>
                  <a:cubicBezTo>
                    <a:pt x="2" y="199"/>
                    <a:pt x="3" y="189"/>
                    <a:pt x="1" y="183"/>
                  </a:cubicBezTo>
                  <a:cubicBezTo>
                    <a:pt x="0" y="177"/>
                    <a:pt x="5" y="181"/>
                    <a:pt x="7" y="181"/>
                  </a:cubicBezTo>
                  <a:cubicBezTo>
                    <a:pt x="10" y="182"/>
                    <a:pt x="15" y="178"/>
                    <a:pt x="17" y="177"/>
                  </a:cubicBezTo>
                  <a:cubicBezTo>
                    <a:pt x="20" y="175"/>
                    <a:pt x="31" y="185"/>
                    <a:pt x="34" y="189"/>
                  </a:cubicBezTo>
                  <a:cubicBezTo>
                    <a:pt x="37" y="193"/>
                    <a:pt x="45" y="183"/>
                    <a:pt x="49" y="179"/>
                  </a:cubicBezTo>
                  <a:cubicBezTo>
                    <a:pt x="54" y="174"/>
                    <a:pt x="51" y="171"/>
                    <a:pt x="51" y="168"/>
                  </a:cubicBezTo>
                  <a:cubicBezTo>
                    <a:pt x="51" y="165"/>
                    <a:pt x="60" y="155"/>
                    <a:pt x="61" y="151"/>
                  </a:cubicBezTo>
                  <a:cubicBezTo>
                    <a:pt x="63" y="147"/>
                    <a:pt x="61" y="141"/>
                    <a:pt x="59" y="137"/>
                  </a:cubicBezTo>
                  <a:cubicBezTo>
                    <a:pt x="58" y="132"/>
                    <a:pt x="54" y="126"/>
                    <a:pt x="50" y="121"/>
                  </a:cubicBezTo>
                  <a:cubicBezTo>
                    <a:pt x="46" y="117"/>
                    <a:pt x="53" y="115"/>
                    <a:pt x="56" y="113"/>
                  </a:cubicBezTo>
                  <a:cubicBezTo>
                    <a:pt x="59" y="111"/>
                    <a:pt x="59" y="94"/>
                    <a:pt x="59" y="89"/>
                  </a:cubicBezTo>
                  <a:cubicBezTo>
                    <a:pt x="59" y="83"/>
                    <a:pt x="61" y="82"/>
                    <a:pt x="63" y="79"/>
                  </a:cubicBezTo>
                  <a:cubicBezTo>
                    <a:pt x="63" y="79"/>
                    <a:pt x="67" y="83"/>
                    <a:pt x="69" y="87"/>
                  </a:cubicBezTo>
                  <a:cubicBezTo>
                    <a:pt x="71" y="91"/>
                    <a:pt x="75" y="89"/>
                    <a:pt x="77" y="88"/>
                  </a:cubicBezTo>
                  <a:cubicBezTo>
                    <a:pt x="80" y="87"/>
                    <a:pt x="83" y="89"/>
                    <a:pt x="85" y="92"/>
                  </a:cubicBezTo>
                  <a:cubicBezTo>
                    <a:pt x="87" y="95"/>
                    <a:pt x="93" y="94"/>
                    <a:pt x="96" y="94"/>
                  </a:cubicBezTo>
                  <a:cubicBezTo>
                    <a:pt x="99" y="94"/>
                    <a:pt x="104" y="103"/>
                    <a:pt x="109" y="108"/>
                  </a:cubicBezTo>
                  <a:cubicBezTo>
                    <a:pt x="113" y="113"/>
                    <a:pt x="111" y="117"/>
                    <a:pt x="119" y="121"/>
                  </a:cubicBezTo>
                  <a:cubicBezTo>
                    <a:pt x="126" y="125"/>
                    <a:pt x="135" y="124"/>
                    <a:pt x="140" y="123"/>
                  </a:cubicBezTo>
                  <a:cubicBezTo>
                    <a:pt x="145" y="121"/>
                    <a:pt x="151" y="122"/>
                    <a:pt x="155" y="126"/>
                  </a:cubicBezTo>
                  <a:cubicBezTo>
                    <a:pt x="160" y="130"/>
                    <a:pt x="166" y="129"/>
                    <a:pt x="169" y="131"/>
                  </a:cubicBezTo>
                  <a:cubicBezTo>
                    <a:pt x="173" y="134"/>
                    <a:pt x="176" y="145"/>
                    <a:pt x="178" y="151"/>
                  </a:cubicBezTo>
                  <a:cubicBezTo>
                    <a:pt x="180" y="156"/>
                    <a:pt x="185" y="154"/>
                    <a:pt x="193" y="151"/>
                  </a:cubicBezTo>
                  <a:cubicBezTo>
                    <a:pt x="201" y="149"/>
                    <a:pt x="199" y="150"/>
                    <a:pt x="202" y="154"/>
                  </a:cubicBezTo>
                  <a:cubicBezTo>
                    <a:pt x="205" y="158"/>
                    <a:pt x="212" y="158"/>
                    <a:pt x="219" y="155"/>
                  </a:cubicBezTo>
                  <a:cubicBezTo>
                    <a:pt x="225" y="153"/>
                    <a:pt x="219" y="139"/>
                    <a:pt x="217" y="134"/>
                  </a:cubicBezTo>
                  <a:cubicBezTo>
                    <a:pt x="215" y="129"/>
                    <a:pt x="207" y="122"/>
                    <a:pt x="202" y="119"/>
                  </a:cubicBezTo>
                  <a:cubicBezTo>
                    <a:pt x="197" y="117"/>
                    <a:pt x="203" y="97"/>
                    <a:pt x="204" y="94"/>
                  </a:cubicBezTo>
                  <a:cubicBezTo>
                    <a:pt x="205" y="91"/>
                    <a:pt x="204" y="87"/>
                    <a:pt x="203" y="83"/>
                  </a:cubicBezTo>
                  <a:cubicBezTo>
                    <a:pt x="201" y="80"/>
                    <a:pt x="207" y="80"/>
                    <a:pt x="211" y="80"/>
                  </a:cubicBezTo>
                  <a:cubicBezTo>
                    <a:pt x="216" y="80"/>
                    <a:pt x="217" y="77"/>
                    <a:pt x="220" y="75"/>
                  </a:cubicBezTo>
                  <a:cubicBezTo>
                    <a:pt x="223" y="72"/>
                    <a:pt x="229" y="71"/>
                    <a:pt x="235" y="70"/>
                  </a:cubicBezTo>
                  <a:cubicBezTo>
                    <a:pt x="241" y="69"/>
                    <a:pt x="248" y="69"/>
                    <a:pt x="253" y="69"/>
                  </a:cubicBezTo>
                  <a:cubicBezTo>
                    <a:pt x="257" y="69"/>
                    <a:pt x="259" y="64"/>
                    <a:pt x="260" y="61"/>
                  </a:cubicBezTo>
                  <a:cubicBezTo>
                    <a:pt x="261" y="57"/>
                    <a:pt x="267" y="55"/>
                    <a:pt x="271" y="54"/>
                  </a:cubicBezTo>
                  <a:cubicBezTo>
                    <a:pt x="275" y="53"/>
                    <a:pt x="277" y="47"/>
                    <a:pt x="279" y="41"/>
                  </a:cubicBezTo>
                  <a:cubicBezTo>
                    <a:pt x="281" y="35"/>
                    <a:pt x="293" y="35"/>
                    <a:pt x="297" y="33"/>
                  </a:cubicBezTo>
                  <a:cubicBezTo>
                    <a:pt x="300" y="31"/>
                    <a:pt x="301" y="25"/>
                    <a:pt x="301" y="21"/>
                  </a:cubicBezTo>
                  <a:cubicBezTo>
                    <a:pt x="301" y="18"/>
                    <a:pt x="309" y="19"/>
                    <a:pt x="315" y="18"/>
                  </a:cubicBezTo>
                  <a:cubicBezTo>
                    <a:pt x="320" y="17"/>
                    <a:pt x="319" y="13"/>
                    <a:pt x="319" y="9"/>
                  </a:cubicBezTo>
                  <a:cubicBezTo>
                    <a:pt x="319" y="4"/>
                    <a:pt x="321" y="4"/>
                    <a:pt x="324" y="2"/>
                  </a:cubicBezTo>
                  <a:cubicBezTo>
                    <a:pt x="327" y="0"/>
                    <a:pt x="330" y="3"/>
                    <a:pt x="333" y="7"/>
                  </a:cubicBezTo>
                  <a:cubicBezTo>
                    <a:pt x="337" y="10"/>
                    <a:pt x="334" y="11"/>
                    <a:pt x="341" y="15"/>
                  </a:cubicBezTo>
                  <a:cubicBezTo>
                    <a:pt x="341" y="15"/>
                    <a:pt x="355" y="20"/>
                    <a:pt x="351" y="22"/>
                  </a:cubicBezTo>
                  <a:cubicBezTo>
                    <a:pt x="346" y="24"/>
                    <a:pt x="347" y="28"/>
                    <a:pt x="345" y="31"/>
                  </a:cubicBezTo>
                  <a:cubicBezTo>
                    <a:pt x="344" y="35"/>
                    <a:pt x="343" y="48"/>
                    <a:pt x="342" y="53"/>
                  </a:cubicBezTo>
                  <a:cubicBezTo>
                    <a:pt x="341" y="57"/>
                    <a:pt x="337" y="66"/>
                    <a:pt x="340" y="70"/>
                  </a:cubicBezTo>
                  <a:cubicBezTo>
                    <a:pt x="342" y="72"/>
                    <a:pt x="345" y="76"/>
                    <a:pt x="348" y="79"/>
                  </a:cubicBezTo>
                  <a:cubicBezTo>
                    <a:pt x="351" y="82"/>
                    <a:pt x="353" y="85"/>
                    <a:pt x="355" y="86"/>
                  </a:cubicBezTo>
                  <a:cubicBezTo>
                    <a:pt x="359" y="89"/>
                    <a:pt x="363" y="93"/>
                    <a:pt x="363" y="99"/>
                  </a:cubicBezTo>
                  <a:cubicBezTo>
                    <a:pt x="363" y="104"/>
                    <a:pt x="362" y="114"/>
                    <a:pt x="357" y="117"/>
                  </a:cubicBezTo>
                  <a:cubicBezTo>
                    <a:pt x="353" y="119"/>
                    <a:pt x="336" y="122"/>
                    <a:pt x="336" y="127"/>
                  </a:cubicBezTo>
                  <a:cubicBezTo>
                    <a:pt x="336" y="131"/>
                    <a:pt x="339" y="145"/>
                    <a:pt x="334" y="151"/>
                  </a:cubicBezTo>
                  <a:cubicBezTo>
                    <a:pt x="329" y="158"/>
                    <a:pt x="313" y="168"/>
                    <a:pt x="312" y="173"/>
                  </a:cubicBezTo>
                  <a:cubicBezTo>
                    <a:pt x="311" y="179"/>
                    <a:pt x="311" y="195"/>
                    <a:pt x="309" y="199"/>
                  </a:cubicBezTo>
                  <a:cubicBezTo>
                    <a:pt x="307" y="203"/>
                    <a:pt x="300" y="218"/>
                    <a:pt x="299" y="220"/>
                  </a:cubicBezTo>
                  <a:cubicBezTo>
                    <a:pt x="297" y="222"/>
                    <a:pt x="294" y="225"/>
                    <a:pt x="294" y="229"/>
                  </a:cubicBezTo>
                  <a:cubicBezTo>
                    <a:pt x="294" y="233"/>
                    <a:pt x="296" y="247"/>
                    <a:pt x="293" y="249"/>
                  </a:cubicBezTo>
                  <a:cubicBezTo>
                    <a:pt x="289" y="251"/>
                    <a:pt x="275" y="257"/>
                    <a:pt x="277" y="262"/>
                  </a:cubicBezTo>
                  <a:cubicBezTo>
                    <a:pt x="278" y="267"/>
                    <a:pt x="282" y="272"/>
                    <a:pt x="278" y="275"/>
                  </a:cubicBezTo>
                  <a:cubicBezTo>
                    <a:pt x="274" y="279"/>
                    <a:pt x="266" y="283"/>
                    <a:pt x="267" y="289"/>
                  </a:cubicBezTo>
                  <a:cubicBezTo>
                    <a:pt x="269" y="294"/>
                    <a:pt x="270" y="299"/>
                    <a:pt x="271" y="301"/>
                  </a:cubicBezTo>
                  <a:cubicBezTo>
                    <a:pt x="271" y="303"/>
                    <a:pt x="278" y="310"/>
                    <a:pt x="279" y="314"/>
                  </a:cubicBezTo>
                  <a:cubicBezTo>
                    <a:pt x="281" y="318"/>
                    <a:pt x="289" y="333"/>
                    <a:pt x="283" y="334"/>
                  </a:cubicBezTo>
                  <a:cubicBezTo>
                    <a:pt x="277" y="335"/>
                    <a:pt x="271" y="336"/>
                    <a:pt x="269" y="339"/>
                  </a:cubicBezTo>
                  <a:cubicBezTo>
                    <a:pt x="267" y="341"/>
                    <a:pt x="269" y="345"/>
                    <a:pt x="264" y="345"/>
                  </a:cubicBezTo>
                  <a:cubicBezTo>
                    <a:pt x="259" y="345"/>
                    <a:pt x="257" y="345"/>
                    <a:pt x="256" y="349"/>
                  </a:cubicBezTo>
                  <a:cubicBezTo>
                    <a:pt x="255" y="353"/>
                    <a:pt x="253" y="358"/>
                    <a:pt x="248" y="359"/>
                  </a:cubicBezTo>
                  <a:cubicBezTo>
                    <a:pt x="243" y="359"/>
                    <a:pt x="240" y="360"/>
                    <a:pt x="237" y="363"/>
                  </a:cubicBezTo>
                  <a:cubicBezTo>
                    <a:pt x="235" y="365"/>
                    <a:pt x="223" y="386"/>
                    <a:pt x="220" y="386"/>
                  </a:cubicBezTo>
                  <a:cubicBezTo>
                    <a:pt x="217" y="386"/>
                    <a:pt x="212" y="386"/>
                    <a:pt x="210" y="390"/>
                  </a:cubicBezTo>
                  <a:cubicBezTo>
                    <a:pt x="208" y="394"/>
                    <a:pt x="206" y="397"/>
                    <a:pt x="203" y="397"/>
                  </a:cubicBezTo>
                  <a:cubicBezTo>
                    <a:pt x="199" y="397"/>
                    <a:pt x="193" y="397"/>
                    <a:pt x="191" y="401"/>
                  </a:cubicBezTo>
                  <a:cubicBezTo>
                    <a:pt x="189" y="405"/>
                    <a:pt x="187" y="411"/>
                    <a:pt x="182" y="415"/>
                  </a:cubicBezTo>
                  <a:cubicBezTo>
                    <a:pt x="177" y="419"/>
                    <a:pt x="173" y="425"/>
                    <a:pt x="172" y="429"/>
                  </a:cubicBezTo>
                  <a:cubicBezTo>
                    <a:pt x="171" y="433"/>
                    <a:pt x="162" y="448"/>
                    <a:pt x="170" y="454"/>
                  </a:cubicBezTo>
                  <a:cubicBezTo>
                    <a:pt x="171" y="455"/>
                    <a:pt x="173" y="456"/>
                    <a:pt x="174" y="457"/>
                  </a:cubicBezTo>
                  <a:cubicBezTo>
                    <a:pt x="182" y="462"/>
                    <a:pt x="193" y="467"/>
                    <a:pt x="194" y="470"/>
                  </a:cubicBezTo>
                  <a:cubicBezTo>
                    <a:pt x="195" y="474"/>
                    <a:pt x="194" y="477"/>
                    <a:pt x="196" y="483"/>
                  </a:cubicBezTo>
                  <a:cubicBezTo>
                    <a:pt x="198" y="489"/>
                    <a:pt x="198" y="494"/>
                    <a:pt x="197" y="497"/>
                  </a:cubicBezTo>
                  <a:cubicBezTo>
                    <a:pt x="195" y="499"/>
                    <a:pt x="196" y="505"/>
                    <a:pt x="196" y="509"/>
                  </a:cubicBezTo>
                  <a:cubicBezTo>
                    <a:pt x="196" y="513"/>
                    <a:pt x="201" y="523"/>
                    <a:pt x="199" y="527"/>
                  </a:cubicBezTo>
                  <a:cubicBezTo>
                    <a:pt x="198" y="530"/>
                    <a:pt x="195" y="535"/>
                    <a:pt x="197" y="539"/>
                  </a:cubicBezTo>
                  <a:cubicBezTo>
                    <a:pt x="199" y="543"/>
                    <a:pt x="201" y="545"/>
                    <a:pt x="201" y="551"/>
                  </a:cubicBezTo>
                  <a:cubicBezTo>
                    <a:pt x="201" y="557"/>
                    <a:pt x="201" y="563"/>
                    <a:pt x="203" y="566"/>
                  </a:cubicBezTo>
                  <a:cubicBezTo>
                    <a:pt x="203" y="568"/>
                    <a:pt x="205" y="574"/>
                    <a:pt x="207" y="580"/>
                  </a:cubicBezTo>
                  <a:lnTo>
                    <a:pt x="206" y="580"/>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Napa County">
              <a:extLst>
                <a:ext uri="{FF2B5EF4-FFF2-40B4-BE49-F238E27FC236}">
                  <a16:creationId xmlns:a16="http://schemas.microsoft.com/office/drawing/2014/main" id="{D9323EBB-5FDF-4440-B307-DC2AD5995C27}"/>
                </a:ext>
              </a:extLst>
            </p:cNvPr>
            <p:cNvSpPr>
              <a:spLocks/>
            </p:cNvSpPr>
            <p:nvPr/>
          </p:nvSpPr>
          <p:spPr bwMode="auto">
            <a:xfrm>
              <a:off x="3462338" y="3036888"/>
              <a:ext cx="252413" cy="428625"/>
            </a:xfrm>
            <a:custGeom>
              <a:avLst/>
              <a:gdLst>
                <a:gd name="T0" fmla="*/ 83 w 189"/>
                <a:gd name="T1" fmla="*/ 6 h 290"/>
                <a:gd name="T2" fmla="*/ 82 w 189"/>
                <a:gd name="T3" fmla="*/ 0 h 290"/>
                <a:gd name="T4" fmla="*/ 95 w 189"/>
                <a:gd name="T5" fmla="*/ 5 h 290"/>
                <a:gd name="T6" fmla="*/ 114 w 189"/>
                <a:gd name="T7" fmla="*/ 9 h 290"/>
                <a:gd name="T8" fmla="*/ 126 w 189"/>
                <a:gd name="T9" fmla="*/ 30 h 290"/>
                <a:gd name="T10" fmla="*/ 136 w 189"/>
                <a:gd name="T11" fmla="*/ 50 h 290"/>
                <a:gd name="T12" fmla="*/ 140 w 189"/>
                <a:gd name="T13" fmla="*/ 65 h 290"/>
                <a:gd name="T14" fmla="*/ 147 w 189"/>
                <a:gd name="T15" fmla="*/ 80 h 290"/>
                <a:gd name="T16" fmla="*/ 156 w 189"/>
                <a:gd name="T17" fmla="*/ 88 h 290"/>
                <a:gd name="T18" fmla="*/ 158 w 189"/>
                <a:gd name="T19" fmla="*/ 100 h 290"/>
                <a:gd name="T20" fmla="*/ 165 w 189"/>
                <a:gd name="T21" fmla="*/ 108 h 290"/>
                <a:gd name="T22" fmla="*/ 170 w 189"/>
                <a:gd name="T23" fmla="*/ 128 h 290"/>
                <a:gd name="T24" fmla="*/ 175 w 189"/>
                <a:gd name="T25" fmla="*/ 148 h 290"/>
                <a:gd name="T26" fmla="*/ 168 w 189"/>
                <a:gd name="T27" fmla="*/ 178 h 290"/>
                <a:gd name="T28" fmla="*/ 181 w 189"/>
                <a:gd name="T29" fmla="*/ 202 h 290"/>
                <a:gd name="T30" fmla="*/ 186 w 189"/>
                <a:gd name="T31" fmla="*/ 223 h 290"/>
                <a:gd name="T32" fmla="*/ 142 w 189"/>
                <a:gd name="T33" fmla="*/ 224 h 290"/>
                <a:gd name="T34" fmla="*/ 142 w 189"/>
                <a:gd name="T35" fmla="*/ 234 h 290"/>
                <a:gd name="T36" fmla="*/ 141 w 189"/>
                <a:gd name="T37" fmla="*/ 244 h 290"/>
                <a:gd name="T38" fmla="*/ 142 w 189"/>
                <a:gd name="T39" fmla="*/ 252 h 290"/>
                <a:gd name="T40" fmla="*/ 143 w 189"/>
                <a:gd name="T41" fmla="*/ 270 h 290"/>
                <a:gd name="T42" fmla="*/ 140 w 189"/>
                <a:gd name="T43" fmla="*/ 278 h 290"/>
                <a:gd name="T44" fmla="*/ 145 w 189"/>
                <a:gd name="T45" fmla="*/ 290 h 290"/>
                <a:gd name="T46" fmla="*/ 121 w 189"/>
                <a:gd name="T47" fmla="*/ 290 h 290"/>
                <a:gd name="T48" fmla="*/ 120 w 189"/>
                <a:gd name="T49" fmla="*/ 288 h 290"/>
                <a:gd name="T50" fmla="*/ 115 w 189"/>
                <a:gd name="T51" fmla="*/ 282 h 290"/>
                <a:gd name="T52" fmla="*/ 108 w 189"/>
                <a:gd name="T53" fmla="*/ 276 h 290"/>
                <a:gd name="T54" fmla="*/ 99 w 189"/>
                <a:gd name="T55" fmla="*/ 277 h 290"/>
                <a:gd name="T56" fmla="*/ 113 w 189"/>
                <a:gd name="T57" fmla="*/ 287 h 290"/>
                <a:gd name="T58" fmla="*/ 114 w 189"/>
                <a:gd name="T59" fmla="*/ 289 h 290"/>
                <a:gd name="T60" fmla="*/ 89 w 189"/>
                <a:gd name="T61" fmla="*/ 288 h 290"/>
                <a:gd name="T62" fmla="*/ 89 w 189"/>
                <a:gd name="T63" fmla="*/ 288 h 290"/>
                <a:gd name="T64" fmla="*/ 97 w 189"/>
                <a:gd name="T65" fmla="*/ 274 h 290"/>
                <a:gd name="T66" fmla="*/ 94 w 189"/>
                <a:gd name="T67" fmla="*/ 264 h 290"/>
                <a:gd name="T68" fmla="*/ 85 w 189"/>
                <a:gd name="T69" fmla="*/ 247 h 290"/>
                <a:gd name="T70" fmla="*/ 82 w 189"/>
                <a:gd name="T71" fmla="*/ 228 h 290"/>
                <a:gd name="T72" fmla="*/ 62 w 189"/>
                <a:gd name="T73" fmla="*/ 206 h 290"/>
                <a:gd name="T74" fmla="*/ 58 w 189"/>
                <a:gd name="T75" fmla="*/ 191 h 290"/>
                <a:gd name="T76" fmla="*/ 49 w 189"/>
                <a:gd name="T77" fmla="*/ 179 h 290"/>
                <a:gd name="T78" fmla="*/ 48 w 189"/>
                <a:gd name="T79" fmla="*/ 165 h 290"/>
                <a:gd name="T80" fmla="*/ 38 w 189"/>
                <a:gd name="T81" fmla="*/ 158 h 290"/>
                <a:gd name="T82" fmla="*/ 29 w 189"/>
                <a:gd name="T83" fmla="*/ 135 h 290"/>
                <a:gd name="T84" fmla="*/ 17 w 189"/>
                <a:gd name="T85" fmla="*/ 124 h 290"/>
                <a:gd name="T86" fmla="*/ 4 w 189"/>
                <a:gd name="T87" fmla="*/ 114 h 290"/>
                <a:gd name="T88" fmla="*/ 6 w 189"/>
                <a:gd name="T89" fmla="*/ 90 h 290"/>
                <a:gd name="T90" fmla="*/ 8 w 189"/>
                <a:gd name="T91" fmla="*/ 76 h 290"/>
                <a:gd name="T92" fmla="*/ 57 w 189"/>
                <a:gd name="T93" fmla="*/ 60 h 290"/>
                <a:gd name="T94" fmla="*/ 64 w 189"/>
                <a:gd name="T95" fmla="*/ 49 h 290"/>
                <a:gd name="T96" fmla="*/ 75 w 189"/>
                <a:gd name="T97" fmla="*/ 38 h 290"/>
                <a:gd name="T98" fmla="*/ 78 w 189"/>
                <a:gd name="T99" fmla="*/ 26 h 290"/>
                <a:gd name="T100" fmla="*/ 86 w 189"/>
                <a:gd name="T101" fmla="*/ 20 h 290"/>
                <a:gd name="T102" fmla="*/ 83 w 189"/>
                <a:gd name="T103"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290">
                  <a:moveTo>
                    <a:pt x="83" y="6"/>
                  </a:moveTo>
                  <a:cubicBezTo>
                    <a:pt x="82" y="4"/>
                    <a:pt x="82" y="2"/>
                    <a:pt x="82" y="0"/>
                  </a:cubicBezTo>
                  <a:cubicBezTo>
                    <a:pt x="84" y="2"/>
                    <a:pt x="92" y="6"/>
                    <a:pt x="95" y="5"/>
                  </a:cubicBezTo>
                  <a:cubicBezTo>
                    <a:pt x="98" y="4"/>
                    <a:pt x="112" y="6"/>
                    <a:pt x="114" y="9"/>
                  </a:cubicBezTo>
                  <a:cubicBezTo>
                    <a:pt x="116" y="12"/>
                    <a:pt x="124" y="24"/>
                    <a:pt x="126" y="30"/>
                  </a:cubicBezTo>
                  <a:cubicBezTo>
                    <a:pt x="127" y="35"/>
                    <a:pt x="136" y="46"/>
                    <a:pt x="136" y="50"/>
                  </a:cubicBezTo>
                  <a:cubicBezTo>
                    <a:pt x="136" y="53"/>
                    <a:pt x="138" y="61"/>
                    <a:pt x="140" y="65"/>
                  </a:cubicBezTo>
                  <a:cubicBezTo>
                    <a:pt x="142" y="69"/>
                    <a:pt x="142" y="78"/>
                    <a:pt x="147" y="80"/>
                  </a:cubicBezTo>
                  <a:cubicBezTo>
                    <a:pt x="152" y="83"/>
                    <a:pt x="157" y="85"/>
                    <a:pt x="156" y="88"/>
                  </a:cubicBezTo>
                  <a:cubicBezTo>
                    <a:pt x="154" y="92"/>
                    <a:pt x="154" y="99"/>
                    <a:pt x="158" y="100"/>
                  </a:cubicBezTo>
                  <a:cubicBezTo>
                    <a:pt x="161" y="100"/>
                    <a:pt x="164" y="104"/>
                    <a:pt x="165" y="108"/>
                  </a:cubicBezTo>
                  <a:cubicBezTo>
                    <a:pt x="166" y="112"/>
                    <a:pt x="169" y="124"/>
                    <a:pt x="170" y="128"/>
                  </a:cubicBezTo>
                  <a:cubicBezTo>
                    <a:pt x="172" y="133"/>
                    <a:pt x="176" y="143"/>
                    <a:pt x="175" y="148"/>
                  </a:cubicBezTo>
                  <a:cubicBezTo>
                    <a:pt x="174" y="152"/>
                    <a:pt x="167" y="173"/>
                    <a:pt x="168" y="178"/>
                  </a:cubicBezTo>
                  <a:cubicBezTo>
                    <a:pt x="170" y="182"/>
                    <a:pt x="178" y="196"/>
                    <a:pt x="181" y="202"/>
                  </a:cubicBezTo>
                  <a:cubicBezTo>
                    <a:pt x="184" y="208"/>
                    <a:pt x="189" y="214"/>
                    <a:pt x="186" y="223"/>
                  </a:cubicBezTo>
                  <a:cubicBezTo>
                    <a:pt x="142" y="224"/>
                    <a:pt x="142" y="224"/>
                    <a:pt x="142" y="224"/>
                  </a:cubicBezTo>
                  <a:cubicBezTo>
                    <a:pt x="142" y="224"/>
                    <a:pt x="141" y="232"/>
                    <a:pt x="142" y="234"/>
                  </a:cubicBezTo>
                  <a:cubicBezTo>
                    <a:pt x="144" y="236"/>
                    <a:pt x="141" y="241"/>
                    <a:pt x="141" y="244"/>
                  </a:cubicBezTo>
                  <a:cubicBezTo>
                    <a:pt x="141" y="246"/>
                    <a:pt x="141" y="246"/>
                    <a:pt x="142" y="252"/>
                  </a:cubicBezTo>
                  <a:cubicBezTo>
                    <a:pt x="144" y="257"/>
                    <a:pt x="146" y="266"/>
                    <a:pt x="143" y="270"/>
                  </a:cubicBezTo>
                  <a:cubicBezTo>
                    <a:pt x="140" y="273"/>
                    <a:pt x="138" y="275"/>
                    <a:pt x="140" y="278"/>
                  </a:cubicBezTo>
                  <a:cubicBezTo>
                    <a:pt x="142" y="282"/>
                    <a:pt x="146" y="288"/>
                    <a:pt x="145" y="290"/>
                  </a:cubicBezTo>
                  <a:cubicBezTo>
                    <a:pt x="121" y="290"/>
                    <a:pt x="121" y="290"/>
                    <a:pt x="121" y="290"/>
                  </a:cubicBezTo>
                  <a:cubicBezTo>
                    <a:pt x="120" y="289"/>
                    <a:pt x="120" y="288"/>
                    <a:pt x="120" y="288"/>
                  </a:cubicBezTo>
                  <a:cubicBezTo>
                    <a:pt x="119" y="285"/>
                    <a:pt x="115" y="282"/>
                    <a:pt x="115" y="282"/>
                  </a:cubicBezTo>
                  <a:cubicBezTo>
                    <a:pt x="112" y="278"/>
                    <a:pt x="111" y="277"/>
                    <a:pt x="108" y="276"/>
                  </a:cubicBezTo>
                  <a:cubicBezTo>
                    <a:pt x="104" y="275"/>
                    <a:pt x="95" y="274"/>
                    <a:pt x="99" y="277"/>
                  </a:cubicBezTo>
                  <a:cubicBezTo>
                    <a:pt x="103" y="279"/>
                    <a:pt x="113" y="284"/>
                    <a:pt x="113" y="287"/>
                  </a:cubicBezTo>
                  <a:cubicBezTo>
                    <a:pt x="114" y="288"/>
                    <a:pt x="114" y="289"/>
                    <a:pt x="114" y="289"/>
                  </a:cubicBezTo>
                  <a:cubicBezTo>
                    <a:pt x="89" y="288"/>
                    <a:pt x="89" y="288"/>
                    <a:pt x="89" y="288"/>
                  </a:cubicBezTo>
                  <a:cubicBezTo>
                    <a:pt x="89" y="288"/>
                    <a:pt x="89" y="288"/>
                    <a:pt x="89" y="288"/>
                  </a:cubicBezTo>
                  <a:cubicBezTo>
                    <a:pt x="88" y="280"/>
                    <a:pt x="95" y="276"/>
                    <a:pt x="97" y="274"/>
                  </a:cubicBezTo>
                  <a:cubicBezTo>
                    <a:pt x="99" y="273"/>
                    <a:pt x="95" y="270"/>
                    <a:pt x="94" y="264"/>
                  </a:cubicBezTo>
                  <a:cubicBezTo>
                    <a:pt x="92" y="259"/>
                    <a:pt x="88" y="250"/>
                    <a:pt x="85" y="247"/>
                  </a:cubicBezTo>
                  <a:cubicBezTo>
                    <a:pt x="82" y="244"/>
                    <a:pt x="82" y="232"/>
                    <a:pt x="82" y="228"/>
                  </a:cubicBezTo>
                  <a:cubicBezTo>
                    <a:pt x="82" y="224"/>
                    <a:pt x="65" y="208"/>
                    <a:pt x="62" y="206"/>
                  </a:cubicBezTo>
                  <a:cubicBezTo>
                    <a:pt x="60" y="203"/>
                    <a:pt x="60" y="193"/>
                    <a:pt x="58" y="191"/>
                  </a:cubicBezTo>
                  <a:cubicBezTo>
                    <a:pt x="56" y="189"/>
                    <a:pt x="52" y="182"/>
                    <a:pt x="49" y="179"/>
                  </a:cubicBezTo>
                  <a:cubicBezTo>
                    <a:pt x="46" y="176"/>
                    <a:pt x="50" y="168"/>
                    <a:pt x="48" y="165"/>
                  </a:cubicBezTo>
                  <a:cubicBezTo>
                    <a:pt x="46" y="162"/>
                    <a:pt x="42" y="160"/>
                    <a:pt x="38" y="158"/>
                  </a:cubicBezTo>
                  <a:cubicBezTo>
                    <a:pt x="34" y="156"/>
                    <a:pt x="31" y="139"/>
                    <a:pt x="29" y="135"/>
                  </a:cubicBezTo>
                  <a:cubicBezTo>
                    <a:pt x="27" y="131"/>
                    <a:pt x="22" y="127"/>
                    <a:pt x="17" y="124"/>
                  </a:cubicBezTo>
                  <a:cubicBezTo>
                    <a:pt x="12" y="122"/>
                    <a:pt x="9" y="119"/>
                    <a:pt x="4" y="114"/>
                  </a:cubicBezTo>
                  <a:cubicBezTo>
                    <a:pt x="0" y="108"/>
                    <a:pt x="4" y="94"/>
                    <a:pt x="6" y="90"/>
                  </a:cubicBezTo>
                  <a:cubicBezTo>
                    <a:pt x="7" y="86"/>
                    <a:pt x="8" y="76"/>
                    <a:pt x="8" y="76"/>
                  </a:cubicBezTo>
                  <a:cubicBezTo>
                    <a:pt x="57" y="60"/>
                    <a:pt x="57" y="60"/>
                    <a:pt x="57" y="60"/>
                  </a:cubicBezTo>
                  <a:cubicBezTo>
                    <a:pt x="57" y="60"/>
                    <a:pt x="63" y="52"/>
                    <a:pt x="64" y="49"/>
                  </a:cubicBezTo>
                  <a:cubicBezTo>
                    <a:pt x="66" y="46"/>
                    <a:pt x="72" y="41"/>
                    <a:pt x="75" y="38"/>
                  </a:cubicBezTo>
                  <a:cubicBezTo>
                    <a:pt x="78" y="34"/>
                    <a:pt x="78" y="29"/>
                    <a:pt x="78" y="26"/>
                  </a:cubicBezTo>
                  <a:cubicBezTo>
                    <a:pt x="78" y="24"/>
                    <a:pt x="84" y="22"/>
                    <a:pt x="86" y="20"/>
                  </a:cubicBezTo>
                  <a:cubicBezTo>
                    <a:pt x="89" y="19"/>
                    <a:pt x="86" y="10"/>
                    <a:pt x="83" y="6"/>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Mono County">
              <a:extLst>
                <a:ext uri="{FF2B5EF4-FFF2-40B4-BE49-F238E27FC236}">
                  <a16:creationId xmlns:a16="http://schemas.microsoft.com/office/drawing/2014/main" id="{954A90ED-8CBB-4A9F-8005-F5FF084C8062}"/>
                </a:ext>
              </a:extLst>
            </p:cNvPr>
            <p:cNvSpPr>
              <a:spLocks/>
            </p:cNvSpPr>
            <p:nvPr/>
          </p:nvSpPr>
          <p:spPr bwMode="auto">
            <a:xfrm>
              <a:off x="4749801" y="3114676"/>
              <a:ext cx="814388" cy="771525"/>
            </a:xfrm>
            <a:custGeom>
              <a:avLst/>
              <a:gdLst>
                <a:gd name="T0" fmla="*/ 612 w 612"/>
                <a:gd name="T1" fmla="*/ 503 h 521"/>
                <a:gd name="T2" fmla="*/ 612 w 612"/>
                <a:gd name="T3" fmla="*/ 504 h 521"/>
                <a:gd name="T4" fmla="*/ 308 w 612"/>
                <a:gd name="T5" fmla="*/ 510 h 521"/>
                <a:gd name="T6" fmla="*/ 309 w 612"/>
                <a:gd name="T7" fmla="*/ 521 h 521"/>
                <a:gd name="T8" fmla="*/ 296 w 612"/>
                <a:gd name="T9" fmla="*/ 521 h 521"/>
                <a:gd name="T10" fmla="*/ 287 w 612"/>
                <a:gd name="T11" fmla="*/ 505 h 521"/>
                <a:gd name="T12" fmla="*/ 273 w 612"/>
                <a:gd name="T13" fmla="*/ 505 h 521"/>
                <a:gd name="T14" fmla="*/ 265 w 612"/>
                <a:gd name="T15" fmla="*/ 501 h 521"/>
                <a:gd name="T16" fmla="*/ 244 w 612"/>
                <a:gd name="T17" fmla="*/ 478 h 521"/>
                <a:gd name="T18" fmla="*/ 217 w 612"/>
                <a:gd name="T19" fmla="*/ 467 h 521"/>
                <a:gd name="T20" fmla="*/ 212 w 612"/>
                <a:gd name="T21" fmla="*/ 463 h 521"/>
                <a:gd name="T22" fmla="*/ 208 w 612"/>
                <a:gd name="T23" fmla="*/ 453 h 521"/>
                <a:gd name="T24" fmla="*/ 204 w 612"/>
                <a:gd name="T25" fmla="*/ 441 h 521"/>
                <a:gd name="T26" fmla="*/ 200 w 612"/>
                <a:gd name="T27" fmla="*/ 426 h 521"/>
                <a:gd name="T28" fmla="*/ 182 w 612"/>
                <a:gd name="T29" fmla="*/ 404 h 521"/>
                <a:gd name="T30" fmla="*/ 160 w 612"/>
                <a:gd name="T31" fmla="*/ 403 h 521"/>
                <a:gd name="T32" fmla="*/ 147 w 612"/>
                <a:gd name="T33" fmla="*/ 409 h 521"/>
                <a:gd name="T34" fmla="*/ 134 w 612"/>
                <a:gd name="T35" fmla="*/ 402 h 521"/>
                <a:gd name="T36" fmla="*/ 141 w 612"/>
                <a:gd name="T37" fmla="*/ 388 h 521"/>
                <a:gd name="T38" fmla="*/ 150 w 612"/>
                <a:gd name="T39" fmla="*/ 379 h 521"/>
                <a:gd name="T40" fmla="*/ 149 w 612"/>
                <a:gd name="T41" fmla="*/ 367 h 521"/>
                <a:gd name="T42" fmla="*/ 151 w 612"/>
                <a:gd name="T43" fmla="*/ 360 h 521"/>
                <a:gd name="T44" fmla="*/ 146 w 612"/>
                <a:gd name="T45" fmla="*/ 353 h 521"/>
                <a:gd name="T46" fmla="*/ 147 w 612"/>
                <a:gd name="T47" fmla="*/ 340 h 521"/>
                <a:gd name="T48" fmla="*/ 139 w 612"/>
                <a:gd name="T49" fmla="*/ 329 h 521"/>
                <a:gd name="T50" fmla="*/ 114 w 612"/>
                <a:gd name="T51" fmla="*/ 316 h 521"/>
                <a:gd name="T52" fmla="*/ 114 w 612"/>
                <a:gd name="T53" fmla="*/ 286 h 521"/>
                <a:gd name="T54" fmla="*/ 105 w 612"/>
                <a:gd name="T55" fmla="*/ 263 h 521"/>
                <a:gd name="T56" fmla="*/ 96 w 612"/>
                <a:gd name="T57" fmla="*/ 257 h 521"/>
                <a:gd name="T58" fmla="*/ 89 w 612"/>
                <a:gd name="T59" fmla="*/ 253 h 521"/>
                <a:gd name="T60" fmla="*/ 76 w 612"/>
                <a:gd name="T61" fmla="*/ 248 h 521"/>
                <a:gd name="T62" fmla="*/ 68 w 612"/>
                <a:gd name="T63" fmla="*/ 254 h 521"/>
                <a:gd name="T64" fmla="*/ 57 w 612"/>
                <a:gd name="T65" fmla="*/ 241 h 521"/>
                <a:gd name="T66" fmla="*/ 52 w 612"/>
                <a:gd name="T67" fmla="*/ 232 h 521"/>
                <a:gd name="T68" fmla="*/ 44 w 612"/>
                <a:gd name="T69" fmla="*/ 235 h 521"/>
                <a:gd name="T70" fmla="*/ 32 w 612"/>
                <a:gd name="T71" fmla="*/ 231 h 521"/>
                <a:gd name="T72" fmla="*/ 26 w 612"/>
                <a:gd name="T73" fmla="*/ 218 h 521"/>
                <a:gd name="T74" fmla="*/ 12 w 612"/>
                <a:gd name="T75" fmla="*/ 216 h 521"/>
                <a:gd name="T76" fmla="*/ 13 w 612"/>
                <a:gd name="T77" fmla="*/ 198 h 521"/>
                <a:gd name="T78" fmla="*/ 14 w 612"/>
                <a:gd name="T79" fmla="*/ 190 h 521"/>
                <a:gd name="T80" fmla="*/ 3 w 612"/>
                <a:gd name="T81" fmla="*/ 178 h 521"/>
                <a:gd name="T82" fmla="*/ 4 w 612"/>
                <a:gd name="T83" fmla="*/ 158 h 521"/>
                <a:gd name="T84" fmla="*/ 5 w 612"/>
                <a:gd name="T85" fmla="*/ 152 h 521"/>
                <a:gd name="T86" fmla="*/ 11 w 612"/>
                <a:gd name="T87" fmla="*/ 141 h 521"/>
                <a:gd name="T88" fmla="*/ 9 w 612"/>
                <a:gd name="T89" fmla="*/ 132 h 521"/>
                <a:gd name="T90" fmla="*/ 14 w 612"/>
                <a:gd name="T91" fmla="*/ 126 h 521"/>
                <a:gd name="T92" fmla="*/ 27 w 612"/>
                <a:gd name="T93" fmla="*/ 123 h 521"/>
                <a:gd name="T94" fmla="*/ 30 w 612"/>
                <a:gd name="T95" fmla="*/ 97 h 521"/>
                <a:gd name="T96" fmla="*/ 29 w 612"/>
                <a:gd name="T97" fmla="*/ 87 h 521"/>
                <a:gd name="T98" fmla="*/ 26 w 612"/>
                <a:gd name="T99" fmla="*/ 78 h 521"/>
                <a:gd name="T100" fmla="*/ 22 w 612"/>
                <a:gd name="T101" fmla="*/ 68 h 521"/>
                <a:gd name="T102" fmla="*/ 17 w 612"/>
                <a:gd name="T103" fmla="*/ 56 h 521"/>
                <a:gd name="T104" fmla="*/ 8 w 612"/>
                <a:gd name="T105" fmla="*/ 42 h 521"/>
                <a:gd name="T106" fmla="*/ 8 w 612"/>
                <a:gd name="T107" fmla="*/ 19 h 521"/>
                <a:gd name="T108" fmla="*/ 18 w 612"/>
                <a:gd name="T109" fmla="*/ 0 h 521"/>
                <a:gd name="T110" fmla="*/ 612 w 612"/>
                <a:gd name="T111" fmla="*/ 50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2" h="521">
                  <a:moveTo>
                    <a:pt x="612" y="503"/>
                  </a:moveTo>
                  <a:cubicBezTo>
                    <a:pt x="612" y="504"/>
                    <a:pt x="612" y="504"/>
                    <a:pt x="612" y="504"/>
                  </a:cubicBezTo>
                  <a:cubicBezTo>
                    <a:pt x="308" y="510"/>
                    <a:pt x="308" y="510"/>
                    <a:pt x="308" y="510"/>
                  </a:cubicBezTo>
                  <a:cubicBezTo>
                    <a:pt x="309" y="521"/>
                    <a:pt x="309" y="521"/>
                    <a:pt x="309" y="521"/>
                  </a:cubicBezTo>
                  <a:cubicBezTo>
                    <a:pt x="296" y="521"/>
                    <a:pt x="296" y="521"/>
                    <a:pt x="296" y="521"/>
                  </a:cubicBezTo>
                  <a:cubicBezTo>
                    <a:pt x="294" y="515"/>
                    <a:pt x="289" y="507"/>
                    <a:pt x="287" y="505"/>
                  </a:cubicBezTo>
                  <a:cubicBezTo>
                    <a:pt x="284" y="503"/>
                    <a:pt x="276" y="505"/>
                    <a:pt x="273" y="505"/>
                  </a:cubicBezTo>
                  <a:cubicBezTo>
                    <a:pt x="270" y="504"/>
                    <a:pt x="267" y="503"/>
                    <a:pt x="265" y="501"/>
                  </a:cubicBezTo>
                  <a:cubicBezTo>
                    <a:pt x="263" y="498"/>
                    <a:pt x="246" y="480"/>
                    <a:pt x="244" y="478"/>
                  </a:cubicBezTo>
                  <a:cubicBezTo>
                    <a:pt x="242" y="476"/>
                    <a:pt x="226" y="472"/>
                    <a:pt x="217" y="467"/>
                  </a:cubicBezTo>
                  <a:cubicBezTo>
                    <a:pt x="215" y="465"/>
                    <a:pt x="213" y="464"/>
                    <a:pt x="212" y="463"/>
                  </a:cubicBezTo>
                  <a:cubicBezTo>
                    <a:pt x="208" y="459"/>
                    <a:pt x="209" y="456"/>
                    <a:pt x="208" y="453"/>
                  </a:cubicBezTo>
                  <a:cubicBezTo>
                    <a:pt x="206" y="449"/>
                    <a:pt x="206" y="444"/>
                    <a:pt x="204" y="441"/>
                  </a:cubicBezTo>
                  <a:cubicBezTo>
                    <a:pt x="202" y="437"/>
                    <a:pt x="200" y="426"/>
                    <a:pt x="200" y="426"/>
                  </a:cubicBezTo>
                  <a:cubicBezTo>
                    <a:pt x="200" y="426"/>
                    <a:pt x="186" y="407"/>
                    <a:pt x="182" y="404"/>
                  </a:cubicBezTo>
                  <a:cubicBezTo>
                    <a:pt x="178" y="401"/>
                    <a:pt x="166" y="402"/>
                    <a:pt x="160" y="403"/>
                  </a:cubicBezTo>
                  <a:cubicBezTo>
                    <a:pt x="155" y="403"/>
                    <a:pt x="152" y="406"/>
                    <a:pt x="147" y="409"/>
                  </a:cubicBezTo>
                  <a:cubicBezTo>
                    <a:pt x="142" y="411"/>
                    <a:pt x="134" y="402"/>
                    <a:pt x="134" y="402"/>
                  </a:cubicBezTo>
                  <a:cubicBezTo>
                    <a:pt x="137" y="398"/>
                    <a:pt x="140" y="390"/>
                    <a:pt x="141" y="388"/>
                  </a:cubicBezTo>
                  <a:cubicBezTo>
                    <a:pt x="143" y="385"/>
                    <a:pt x="148" y="381"/>
                    <a:pt x="150" y="379"/>
                  </a:cubicBezTo>
                  <a:cubicBezTo>
                    <a:pt x="153" y="378"/>
                    <a:pt x="151" y="369"/>
                    <a:pt x="149" y="367"/>
                  </a:cubicBezTo>
                  <a:cubicBezTo>
                    <a:pt x="148" y="365"/>
                    <a:pt x="150" y="363"/>
                    <a:pt x="151" y="360"/>
                  </a:cubicBezTo>
                  <a:cubicBezTo>
                    <a:pt x="153" y="357"/>
                    <a:pt x="149" y="355"/>
                    <a:pt x="146" y="353"/>
                  </a:cubicBezTo>
                  <a:cubicBezTo>
                    <a:pt x="143" y="351"/>
                    <a:pt x="146" y="346"/>
                    <a:pt x="147" y="340"/>
                  </a:cubicBezTo>
                  <a:cubicBezTo>
                    <a:pt x="148" y="335"/>
                    <a:pt x="143" y="330"/>
                    <a:pt x="139" y="329"/>
                  </a:cubicBezTo>
                  <a:cubicBezTo>
                    <a:pt x="136" y="328"/>
                    <a:pt x="119" y="320"/>
                    <a:pt x="114" y="316"/>
                  </a:cubicBezTo>
                  <a:cubicBezTo>
                    <a:pt x="109" y="312"/>
                    <a:pt x="112" y="293"/>
                    <a:pt x="114" y="286"/>
                  </a:cubicBezTo>
                  <a:cubicBezTo>
                    <a:pt x="115" y="279"/>
                    <a:pt x="107" y="267"/>
                    <a:pt x="105" y="263"/>
                  </a:cubicBezTo>
                  <a:cubicBezTo>
                    <a:pt x="104" y="260"/>
                    <a:pt x="96" y="257"/>
                    <a:pt x="96" y="257"/>
                  </a:cubicBezTo>
                  <a:cubicBezTo>
                    <a:pt x="96" y="257"/>
                    <a:pt x="92" y="254"/>
                    <a:pt x="89" y="253"/>
                  </a:cubicBezTo>
                  <a:cubicBezTo>
                    <a:pt x="86" y="251"/>
                    <a:pt x="80" y="250"/>
                    <a:pt x="76" y="248"/>
                  </a:cubicBezTo>
                  <a:cubicBezTo>
                    <a:pt x="71" y="247"/>
                    <a:pt x="70" y="251"/>
                    <a:pt x="68" y="254"/>
                  </a:cubicBezTo>
                  <a:cubicBezTo>
                    <a:pt x="65" y="257"/>
                    <a:pt x="60" y="243"/>
                    <a:pt x="57" y="241"/>
                  </a:cubicBezTo>
                  <a:cubicBezTo>
                    <a:pt x="54" y="238"/>
                    <a:pt x="54" y="236"/>
                    <a:pt x="52" y="232"/>
                  </a:cubicBezTo>
                  <a:cubicBezTo>
                    <a:pt x="50" y="227"/>
                    <a:pt x="47" y="233"/>
                    <a:pt x="44" y="235"/>
                  </a:cubicBezTo>
                  <a:cubicBezTo>
                    <a:pt x="42" y="238"/>
                    <a:pt x="35" y="233"/>
                    <a:pt x="32" y="231"/>
                  </a:cubicBezTo>
                  <a:cubicBezTo>
                    <a:pt x="28" y="229"/>
                    <a:pt x="28" y="223"/>
                    <a:pt x="26" y="218"/>
                  </a:cubicBezTo>
                  <a:cubicBezTo>
                    <a:pt x="24" y="213"/>
                    <a:pt x="19" y="216"/>
                    <a:pt x="12" y="216"/>
                  </a:cubicBezTo>
                  <a:cubicBezTo>
                    <a:pt x="5" y="215"/>
                    <a:pt x="11" y="201"/>
                    <a:pt x="13" y="198"/>
                  </a:cubicBezTo>
                  <a:cubicBezTo>
                    <a:pt x="15" y="195"/>
                    <a:pt x="14" y="193"/>
                    <a:pt x="14" y="190"/>
                  </a:cubicBezTo>
                  <a:cubicBezTo>
                    <a:pt x="14" y="188"/>
                    <a:pt x="6" y="181"/>
                    <a:pt x="3" y="178"/>
                  </a:cubicBezTo>
                  <a:cubicBezTo>
                    <a:pt x="0" y="174"/>
                    <a:pt x="3" y="167"/>
                    <a:pt x="4" y="158"/>
                  </a:cubicBezTo>
                  <a:cubicBezTo>
                    <a:pt x="4" y="156"/>
                    <a:pt x="5" y="154"/>
                    <a:pt x="5" y="152"/>
                  </a:cubicBezTo>
                  <a:cubicBezTo>
                    <a:pt x="7" y="146"/>
                    <a:pt x="11" y="142"/>
                    <a:pt x="11" y="141"/>
                  </a:cubicBezTo>
                  <a:cubicBezTo>
                    <a:pt x="12" y="139"/>
                    <a:pt x="10" y="135"/>
                    <a:pt x="9" y="132"/>
                  </a:cubicBezTo>
                  <a:cubicBezTo>
                    <a:pt x="7" y="130"/>
                    <a:pt x="12" y="127"/>
                    <a:pt x="14" y="126"/>
                  </a:cubicBezTo>
                  <a:cubicBezTo>
                    <a:pt x="16" y="125"/>
                    <a:pt x="27" y="123"/>
                    <a:pt x="27" y="123"/>
                  </a:cubicBezTo>
                  <a:cubicBezTo>
                    <a:pt x="26" y="115"/>
                    <a:pt x="29" y="101"/>
                    <a:pt x="30" y="97"/>
                  </a:cubicBezTo>
                  <a:cubicBezTo>
                    <a:pt x="31" y="93"/>
                    <a:pt x="30" y="89"/>
                    <a:pt x="29" y="87"/>
                  </a:cubicBezTo>
                  <a:cubicBezTo>
                    <a:pt x="28" y="85"/>
                    <a:pt x="27" y="81"/>
                    <a:pt x="26" y="78"/>
                  </a:cubicBezTo>
                  <a:cubicBezTo>
                    <a:pt x="26" y="75"/>
                    <a:pt x="23" y="71"/>
                    <a:pt x="22" y="68"/>
                  </a:cubicBezTo>
                  <a:cubicBezTo>
                    <a:pt x="20" y="66"/>
                    <a:pt x="19" y="59"/>
                    <a:pt x="17" y="56"/>
                  </a:cubicBezTo>
                  <a:cubicBezTo>
                    <a:pt x="16" y="53"/>
                    <a:pt x="11" y="46"/>
                    <a:pt x="8" y="42"/>
                  </a:cubicBezTo>
                  <a:cubicBezTo>
                    <a:pt x="5" y="38"/>
                    <a:pt x="8" y="23"/>
                    <a:pt x="8" y="19"/>
                  </a:cubicBezTo>
                  <a:cubicBezTo>
                    <a:pt x="8" y="15"/>
                    <a:pt x="17" y="2"/>
                    <a:pt x="18" y="0"/>
                  </a:cubicBezTo>
                  <a:lnTo>
                    <a:pt x="612" y="503"/>
                  </a:ln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Yolo County">
              <a:extLst>
                <a:ext uri="{FF2B5EF4-FFF2-40B4-BE49-F238E27FC236}">
                  <a16:creationId xmlns:a16="http://schemas.microsoft.com/office/drawing/2014/main" id="{84C1F94F-3762-4EFE-A9E7-08AB1EBE7E41}"/>
                </a:ext>
              </a:extLst>
            </p:cNvPr>
            <p:cNvSpPr>
              <a:spLocks/>
            </p:cNvSpPr>
            <p:nvPr/>
          </p:nvSpPr>
          <p:spPr bwMode="auto">
            <a:xfrm>
              <a:off x="3563938" y="2989263"/>
              <a:ext cx="392113" cy="379413"/>
            </a:xfrm>
            <a:custGeom>
              <a:avLst/>
              <a:gdLst>
                <a:gd name="T0" fmla="*/ 261 w 294"/>
                <a:gd name="T1" fmla="*/ 80 h 256"/>
                <a:gd name="T2" fmla="*/ 256 w 294"/>
                <a:gd name="T3" fmla="*/ 95 h 256"/>
                <a:gd name="T4" fmla="*/ 250 w 294"/>
                <a:gd name="T5" fmla="*/ 103 h 256"/>
                <a:gd name="T6" fmla="*/ 258 w 294"/>
                <a:gd name="T7" fmla="*/ 111 h 256"/>
                <a:gd name="T8" fmla="*/ 264 w 294"/>
                <a:gd name="T9" fmla="*/ 118 h 256"/>
                <a:gd name="T10" fmla="*/ 273 w 294"/>
                <a:gd name="T11" fmla="*/ 119 h 256"/>
                <a:gd name="T12" fmla="*/ 275 w 294"/>
                <a:gd name="T13" fmla="*/ 139 h 256"/>
                <a:gd name="T14" fmla="*/ 290 w 294"/>
                <a:gd name="T15" fmla="*/ 140 h 256"/>
                <a:gd name="T16" fmla="*/ 288 w 294"/>
                <a:gd name="T17" fmla="*/ 157 h 256"/>
                <a:gd name="T18" fmla="*/ 287 w 294"/>
                <a:gd name="T19" fmla="*/ 167 h 256"/>
                <a:gd name="T20" fmla="*/ 286 w 294"/>
                <a:gd name="T21" fmla="*/ 172 h 256"/>
                <a:gd name="T22" fmla="*/ 276 w 294"/>
                <a:gd name="T23" fmla="*/ 182 h 256"/>
                <a:gd name="T24" fmla="*/ 291 w 294"/>
                <a:gd name="T25" fmla="*/ 196 h 256"/>
                <a:gd name="T26" fmla="*/ 290 w 294"/>
                <a:gd name="T27" fmla="*/ 205 h 256"/>
                <a:gd name="T28" fmla="*/ 285 w 294"/>
                <a:gd name="T29" fmla="*/ 215 h 256"/>
                <a:gd name="T30" fmla="*/ 278 w 294"/>
                <a:gd name="T31" fmla="*/ 236 h 256"/>
                <a:gd name="T32" fmla="*/ 266 w 294"/>
                <a:gd name="T33" fmla="*/ 255 h 256"/>
                <a:gd name="T34" fmla="*/ 231 w 294"/>
                <a:gd name="T35" fmla="*/ 256 h 256"/>
                <a:gd name="T36" fmla="*/ 230 w 294"/>
                <a:gd name="T37" fmla="*/ 166 h 256"/>
                <a:gd name="T38" fmla="*/ 210 w 294"/>
                <a:gd name="T39" fmla="*/ 165 h 256"/>
                <a:gd name="T40" fmla="*/ 197 w 294"/>
                <a:gd name="T41" fmla="*/ 170 h 256"/>
                <a:gd name="T42" fmla="*/ 182 w 294"/>
                <a:gd name="T43" fmla="*/ 167 h 256"/>
                <a:gd name="T44" fmla="*/ 150 w 294"/>
                <a:gd name="T45" fmla="*/ 170 h 256"/>
                <a:gd name="T46" fmla="*/ 132 w 294"/>
                <a:gd name="T47" fmla="*/ 185 h 256"/>
                <a:gd name="T48" fmla="*/ 112 w 294"/>
                <a:gd name="T49" fmla="*/ 179 h 256"/>
                <a:gd name="T50" fmla="*/ 99 w 294"/>
                <a:gd name="T51" fmla="*/ 180 h 256"/>
                <a:gd name="T52" fmla="*/ 94 w 294"/>
                <a:gd name="T53" fmla="*/ 160 h 256"/>
                <a:gd name="T54" fmla="*/ 89 w 294"/>
                <a:gd name="T55" fmla="*/ 140 h 256"/>
                <a:gd name="T56" fmla="*/ 82 w 294"/>
                <a:gd name="T57" fmla="*/ 132 h 256"/>
                <a:gd name="T58" fmla="*/ 80 w 294"/>
                <a:gd name="T59" fmla="*/ 120 h 256"/>
                <a:gd name="T60" fmla="*/ 71 w 294"/>
                <a:gd name="T61" fmla="*/ 112 h 256"/>
                <a:gd name="T62" fmla="*/ 64 w 294"/>
                <a:gd name="T63" fmla="*/ 97 h 256"/>
                <a:gd name="T64" fmla="*/ 60 w 294"/>
                <a:gd name="T65" fmla="*/ 82 h 256"/>
                <a:gd name="T66" fmla="*/ 50 w 294"/>
                <a:gd name="T67" fmla="*/ 62 h 256"/>
                <a:gd name="T68" fmla="*/ 38 w 294"/>
                <a:gd name="T69" fmla="*/ 41 h 256"/>
                <a:gd name="T70" fmla="*/ 19 w 294"/>
                <a:gd name="T71" fmla="*/ 37 h 256"/>
                <a:gd name="T72" fmla="*/ 6 w 294"/>
                <a:gd name="T73" fmla="*/ 32 h 256"/>
                <a:gd name="T74" fmla="*/ 6 w 294"/>
                <a:gd name="T75" fmla="*/ 26 h 256"/>
                <a:gd name="T76" fmla="*/ 1 w 294"/>
                <a:gd name="T77" fmla="*/ 11 h 256"/>
                <a:gd name="T78" fmla="*/ 4 w 294"/>
                <a:gd name="T79" fmla="*/ 2 h 256"/>
                <a:gd name="T80" fmla="*/ 18 w 294"/>
                <a:gd name="T81" fmla="*/ 2 h 256"/>
                <a:gd name="T82" fmla="*/ 185 w 294"/>
                <a:gd name="T83" fmla="*/ 0 h 256"/>
                <a:gd name="T84" fmla="*/ 196 w 294"/>
                <a:gd name="T85" fmla="*/ 11 h 256"/>
                <a:gd name="T86" fmla="*/ 193 w 294"/>
                <a:gd name="T87" fmla="*/ 26 h 256"/>
                <a:gd name="T88" fmla="*/ 205 w 294"/>
                <a:gd name="T89" fmla="*/ 30 h 256"/>
                <a:gd name="T90" fmla="*/ 214 w 294"/>
                <a:gd name="T91" fmla="*/ 28 h 256"/>
                <a:gd name="T92" fmla="*/ 220 w 294"/>
                <a:gd name="T93" fmla="*/ 38 h 256"/>
                <a:gd name="T94" fmla="*/ 222 w 294"/>
                <a:gd name="T95" fmla="*/ 54 h 256"/>
                <a:gd name="T96" fmla="*/ 232 w 294"/>
                <a:gd name="T97" fmla="*/ 60 h 256"/>
                <a:gd name="T98" fmla="*/ 235 w 294"/>
                <a:gd name="T99" fmla="*/ 71 h 256"/>
                <a:gd name="T100" fmla="*/ 249 w 294"/>
                <a:gd name="T101" fmla="*/ 70 h 256"/>
                <a:gd name="T102" fmla="*/ 258 w 294"/>
                <a:gd name="T103" fmla="*/ 63 h 256"/>
                <a:gd name="T104" fmla="*/ 262 w 294"/>
                <a:gd name="T105" fmla="*/ 75 h 256"/>
                <a:gd name="T106" fmla="*/ 261 w 294"/>
                <a:gd name="T107"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4" h="256">
                  <a:moveTo>
                    <a:pt x="261" y="80"/>
                  </a:moveTo>
                  <a:cubicBezTo>
                    <a:pt x="260" y="86"/>
                    <a:pt x="257" y="93"/>
                    <a:pt x="256" y="95"/>
                  </a:cubicBezTo>
                  <a:cubicBezTo>
                    <a:pt x="254" y="98"/>
                    <a:pt x="250" y="103"/>
                    <a:pt x="250" y="103"/>
                  </a:cubicBezTo>
                  <a:cubicBezTo>
                    <a:pt x="250" y="103"/>
                    <a:pt x="256" y="107"/>
                    <a:pt x="258" y="111"/>
                  </a:cubicBezTo>
                  <a:cubicBezTo>
                    <a:pt x="260" y="115"/>
                    <a:pt x="260" y="118"/>
                    <a:pt x="264" y="118"/>
                  </a:cubicBezTo>
                  <a:cubicBezTo>
                    <a:pt x="268" y="118"/>
                    <a:pt x="273" y="114"/>
                    <a:pt x="273" y="119"/>
                  </a:cubicBezTo>
                  <a:cubicBezTo>
                    <a:pt x="273" y="124"/>
                    <a:pt x="271" y="139"/>
                    <a:pt x="275" y="139"/>
                  </a:cubicBezTo>
                  <a:cubicBezTo>
                    <a:pt x="279" y="139"/>
                    <a:pt x="290" y="136"/>
                    <a:pt x="290" y="140"/>
                  </a:cubicBezTo>
                  <a:cubicBezTo>
                    <a:pt x="290" y="144"/>
                    <a:pt x="288" y="154"/>
                    <a:pt x="288" y="157"/>
                  </a:cubicBezTo>
                  <a:cubicBezTo>
                    <a:pt x="289" y="160"/>
                    <a:pt x="288" y="162"/>
                    <a:pt x="287" y="167"/>
                  </a:cubicBezTo>
                  <a:cubicBezTo>
                    <a:pt x="286" y="172"/>
                    <a:pt x="292" y="169"/>
                    <a:pt x="286" y="172"/>
                  </a:cubicBezTo>
                  <a:cubicBezTo>
                    <a:pt x="280" y="176"/>
                    <a:pt x="274" y="176"/>
                    <a:pt x="276" y="182"/>
                  </a:cubicBezTo>
                  <a:cubicBezTo>
                    <a:pt x="278" y="187"/>
                    <a:pt x="291" y="193"/>
                    <a:pt x="291" y="196"/>
                  </a:cubicBezTo>
                  <a:cubicBezTo>
                    <a:pt x="291" y="200"/>
                    <a:pt x="294" y="203"/>
                    <a:pt x="290" y="205"/>
                  </a:cubicBezTo>
                  <a:cubicBezTo>
                    <a:pt x="287" y="207"/>
                    <a:pt x="286" y="210"/>
                    <a:pt x="285" y="215"/>
                  </a:cubicBezTo>
                  <a:cubicBezTo>
                    <a:pt x="284" y="220"/>
                    <a:pt x="281" y="234"/>
                    <a:pt x="278" y="236"/>
                  </a:cubicBezTo>
                  <a:cubicBezTo>
                    <a:pt x="276" y="238"/>
                    <a:pt x="269" y="249"/>
                    <a:pt x="266" y="255"/>
                  </a:cubicBezTo>
                  <a:cubicBezTo>
                    <a:pt x="231" y="256"/>
                    <a:pt x="231" y="256"/>
                    <a:pt x="231" y="256"/>
                  </a:cubicBezTo>
                  <a:cubicBezTo>
                    <a:pt x="230" y="166"/>
                    <a:pt x="230" y="166"/>
                    <a:pt x="230" y="166"/>
                  </a:cubicBezTo>
                  <a:cubicBezTo>
                    <a:pt x="230" y="166"/>
                    <a:pt x="214" y="165"/>
                    <a:pt x="210" y="165"/>
                  </a:cubicBezTo>
                  <a:cubicBezTo>
                    <a:pt x="206" y="165"/>
                    <a:pt x="202" y="168"/>
                    <a:pt x="197" y="170"/>
                  </a:cubicBezTo>
                  <a:cubicBezTo>
                    <a:pt x="192" y="171"/>
                    <a:pt x="186" y="168"/>
                    <a:pt x="182" y="167"/>
                  </a:cubicBezTo>
                  <a:cubicBezTo>
                    <a:pt x="179" y="166"/>
                    <a:pt x="155" y="169"/>
                    <a:pt x="150" y="170"/>
                  </a:cubicBezTo>
                  <a:cubicBezTo>
                    <a:pt x="146" y="170"/>
                    <a:pt x="137" y="182"/>
                    <a:pt x="132" y="185"/>
                  </a:cubicBezTo>
                  <a:cubicBezTo>
                    <a:pt x="126" y="188"/>
                    <a:pt x="116" y="182"/>
                    <a:pt x="112" y="179"/>
                  </a:cubicBezTo>
                  <a:cubicBezTo>
                    <a:pt x="109" y="176"/>
                    <a:pt x="99" y="180"/>
                    <a:pt x="99" y="180"/>
                  </a:cubicBezTo>
                  <a:cubicBezTo>
                    <a:pt x="100" y="175"/>
                    <a:pt x="96" y="165"/>
                    <a:pt x="94" y="160"/>
                  </a:cubicBezTo>
                  <a:cubicBezTo>
                    <a:pt x="93" y="156"/>
                    <a:pt x="90" y="144"/>
                    <a:pt x="89" y="140"/>
                  </a:cubicBezTo>
                  <a:cubicBezTo>
                    <a:pt x="88" y="136"/>
                    <a:pt x="85" y="132"/>
                    <a:pt x="82" y="132"/>
                  </a:cubicBezTo>
                  <a:cubicBezTo>
                    <a:pt x="78" y="131"/>
                    <a:pt x="78" y="124"/>
                    <a:pt x="80" y="120"/>
                  </a:cubicBezTo>
                  <a:cubicBezTo>
                    <a:pt x="81" y="117"/>
                    <a:pt x="76" y="115"/>
                    <a:pt x="71" y="112"/>
                  </a:cubicBezTo>
                  <a:cubicBezTo>
                    <a:pt x="66" y="110"/>
                    <a:pt x="66" y="101"/>
                    <a:pt x="64" y="97"/>
                  </a:cubicBezTo>
                  <a:cubicBezTo>
                    <a:pt x="62" y="93"/>
                    <a:pt x="60" y="85"/>
                    <a:pt x="60" y="82"/>
                  </a:cubicBezTo>
                  <a:cubicBezTo>
                    <a:pt x="60" y="78"/>
                    <a:pt x="51" y="67"/>
                    <a:pt x="50" y="62"/>
                  </a:cubicBezTo>
                  <a:cubicBezTo>
                    <a:pt x="48" y="56"/>
                    <a:pt x="40" y="44"/>
                    <a:pt x="38" y="41"/>
                  </a:cubicBezTo>
                  <a:cubicBezTo>
                    <a:pt x="36" y="38"/>
                    <a:pt x="22" y="36"/>
                    <a:pt x="19" y="37"/>
                  </a:cubicBezTo>
                  <a:cubicBezTo>
                    <a:pt x="16" y="38"/>
                    <a:pt x="8" y="34"/>
                    <a:pt x="6" y="32"/>
                  </a:cubicBezTo>
                  <a:cubicBezTo>
                    <a:pt x="6" y="30"/>
                    <a:pt x="6" y="28"/>
                    <a:pt x="6" y="26"/>
                  </a:cubicBezTo>
                  <a:cubicBezTo>
                    <a:pt x="6" y="24"/>
                    <a:pt x="2" y="14"/>
                    <a:pt x="1" y="11"/>
                  </a:cubicBezTo>
                  <a:cubicBezTo>
                    <a:pt x="0" y="8"/>
                    <a:pt x="4" y="2"/>
                    <a:pt x="4" y="2"/>
                  </a:cubicBezTo>
                  <a:cubicBezTo>
                    <a:pt x="18" y="2"/>
                    <a:pt x="18" y="2"/>
                    <a:pt x="18" y="2"/>
                  </a:cubicBezTo>
                  <a:cubicBezTo>
                    <a:pt x="185" y="0"/>
                    <a:pt x="185" y="0"/>
                    <a:pt x="185" y="0"/>
                  </a:cubicBezTo>
                  <a:cubicBezTo>
                    <a:pt x="188" y="3"/>
                    <a:pt x="197" y="8"/>
                    <a:pt x="196" y="11"/>
                  </a:cubicBezTo>
                  <a:cubicBezTo>
                    <a:pt x="194" y="14"/>
                    <a:pt x="190" y="23"/>
                    <a:pt x="193" y="26"/>
                  </a:cubicBezTo>
                  <a:cubicBezTo>
                    <a:pt x="196" y="28"/>
                    <a:pt x="202" y="32"/>
                    <a:pt x="205" y="30"/>
                  </a:cubicBezTo>
                  <a:cubicBezTo>
                    <a:pt x="208" y="28"/>
                    <a:pt x="211" y="26"/>
                    <a:pt x="214" y="28"/>
                  </a:cubicBezTo>
                  <a:cubicBezTo>
                    <a:pt x="218" y="30"/>
                    <a:pt x="220" y="34"/>
                    <a:pt x="220" y="38"/>
                  </a:cubicBezTo>
                  <a:cubicBezTo>
                    <a:pt x="220" y="41"/>
                    <a:pt x="218" y="52"/>
                    <a:pt x="222" y="54"/>
                  </a:cubicBezTo>
                  <a:cubicBezTo>
                    <a:pt x="226" y="56"/>
                    <a:pt x="232" y="56"/>
                    <a:pt x="232" y="60"/>
                  </a:cubicBezTo>
                  <a:cubicBezTo>
                    <a:pt x="232" y="63"/>
                    <a:pt x="230" y="70"/>
                    <a:pt x="235" y="71"/>
                  </a:cubicBezTo>
                  <a:cubicBezTo>
                    <a:pt x="240" y="72"/>
                    <a:pt x="245" y="73"/>
                    <a:pt x="249" y="70"/>
                  </a:cubicBezTo>
                  <a:cubicBezTo>
                    <a:pt x="253" y="66"/>
                    <a:pt x="254" y="60"/>
                    <a:pt x="258" y="63"/>
                  </a:cubicBezTo>
                  <a:cubicBezTo>
                    <a:pt x="262" y="66"/>
                    <a:pt x="264" y="68"/>
                    <a:pt x="262" y="75"/>
                  </a:cubicBezTo>
                  <a:cubicBezTo>
                    <a:pt x="262" y="77"/>
                    <a:pt x="262" y="79"/>
                    <a:pt x="261" y="80"/>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Alpine County">
              <a:extLst>
                <a:ext uri="{FF2B5EF4-FFF2-40B4-BE49-F238E27FC236}">
                  <a16:creationId xmlns:a16="http://schemas.microsoft.com/office/drawing/2014/main" id="{FCE4521F-6511-4F9B-A469-1F731EC013AD}"/>
                </a:ext>
              </a:extLst>
            </p:cNvPr>
            <p:cNvSpPr>
              <a:spLocks/>
            </p:cNvSpPr>
            <p:nvPr/>
          </p:nvSpPr>
          <p:spPr bwMode="auto">
            <a:xfrm>
              <a:off x="4562476" y="2990851"/>
              <a:ext cx="228600" cy="349250"/>
            </a:xfrm>
            <a:custGeom>
              <a:avLst/>
              <a:gdLst>
                <a:gd name="T0" fmla="*/ 59 w 171"/>
                <a:gd name="T1" fmla="*/ 0 h 236"/>
                <a:gd name="T2" fmla="*/ 158 w 171"/>
                <a:gd name="T3" fmla="*/ 84 h 236"/>
                <a:gd name="T4" fmla="*/ 148 w 171"/>
                <a:gd name="T5" fmla="*/ 103 h 236"/>
                <a:gd name="T6" fmla="*/ 148 w 171"/>
                <a:gd name="T7" fmla="*/ 126 h 236"/>
                <a:gd name="T8" fmla="*/ 157 w 171"/>
                <a:gd name="T9" fmla="*/ 140 h 236"/>
                <a:gd name="T10" fmla="*/ 162 w 171"/>
                <a:gd name="T11" fmla="*/ 152 h 236"/>
                <a:gd name="T12" fmla="*/ 166 w 171"/>
                <a:gd name="T13" fmla="*/ 162 h 236"/>
                <a:gd name="T14" fmla="*/ 169 w 171"/>
                <a:gd name="T15" fmla="*/ 171 h 236"/>
                <a:gd name="T16" fmla="*/ 170 w 171"/>
                <a:gd name="T17" fmla="*/ 181 h 236"/>
                <a:gd name="T18" fmla="*/ 167 w 171"/>
                <a:gd name="T19" fmla="*/ 207 h 236"/>
                <a:gd name="T20" fmla="*/ 154 w 171"/>
                <a:gd name="T21" fmla="*/ 210 h 236"/>
                <a:gd name="T22" fmla="*/ 149 w 171"/>
                <a:gd name="T23" fmla="*/ 216 h 236"/>
                <a:gd name="T24" fmla="*/ 151 w 171"/>
                <a:gd name="T25" fmla="*/ 225 h 236"/>
                <a:gd name="T26" fmla="*/ 145 w 171"/>
                <a:gd name="T27" fmla="*/ 236 h 236"/>
                <a:gd name="T28" fmla="*/ 144 w 171"/>
                <a:gd name="T29" fmla="*/ 236 h 236"/>
                <a:gd name="T30" fmla="*/ 132 w 171"/>
                <a:gd name="T31" fmla="*/ 231 h 236"/>
                <a:gd name="T32" fmla="*/ 126 w 171"/>
                <a:gd name="T33" fmla="*/ 213 h 236"/>
                <a:gd name="T34" fmla="*/ 114 w 171"/>
                <a:gd name="T35" fmla="*/ 205 h 236"/>
                <a:gd name="T36" fmla="*/ 101 w 171"/>
                <a:gd name="T37" fmla="*/ 209 h 236"/>
                <a:gd name="T38" fmla="*/ 92 w 171"/>
                <a:gd name="T39" fmla="*/ 213 h 236"/>
                <a:gd name="T40" fmla="*/ 69 w 171"/>
                <a:gd name="T41" fmla="*/ 229 h 236"/>
                <a:gd name="T42" fmla="*/ 20 w 171"/>
                <a:gd name="T43" fmla="*/ 199 h 236"/>
                <a:gd name="T44" fmla="*/ 1 w 171"/>
                <a:gd name="T45" fmla="*/ 195 h 236"/>
                <a:gd name="T46" fmla="*/ 1 w 171"/>
                <a:gd name="T47" fmla="*/ 171 h 236"/>
                <a:gd name="T48" fmla="*/ 0 w 171"/>
                <a:gd name="T49" fmla="*/ 89 h 236"/>
                <a:gd name="T50" fmla="*/ 48 w 171"/>
                <a:gd name="T51" fmla="*/ 39 h 236"/>
                <a:gd name="T52" fmla="*/ 53 w 171"/>
                <a:gd name="T53" fmla="*/ 29 h 236"/>
                <a:gd name="T54" fmla="*/ 60 w 171"/>
                <a:gd name="T55" fmla="*/ 23 h 236"/>
                <a:gd name="T56" fmla="*/ 60 w 171"/>
                <a:gd name="T57" fmla="*/ 10 h 236"/>
                <a:gd name="T58" fmla="*/ 58 w 171"/>
                <a:gd name="T59" fmla="*/ 1 h 236"/>
                <a:gd name="T60" fmla="*/ 59 w 171"/>
                <a:gd name="T6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1" h="236">
                  <a:moveTo>
                    <a:pt x="59" y="0"/>
                  </a:moveTo>
                  <a:cubicBezTo>
                    <a:pt x="158" y="84"/>
                    <a:pt x="158" y="84"/>
                    <a:pt x="158" y="84"/>
                  </a:cubicBezTo>
                  <a:cubicBezTo>
                    <a:pt x="157" y="86"/>
                    <a:pt x="148" y="99"/>
                    <a:pt x="148" y="103"/>
                  </a:cubicBezTo>
                  <a:cubicBezTo>
                    <a:pt x="148" y="107"/>
                    <a:pt x="145" y="122"/>
                    <a:pt x="148" y="126"/>
                  </a:cubicBezTo>
                  <a:cubicBezTo>
                    <a:pt x="151" y="130"/>
                    <a:pt x="156" y="137"/>
                    <a:pt x="157" y="140"/>
                  </a:cubicBezTo>
                  <a:cubicBezTo>
                    <a:pt x="159" y="143"/>
                    <a:pt x="160" y="150"/>
                    <a:pt x="162" y="152"/>
                  </a:cubicBezTo>
                  <a:cubicBezTo>
                    <a:pt x="163" y="155"/>
                    <a:pt x="166" y="159"/>
                    <a:pt x="166" y="162"/>
                  </a:cubicBezTo>
                  <a:cubicBezTo>
                    <a:pt x="167" y="165"/>
                    <a:pt x="168" y="169"/>
                    <a:pt x="169" y="171"/>
                  </a:cubicBezTo>
                  <a:cubicBezTo>
                    <a:pt x="170" y="173"/>
                    <a:pt x="171" y="177"/>
                    <a:pt x="170" y="181"/>
                  </a:cubicBezTo>
                  <a:cubicBezTo>
                    <a:pt x="169" y="185"/>
                    <a:pt x="166" y="199"/>
                    <a:pt x="167" y="207"/>
                  </a:cubicBezTo>
                  <a:cubicBezTo>
                    <a:pt x="167" y="207"/>
                    <a:pt x="156" y="209"/>
                    <a:pt x="154" y="210"/>
                  </a:cubicBezTo>
                  <a:cubicBezTo>
                    <a:pt x="152" y="211"/>
                    <a:pt x="147" y="214"/>
                    <a:pt x="149" y="216"/>
                  </a:cubicBezTo>
                  <a:cubicBezTo>
                    <a:pt x="150" y="219"/>
                    <a:pt x="152" y="223"/>
                    <a:pt x="151" y="225"/>
                  </a:cubicBezTo>
                  <a:cubicBezTo>
                    <a:pt x="151" y="226"/>
                    <a:pt x="147" y="230"/>
                    <a:pt x="145" y="236"/>
                  </a:cubicBezTo>
                  <a:cubicBezTo>
                    <a:pt x="144" y="236"/>
                    <a:pt x="144" y="236"/>
                    <a:pt x="144" y="236"/>
                  </a:cubicBezTo>
                  <a:cubicBezTo>
                    <a:pt x="140" y="236"/>
                    <a:pt x="139" y="235"/>
                    <a:pt x="132" y="231"/>
                  </a:cubicBezTo>
                  <a:cubicBezTo>
                    <a:pt x="126" y="228"/>
                    <a:pt x="126" y="219"/>
                    <a:pt x="126" y="213"/>
                  </a:cubicBezTo>
                  <a:cubicBezTo>
                    <a:pt x="125" y="206"/>
                    <a:pt x="118" y="205"/>
                    <a:pt x="114" y="205"/>
                  </a:cubicBezTo>
                  <a:cubicBezTo>
                    <a:pt x="110" y="205"/>
                    <a:pt x="104" y="207"/>
                    <a:pt x="101" y="209"/>
                  </a:cubicBezTo>
                  <a:cubicBezTo>
                    <a:pt x="98" y="212"/>
                    <a:pt x="96" y="212"/>
                    <a:pt x="92" y="213"/>
                  </a:cubicBezTo>
                  <a:cubicBezTo>
                    <a:pt x="88" y="215"/>
                    <a:pt x="69" y="229"/>
                    <a:pt x="69" y="229"/>
                  </a:cubicBezTo>
                  <a:cubicBezTo>
                    <a:pt x="69" y="229"/>
                    <a:pt x="28" y="205"/>
                    <a:pt x="20" y="199"/>
                  </a:cubicBezTo>
                  <a:cubicBezTo>
                    <a:pt x="11" y="194"/>
                    <a:pt x="1" y="195"/>
                    <a:pt x="1" y="195"/>
                  </a:cubicBezTo>
                  <a:cubicBezTo>
                    <a:pt x="1" y="171"/>
                    <a:pt x="1" y="171"/>
                    <a:pt x="1" y="171"/>
                  </a:cubicBezTo>
                  <a:cubicBezTo>
                    <a:pt x="0" y="89"/>
                    <a:pt x="0" y="89"/>
                    <a:pt x="0" y="89"/>
                  </a:cubicBezTo>
                  <a:cubicBezTo>
                    <a:pt x="24" y="72"/>
                    <a:pt x="45" y="44"/>
                    <a:pt x="48" y="39"/>
                  </a:cubicBezTo>
                  <a:cubicBezTo>
                    <a:pt x="50" y="35"/>
                    <a:pt x="52" y="32"/>
                    <a:pt x="53" y="29"/>
                  </a:cubicBezTo>
                  <a:cubicBezTo>
                    <a:pt x="54" y="25"/>
                    <a:pt x="58" y="25"/>
                    <a:pt x="60" y="23"/>
                  </a:cubicBezTo>
                  <a:cubicBezTo>
                    <a:pt x="63" y="22"/>
                    <a:pt x="62" y="15"/>
                    <a:pt x="60" y="10"/>
                  </a:cubicBezTo>
                  <a:cubicBezTo>
                    <a:pt x="59" y="5"/>
                    <a:pt x="58" y="1"/>
                    <a:pt x="58" y="1"/>
                  </a:cubicBezTo>
                  <a:lnTo>
                    <a:pt x="59" y="0"/>
                  </a:ln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Humboldt County">
              <a:extLst>
                <a:ext uri="{FF2B5EF4-FFF2-40B4-BE49-F238E27FC236}">
                  <a16:creationId xmlns:a16="http://schemas.microsoft.com/office/drawing/2014/main" id="{4F41F5A5-E07E-4CF6-B2A0-75520FEBDBD3}"/>
                </a:ext>
              </a:extLst>
            </p:cNvPr>
            <p:cNvSpPr>
              <a:spLocks/>
            </p:cNvSpPr>
            <p:nvPr/>
          </p:nvSpPr>
          <p:spPr bwMode="auto">
            <a:xfrm>
              <a:off x="2741613" y="1414463"/>
              <a:ext cx="414338" cy="909638"/>
            </a:xfrm>
            <a:custGeom>
              <a:avLst/>
              <a:gdLst>
                <a:gd name="T0" fmla="*/ 61 w 311"/>
                <a:gd name="T1" fmla="*/ 289 h 614"/>
                <a:gd name="T2" fmla="*/ 75 w 311"/>
                <a:gd name="T3" fmla="*/ 253 h 614"/>
                <a:gd name="T4" fmla="*/ 93 w 311"/>
                <a:gd name="T5" fmla="*/ 184 h 614"/>
                <a:gd name="T6" fmla="*/ 81 w 311"/>
                <a:gd name="T7" fmla="*/ 160 h 614"/>
                <a:gd name="T8" fmla="*/ 85 w 311"/>
                <a:gd name="T9" fmla="*/ 133 h 614"/>
                <a:gd name="T10" fmla="*/ 106 w 311"/>
                <a:gd name="T11" fmla="*/ 57 h 614"/>
                <a:gd name="T12" fmla="*/ 111 w 311"/>
                <a:gd name="T13" fmla="*/ 1 h 614"/>
                <a:gd name="T14" fmla="*/ 201 w 311"/>
                <a:gd name="T15" fmla="*/ 37 h 614"/>
                <a:gd name="T16" fmla="*/ 284 w 311"/>
                <a:gd name="T17" fmla="*/ 38 h 614"/>
                <a:gd name="T18" fmla="*/ 291 w 311"/>
                <a:gd name="T19" fmla="*/ 61 h 614"/>
                <a:gd name="T20" fmla="*/ 297 w 311"/>
                <a:gd name="T21" fmla="*/ 79 h 614"/>
                <a:gd name="T22" fmla="*/ 299 w 311"/>
                <a:gd name="T23" fmla="*/ 101 h 614"/>
                <a:gd name="T24" fmla="*/ 305 w 311"/>
                <a:gd name="T25" fmla="*/ 133 h 614"/>
                <a:gd name="T26" fmla="*/ 296 w 311"/>
                <a:gd name="T27" fmla="*/ 165 h 614"/>
                <a:gd name="T28" fmla="*/ 307 w 311"/>
                <a:gd name="T29" fmla="*/ 195 h 614"/>
                <a:gd name="T30" fmla="*/ 295 w 311"/>
                <a:gd name="T31" fmla="*/ 223 h 614"/>
                <a:gd name="T32" fmla="*/ 263 w 311"/>
                <a:gd name="T33" fmla="*/ 221 h 614"/>
                <a:gd name="T34" fmla="*/ 247 w 311"/>
                <a:gd name="T35" fmla="*/ 227 h 614"/>
                <a:gd name="T36" fmla="*/ 262 w 311"/>
                <a:gd name="T37" fmla="*/ 264 h 614"/>
                <a:gd name="T38" fmla="*/ 267 w 311"/>
                <a:gd name="T39" fmla="*/ 304 h 614"/>
                <a:gd name="T40" fmla="*/ 262 w 311"/>
                <a:gd name="T41" fmla="*/ 614 h 614"/>
                <a:gd name="T42" fmla="*/ 113 w 311"/>
                <a:gd name="T43" fmla="*/ 608 h 614"/>
                <a:gd name="T44" fmla="*/ 94 w 311"/>
                <a:gd name="T45" fmla="*/ 576 h 614"/>
                <a:gd name="T46" fmla="*/ 63 w 311"/>
                <a:gd name="T47" fmla="*/ 551 h 614"/>
                <a:gd name="T48" fmla="*/ 31 w 311"/>
                <a:gd name="T49" fmla="*/ 522 h 614"/>
                <a:gd name="T50" fmla="*/ 17 w 311"/>
                <a:gd name="T51" fmla="*/ 481 h 614"/>
                <a:gd name="T52" fmla="*/ 10 w 311"/>
                <a:gd name="T53" fmla="*/ 450 h 614"/>
                <a:gd name="T54" fmla="*/ 3 w 311"/>
                <a:gd name="T55" fmla="*/ 415 h 614"/>
                <a:gd name="T56" fmla="*/ 25 w 311"/>
                <a:gd name="T57" fmla="*/ 353 h 614"/>
                <a:gd name="T58" fmla="*/ 31 w 311"/>
                <a:gd name="T59" fmla="*/ 341 h 614"/>
                <a:gd name="T60" fmla="*/ 51 w 311"/>
                <a:gd name="T61" fmla="*/ 297 h 614"/>
                <a:gd name="T62" fmla="*/ 54 w 311"/>
                <a:gd name="T63" fmla="*/ 322 h 614"/>
                <a:gd name="T64" fmla="*/ 59 w 311"/>
                <a:gd name="T65" fmla="*/ 309 h 614"/>
                <a:gd name="T66" fmla="*/ 71 w 311"/>
                <a:gd name="T67" fmla="*/ 282 h 614"/>
                <a:gd name="T68" fmla="*/ 100 w 311"/>
                <a:gd name="T69" fmla="*/ 259 h 614"/>
                <a:gd name="T70" fmla="*/ 80 w 311"/>
                <a:gd name="T71" fmla="*/ 25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1" h="614">
                  <a:moveTo>
                    <a:pt x="80" y="257"/>
                  </a:moveTo>
                  <a:cubicBezTo>
                    <a:pt x="77" y="261"/>
                    <a:pt x="63" y="286"/>
                    <a:pt x="61" y="289"/>
                  </a:cubicBezTo>
                  <a:cubicBezTo>
                    <a:pt x="58" y="293"/>
                    <a:pt x="57" y="289"/>
                    <a:pt x="59" y="285"/>
                  </a:cubicBezTo>
                  <a:cubicBezTo>
                    <a:pt x="60" y="282"/>
                    <a:pt x="73" y="257"/>
                    <a:pt x="75" y="253"/>
                  </a:cubicBezTo>
                  <a:cubicBezTo>
                    <a:pt x="77" y="250"/>
                    <a:pt x="79" y="239"/>
                    <a:pt x="82" y="233"/>
                  </a:cubicBezTo>
                  <a:cubicBezTo>
                    <a:pt x="85" y="227"/>
                    <a:pt x="92" y="190"/>
                    <a:pt x="93" y="184"/>
                  </a:cubicBezTo>
                  <a:cubicBezTo>
                    <a:pt x="93" y="178"/>
                    <a:pt x="88" y="174"/>
                    <a:pt x="84" y="172"/>
                  </a:cubicBezTo>
                  <a:cubicBezTo>
                    <a:pt x="80" y="170"/>
                    <a:pt x="81" y="165"/>
                    <a:pt x="81" y="160"/>
                  </a:cubicBezTo>
                  <a:cubicBezTo>
                    <a:pt x="81" y="155"/>
                    <a:pt x="80" y="147"/>
                    <a:pt x="80" y="143"/>
                  </a:cubicBezTo>
                  <a:cubicBezTo>
                    <a:pt x="80" y="139"/>
                    <a:pt x="81" y="137"/>
                    <a:pt x="85" y="133"/>
                  </a:cubicBezTo>
                  <a:cubicBezTo>
                    <a:pt x="88" y="129"/>
                    <a:pt x="90" y="120"/>
                    <a:pt x="91" y="113"/>
                  </a:cubicBezTo>
                  <a:cubicBezTo>
                    <a:pt x="93" y="107"/>
                    <a:pt x="104" y="65"/>
                    <a:pt x="106" y="57"/>
                  </a:cubicBezTo>
                  <a:cubicBezTo>
                    <a:pt x="108" y="49"/>
                    <a:pt x="111" y="22"/>
                    <a:pt x="112" y="11"/>
                  </a:cubicBezTo>
                  <a:cubicBezTo>
                    <a:pt x="112" y="8"/>
                    <a:pt x="112" y="4"/>
                    <a:pt x="111" y="1"/>
                  </a:cubicBezTo>
                  <a:cubicBezTo>
                    <a:pt x="201" y="0"/>
                    <a:pt x="201" y="0"/>
                    <a:pt x="201" y="0"/>
                  </a:cubicBezTo>
                  <a:cubicBezTo>
                    <a:pt x="201" y="37"/>
                    <a:pt x="201" y="37"/>
                    <a:pt x="201" y="37"/>
                  </a:cubicBezTo>
                  <a:cubicBezTo>
                    <a:pt x="237" y="37"/>
                    <a:pt x="237" y="37"/>
                    <a:pt x="237" y="37"/>
                  </a:cubicBezTo>
                  <a:cubicBezTo>
                    <a:pt x="284" y="38"/>
                    <a:pt x="284" y="38"/>
                    <a:pt x="284" y="38"/>
                  </a:cubicBezTo>
                  <a:cubicBezTo>
                    <a:pt x="284" y="38"/>
                    <a:pt x="288" y="46"/>
                    <a:pt x="289" y="50"/>
                  </a:cubicBezTo>
                  <a:cubicBezTo>
                    <a:pt x="289" y="54"/>
                    <a:pt x="289" y="57"/>
                    <a:pt x="291" y="61"/>
                  </a:cubicBezTo>
                  <a:cubicBezTo>
                    <a:pt x="294" y="64"/>
                    <a:pt x="296" y="65"/>
                    <a:pt x="296" y="69"/>
                  </a:cubicBezTo>
                  <a:cubicBezTo>
                    <a:pt x="296" y="73"/>
                    <a:pt x="294" y="76"/>
                    <a:pt x="297" y="79"/>
                  </a:cubicBezTo>
                  <a:cubicBezTo>
                    <a:pt x="301" y="83"/>
                    <a:pt x="303" y="83"/>
                    <a:pt x="301" y="87"/>
                  </a:cubicBezTo>
                  <a:cubicBezTo>
                    <a:pt x="299" y="91"/>
                    <a:pt x="297" y="97"/>
                    <a:pt x="299" y="101"/>
                  </a:cubicBezTo>
                  <a:cubicBezTo>
                    <a:pt x="301" y="104"/>
                    <a:pt x="311" y="119"/>
                    <a:pt x="309" y="123"/>
                  </a:cubicBezTo>
                  <a:cubicBezTo>
                    <a:pt x="307" y="126"/>
                    <a:pt x="305" y="127"/>
                    <a:pt x="305" y="133"/>
                  </a:cubicBezTo>
                  <a:cubicBezTo>
                    <a:pt x="305" y="138"/>
                    <a:pt x="305" y="155"/>
                    <a:pt x="302" y="157"/>
                  </a:cubicBezTo>
                  <a:cubicBezTo>
                    <a:pt x="299" y="159"/>
                    <a:pt x="292" y="161"/>
                    <a:pt x="296" y="165"/>
                  </a:cubicBezTo>
                  <a:cubicBezTo>
                    <a:pt x="300" y="170"/>
                    <a:pt x="304" y="176"/>
                    <a:pt x="305" y="181"/>
                  </a:cubicBezTo>
                  <a:cubicBezTo>
                    <a:pt x="307" y="185"/>
                    <a:pt x="309" y="191"/>
                    <a:pt x="307" y="195"/>
                  </a:cubicBezTo>
                  <a:cubicBezTo>
                    <a:pt x="306" y="199"/>
                    <a:pt x="297" y="209"/>
                    <a:pt x="297" y="212"/>
                  </a:cubicBezTo>
                  <a:cubicBezTo>
                    <a:pt x="297" y="215"/>
                    <a:pt x="300" y="218"/>
                    <a:pt x="295" y="223"/>
                  </a:cubicBezTo>
                  <a:cubicBezTo>
                    <a:pt x="291" y="227"/>
                    <a:pt x="283" y="237"/>
                    <a:pt x="280" y="233"/>
                  </a:cubicBezTo>
                  <a:cubicBezTo>
                    <a:pt x="277" y="229"/>
                    <a:pt x="266" y="219"/>
                    <a:pt x="263" y="221"/>
                  </a:cubicBezTo>
                  <a:cubicBezTo>
                    <a:pt x="261" y="222"/>
                    <a:pt x="256" y="226"/>
                    <a:pt x="253" y="225"/>
                  </a:cubicBezTo>
                  <a:cubicBezTo>
                    <a:pt x="251" y="225"/>
                    <a:pt x="246" y="221"/>
                    <a:pt x="247" y="227"/>
                  </a:cubicBezTo>
                  <a:cubicBezTo>
                    <a:pt x="249" y="233"/>
                    <a:pt x="248" y="243"/>
                    <a:pt x="251" y="247"/>
                  </a:cubicBezTo>
                  <a:cubicBezTo>
                    <a:pt x="255" y="252"/>
                    <a:pt x="261" y="261"/>
                    <a:pt x="262" y="264"/>
                  </a:cubicBezTo>
                  <a:cubicBezTo>
                    <a:pt x="263" y="267"/>
                    <a:pt x="265" y="277"/>
                    <a:pt x="265" y="283"/>
                  </a:cubicBezTo>
                  <a:cubicBezTo>
                    <a:pt x="265" y="288"/>
                    <a:pt x="267" y="304"/>
                    <a:pt x="267" y="304"/>
                  </a:cubicBezTo>
                  <a:cubicBezTo>
                    <a:pt x="263" y="614"/>
                    <a:pt x="263" y="614"/>
                    <a:pt x="263" y="614"/>
                  </a:cubicBezTo>
                  <a:cubicBezTo>
                    <a:pt x="262" y="614"/>
                    <a:pt x="262" y="614"/>
                    <a:pt x="262" y="614"/>
                  </a:cubicBezTo>
                  <a:cubicBezTo>
                    <a:pt x="115" y="611"/>
                    <a:pt x="115" y="611"/>
                    <a:pt x="115" y="611"/>
                  </a:cubicBezTo>
                  <a:cubicBezTo>
                    <a:pt x="114" y="610"/>
                    <a:pt x="113" y="609"/>
                    <a:pt x="113" y="608"/>
                  </a:cubicBezTo>
                  <a:cubicBezTo>
                    <a:pt x="109" y="602"/>
                    <a:pt x="103" y="603"/>
                    <a:pt x="100" y="603"/>
                  </a:cubicBezTo>
                  <a:cubicBezTo>
                    <a:pt x="97" y="603"/>
                    <a:pt x="95" y="584"/>
                    <a:pt x="94" y="576"/>
                  </a:cubicBezTo>
                  <a:cubicBezTo>
                    <a:pt x="93" y="568"/>
                    <a:pt x="75" y="562"/>
                    <a:pt x="73" y="559"/>
                  </a:cubicBezTo>
                  <a:cubicBezTo>
                    <a:pt x="70" y="555"/>
                    <a:pt x="66" y="555"/>
                    <a:pt x="63" y="551"/>
                  </a:cubicBezTo>
                  <a:cubicBezTo>
                    <a:pt x="61" y="547"/>
                    <a:pt x="47" y="537"/>
                    <a:pt x="43" y="533"/>
                  </a:cubicBezTo>
                  <a:cubicBezTo>
                    <a:pt x="39" y="529"/>
                    <a:pt x="36" y="525"/>
                    <a:pt x="31" y="522"/>
                  </a:cubicBezTo>
                  <a:cubicBezTo>
                    <a:pt x="25" y="519"/>
                    <a:pt x="21" y="512"/>
                    <a:pt x="14" y="505"/>
                  </a:cubicBezTo>
                  <a:cubicBezTo>
                    <a:pt x="7" y="497"/>
                    <a:pt x="15" y="485"/>
                    <a:pt x="17" y="481"/>
                  </a:cubicBezTo>
                  <a:cubicBezTo>
                    <a:pt x="19" y="477"/>
                    <a:pt x="15" y="472"/>
                    <a:pt x="13" y="467"/>
                  </a:cubicBezTo>
                  <a:cubicBezTo>
                    <a:pt x="11" y="463"/>
                    <a:pt x="11" y="454"/>
                    <a:pt x="10" y="450"/>
                  </a:cubicBezTo>
                  <a:cubicBezTo>
                    <a:pt x="9" y="446"/>
                    <a:pt x="3" y="433"/>
                    <a:pt x="1" y="431"/>
                  </a:cubicBezTo>
                  <a:cubicBezTo>
                    <a:pt x="0" y="429"/>
                    <a:pt x="1" y="420"/>
                    <a:pt x="3" y="415"/>
                  </a:cubicBezTo>
                  <a:cubicBezTo>
                    <a:pt x="5" y="411"/>
                    <a:pt x="5" y="405"/>
                    <a:pt x="7" y="400"/>
                  </a:cubicBezTo>
                  <a:cubicBezTo>
                    <a:pt x="8" y="395"/>
                    <a:pt x="23" y="358"/>
                    <a:pt x="25" y="353"/>
                  </a:cubicBezTo>
                  <a:cubicBezTo>
                    <a:pt x="27" y="349"/>
                    <a:pt x="29" y="348"/>
                    <a:pt x="33" y="348"/>
                  </a:cubicBezTo>
                  <a:cubicBezTo>
                    <a:pt x="37" y="348"/>
                    <a:pt x="33" y="343"/>
                    <a:pt x="31" y="341"/>
                  </a:cubicBezTo>
                  <a:cubicBezTo>
                    <a:pt x="29" y="339"/>
                    <a:pt x="35" y="328"/>
                    <a:pt x="37" y="325"/>
                  </a:cubicBezTo>
                  <a:cubicBezTo>
                    <a:pt x="39" y="321"/>
                    <a:pt x="47" y="303"/>
                    <a:pt x="51" y="297"/>
                  </a:cubicBezTo>
                  <a:cubicBezTo>
                    <a:pt x="55" y="291"/>
                    <a:pt x="51" y="309"/>
                    <a:pt x="48" y="312"/>
                  </a:cubicBezTo>
                  <a:cubicBezTo>
                    <a:pt x="45" y="315"/>
                    <a:pt x="47" y="318"/>
                    <a:pt x="54" y="322"/>
                  </a:cubicBezTo>
                  <a:cubicBezTo>
                    <a:pt x="61" y="326"/>
                    <a:pt x="59" y="324"/>
                    <a:pt x="61" y="320"/>
                  </a:cubicBezTo>
                  <a:cubicBezTo>
                    <a:pt x="63" y="316"/>
                    <a:pt x="60" y="313"/>
                    <a:pt x="59" y="309"/>
                  </a:cubicBezTo>
                  <a:cubicBezTo>
                    <a:pt x="59" y="306"/>
                    <a:pt x="63" y="299"/>
                    <a:pt x="65" y="297"/>
                  </a:cubicBezTo>
                  <a:cubicBezTo>
                    <a:pt x="67" y="295"/>
                    <a:pt x="70" y="286"/>
                    <a:pt x="71" y="282"/>
                  </a:cubicBezTo>
                  <a:cubicBezTo>
                    <a:pt x="73" y="278"/>
                    <a:pt x="80" y="274"/>
                    <a:pt x="83" y="274"/>
                  </a:cubicBezTo>
                  <a:cubicBezTo>
                    <a:pt x="87" y="274"/>
                    <a:pt x="97" y="265"/>
                    <a:pt x="100" y="259"/>
                  </a:cubicBezTo>
                  <a:cubicBezTo>
                    <a:pt x="103" y="254"/>
                    <a:pt x="91" y="254"/>
                    <a:pt x="88" y="253"/>
                  </a:cubicBezTo>
                  <a:cubicBezTo>
                    <a:pt x="85" y="253"/>
                    <a:pt x="83" y="254"/>
                    <a:pt x="80" y="257"/>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Colusa County">
              <a:extLst>
                <a:ext uri="{FF2B5EF4-FFF2-40B4-BE49-F238E27FC236}">
                  <a16:creationId xmlns:a16="http://schemas.microsoft.com/office/drawing/2014/main" id="{6E29C8BA-92AB-4705-89AA-C59F9385EB9B}"/>
                </a:ext>
              </a:extLst>
            </p:cNvPr>
            <p:cNvSpPr>
              <a:spLocks/>
            </p:cNvSpPr>
            <p:nvPr/>
          </p:nvSpPr>
          <p:spPr bwMode="auto">
            <a:xfrm>
              <a:off x="3409951" y="2687638"/>
              <a:ext cx="414338" cy="304800"/>
            </a:xfrm>
            <a:custGeom>
              <a:avLst/>
              <a:gdLst>
                <a:gd name="T0" fmla="*/ 282 w 312"/>
                <a:gd name="T1" fmla="*/ 22 h 206"/>
                <a:gd name="T2" fmla="*/ 282 w 312"/>
                <a:gd name="T3" fmla="*/ 42 h 206"/>
                <a:gd name="T4" fmla="*/ 277 w 312"/>
                <a:gd name="T5" fmla="*/ 49 h 206"/>
                <a:gd name="T6" fmla="*/ 267 w 312"/>
                <a:gd name="T7" fmla="*/ 73 h 206"/>
                <a:gd name="T8" fmla="*/ 273 w 312"/>
                <a:gd name="T9" fmla="*/ 90 h 206"/>
                <a:gd name="T10" fmla="*/ 270 w 312"/>
                <a:gd name="T11" fmla="*/ 97 h 206"/>
                <a:gd name="T12" fmla="*/ 274 w 312"/>
                <a:gd name="T13" fmla="*/ 114 h 206"/>
                <a:gd name="T14" fmla="*/ 269 w 312"/>
                <a:gd name="T15" fmla="*/ 119 h 206"/>
                <a:gd name="T16" fmla="*/ 279 w 312"/>
                <a:gd name="T17" fmla="*/ 126 h 206"/>
                <a:gd name="T18" fmla="*/ 288 w 312"/>
                <a:gd name="T19" fmla="*/ 146 h 206"/>
                <a:gd name="T20" fmla="*/ 300 w 312"/>
                <a:gd name="T21" fmla="*/ 150 h 206"/>
                <a:gd name="T22" fmla="*/ 305 w 312"/>
                <a:gd name="T23" fmla="*/ 171 h 206"/>
                <a:gd name="T24" fmla="*/ 310 w 312"/>
                <a:gd name="T25" fmla="*/ 179 h 206"/>
                <a:gd name="T26" fmla="*/ 301 w 312"/>
                <a:gd name="T27" fmla="*/ 188 h 206"/>
                <a:gd name="T28" fmla="*/ 301 w 312"/>
                <a:gd name="T29" fmla="*/ 204 h 206"/>
                <a:gd name="T30" fmla="*/ 134 w 312"/>
                <a:gd name="T31" fmla="*/ 206 h 206"/>
                <a:gd name="T32" fmla="*/ 134 w 312"/>
                <a:gd name="T33" fmla="*/ 206 h 206"/>
                <a:gd name="T34" fmla="*/ 130 w 312"/>
                <a:gd name="T35" fmla="*/ 198 h 206"/>
                <a:gd name="T36" fmla="*/ 116 w 312"/>
                <a:gd name="T37" fmla="*/ 186 h 206"/>
                <a:gd name="T38" fmla="*/ 116 w 312"/>
                <a:gd name="T39" fmla="*/ 166 h 206"/>
                <a:gd name="T40" fmla="*/ 104 w 312"/>
                <a:gd name="T41" fmla="*/ 165 h 206"/>
                <a:gd name="T42" fmla="*/ 92 w 312"/>
                <a:gd name="T43" fmla="*/ 152 h 206"/>
                <a:gd name="T44" fmla="*/ 92 w 312"/>
                <a:gd name="T45" fmla="*/ 139 h 206"/>
                <a:gd name="T46" fmla="*/ 88 w 312"/>
                <a:gd name="T47" fmla="*/ 120 h 206"/>
                <a:gd name="T48" fmla="*/ 96 w 312"/>
                <a:gd name="T49" fmla="*/ 115 h 206"/>
                <a:gd name="T50" fmla="*/ 94 w 312"/>
                <a:gd name="T51" fmla="*/ 100 h 206"/>
                <a:gd name="T52" fmla="*/ 91 w 312"/>
                <a:gd name="T53" fmla="*/ 98 h 206"/>
                <a:gd name="T54" fmla="*/ 83 w 312"/>
                <a:gd name="T55" fmla="*/ 90 h 206"/>
                <a:gd name="T56" fmla="*/ 68 w 312"/>
                <a:gd name="T57" fmla="*/ 88 h 206"/>
                <a:gd name="T58" fmla="*/ 56 w 312"/>
                <a:gd name="T59" fmla="*/ 84 h 206"/>
                <a:gd name="T60" fmla="*/ 41 w 312"/>
                <a:gd name="T61" fmla="*/ 83 h 206"/>
                <a:gd name="T62" fmla="*/ 28 w 312"/>
                <a:gd name="T63" fmla="*/ 72 h 206"/>
                <a:gd name="T64" fmla="*/ 18 w 312"/>
                <a:gd name="T65" fmla="*/ 65 h 206"/>
                <a:gd name="T66" fmla="*/ 2 w 312"/>
                <a:gd name="T67" fmla="*/ 44 h 206"/>
                <a:gd name="T68" fmla="*/ 10 w 312"/>
                <a:gd name="T69" fmla="*/ 26 h 206"/>
                <a:gd name="T70" fmla="*/ 6 w 312"/>
                <a:gd name="T71" fmla="*/ 19 h 206"/>
                <a:gd name="T72" fmla="*/ 2 w 312"/>
                <a:gd name="T73" fmla="*/ 14 h 206"/>
                <a:gd name="T74" fmla="*/ 14 w 312"/>
                <a:gd name="T75" fmla="*/ 14 h 206"/>
                <a:gd name="T76" fmla="*/ 204 w 312"/>
                <a:gd name="T77" fmla="*/ 14 h 206"/>
                <a:gd name="T78" fmla="*/ 205 w 312"/>
                <a:gd name="T79" fmla="*/ 0 h 206"/>
                <a:gd name="T80" fmla="*/ 244 w 312"/>
                <a:gd name="T81" fmla="*/ 0 h 206"/>
                <a:gd name="T82" fmla="*/ 247 w 312"/>
                <a:gd name="T83" fmla="*/ 14 h 206"/>
                <a:gd name="T84" fmla="*/ 247 w 312"/>
                <a:gd name="T85" fmla="*/ 14 h 206"/>
                <a:gd name="T86" fmla="*/ 282 w 312"/>
                <a:gd name="T87" fmla="*/ 14 h 206"/>
                <a:gd name="T88" fmla="*/ 283 w 312"/>
                <a:gd name="T89" fmla="*/ 14 h 206"/>
                <a:gd name="T90" fmla="*/ 282 w 312"/>
                <a:gd name="T91" fmla="*/ 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206">
                  <a:moveTo>
                    <a:pt x="282" y="22"/>
                  </a:moveTo>
                  <a:cubicBezTo>
                    <a:pt x="281" y="27"/>
                    <a:pt x="284" y="36"/>
                    <a:pt x="282" y="42"/>
                  </a:cubicBezTo>
                  <a:cubicBezTo>
                    <a:pt x="281" y="43"/>
                    <a:pt x="279" y="46"/>
                    <a:pt x="277" y="49"/>
                  </a:cubicBezTo>
                  <a:cubicBezTo>
                    <a:pt x="273" y="57"/>
                    <a:pt x="266" y="69"/>
                    <a:pt x="267" y="73"/>
                  </a:cubicBezTo>
                  <a:cubicBezTo>
                    <a:pt x="269" y="78"/>
                    <a:pt x="275" y="88"/>
                    <a:pt x="273" y="90"/>
                  </a:cubicBezTo>
                  <a:cubicBezTo>
                    <a:pt x="271" y="93"/>
                    <a:pt x="268" y="94"/>
                    <a:pt x="270" y="97"/>
                  </a:cubicBezTo>
                  <a:cubicBezTo>
                    <a:pt x="271" y="100"/>
                    <a:pt x="278" y="112"/>
                    <a:pt x="274" y="114"/>
                  </a:cubicBezTo>
                  <a:cubicBezTo>
                    <a:pt x="271" y="115"/>
                    <a:pt x="262" y="117"/>
                    <a:pt x="269" y="119"/>
                  </a:cubicBezTo>
                  <a:cubicBezTo>
                    <a:pt x="276" y="121"/>
                    <a:pt x="278" y="124"/>
                    <a:pt x="279" y="126"/>
                  </a:cubicBezTo>
                  <a:cubicBezTo>
                    <a:pt x="280" y="129"/>
                    <a:pt x="284" y="147"/>
                    <a:pt x="288" y="146"/>
                  </a:cubicBezTo>
                  <a:cubicBezTo>
                    <a:pt x="292" y="146"/>
                    <a:pt x="298" y="147"/>
                    <a:pt x="300" y="150"/>
                  </a:cubicBezTo>
                  <a:cubicBezTo>
                    <a:pt x="302" y="152"/>
                    <a:pt x="302" y="168"/>
                    <a:pt x="305" y="171"/>
                  </a:cubicBezTo>
                  <a:cubicBezTo>
                    <a:pt x="308" y="174"/>
                    <a:pt x="312" y="176"/>
                    <a:pt x="310" y="179"/>
                  </a:cubicBezTo>
                  <a:cubicBezTo>
                    <a:pt x="308" y="182"/>
                    <a:pt x="302" y="185"/>
                    <a:pt x="301" y="188"/>
                  </a:cubicBezTo>
                  <a:cubicBezTo>
                    <a:pt x="300" y="192"/>
                    <a:pt x="298" y="200"/>
                    <a:pt x="301" y="204"/>
                  </a:cubicBezTo>
                  <a:cubicBezTo>
                    <a:pt x="134" y="206"/>
                    <a:pt x="134" y="206"/>
                    <a:pt x="134" y="206"/>
                  </a:cubicBezTo>
                  <a:cubicBezTo>
                    <a:pt x="134" y="206"/>
                    <a:pt x="134" y="206"/>
                    <a:pt x="134" y="206"/>
                  </a:cubicBezTo>
                  <a:cubicBezTo>
                    <a:pt x="134" y="203"/>
                    <a:pt x="132" y="201"/>
                    <a:pt x="130" y="198"/>
                  </a:cubicBezTo>
                  <a:cubicBezTo>
                    <a:pt x="127" y="196"/>
                    <a:pt x="119" y="190"/>
                    <a:pt x="116" y="186"/>
                  </a:cubicBezTo>
                  <a:cubicBezTo>
                    <a:pt x="114" y="182"/>
                    <a:pt x="116" y="170"/>
                    <a:pt x="116" y="166"/>
                  </a:cubicBezTo>
                  <a:cubicBezTo>
                    <a:pt x="116" y="163"/>
                    <a:pt x="108" y="165"/>
                    <a:pt x="104" y="165"/>
                  </a:cubicBezTo>
                  <a:cubicBezTo>
                    <a:pt x="100" y="165"/>
                    <a:pt x="96" y="154"/>
                    <a:pt x="92" y="152"/>
                  </a:cubicBezTo>
                  <a:cubicBezTo>
                    <a:pt x="89" y="150"/>
                    <a:pt x="92" y="144"/>
                    <a:pt x="92" y="139"/>
                  </a:cubicBezTo>
                  <a:cubicBezTo>
                    <a:pt x="92" y="134"/>
                    <a:pt x="90" y="125"/>
                    <a:pt x="88" y="120"/>
                  </a:cubicBezTo>
                  <a:cubicBezTo>
                    <a:pt x="87" y="116"/>
                    <a:pt x="96" y="115"/>
                    <a:pt x="96" y="115"/>
                  </a:cubicBezTo>
                  <a:cubicBezTo>
                    <a:pt x="94" y="100"/>
                    <a:pt x="94" y="100"/>
                    <a:pt x="94" y="100"/>
                  </a:cubicBezTo>
                  <a:cubicBezTo>
                    <a:pt x="94" y="100"/>
                    <a:pt x="94" y="100"/>
                    <a:pt x="91" y="98"/>
                  </a:cubicBezTo>
                  <a:cubicBezTo>
                    <a:pt x="88" y="97"/>
                    <a:pt x="85" y="94"/>
                    <a:pt x="83" y="90"/>
                  </a:cubicBezTo>
                  <a:cubicBezTo>
                    <a:pt x="81" y="87"/>
                    <a:pt x="72" y="88"/>
                    <a:pt x="68" y="88"/>
                  </a:cubicBezTo>
                  <a:cubicBezTo>
                    <a:pt x="63" y="88"/>
                    <a:pt x="58" y="86"/>
                    <a:pt x="56" y="84"/>
                  </a:cubicBezTo>
                  <a:cubicBezTo>
                    <a:pt x="54" y="82"/>
                    <a:pt x="47" y="84"/>
                    <a:pt x="41" y="83"/>
                  </a:cubicBezTo>
                  <a:cubicBezTo>
                    <a:pt x="35" y="82"/>
                    <a:pt x="30" y="74"/>
                    <a:pt x="28" y="72"/>
                  </a:cubicBezTo>
                  <a:cubicBezTo>
                    <a:pt x="26" y="69"/>
                    <a:pt x="22" y="66"/>
                    <a:pt x="18" y="65"/>
                  </a:cubicBezTo>
                  <a:cubicBezTo>
                    <a:pt x="14" y="64"/>
                    <a:pt x="5" y="48"/>
                    <a:pt x="2" y="44"/>
                  </a:cubicBezTo>
                  <a:cubicBezTo>
                    <a:pt x="0" y="39"/>
                    <a:pt x="7" y="28"/>
                    <a:pt x="10" y="26"/>
                  </a:cubicBezTo>
                  <a:cubicBezTo>
                    <a:pt x="14" y="23"/>
                    <a:pt x="9" y="21"/>
                    <a:pt x="6" y="19"/>
                  </a:cubicBezTo>
                  <a:cubicBezTo>
                    <a:pt x="2" y="17"/>
                    <a:pt x="2" y="14"/>
                    <a:pt x="2" y="14"/>
                  </a:cubicBezTo>
                  <a:cubicBezTo>
                    <a:pt x="14" y="14"/>
                    <a:pt x="14" y="14"/>
                    <a:pt x="14" y="14"/>
                  </a:cubicBezTo>
                  <a:cubicBezTo>
                    <a:pt x="204" y="14"/>
                    <a:pt x="204" y="14"/>
                    <a:pt x="204" y="14"/>
                  </a:cubicBezTo>
                  <a:cubicBezTo>
                    <a:pt x="205" y="0"/>
                    <a:pt x="205" y="0"/>
                    <a:pt x="205" y="0"/>
                  </a:cubicBezTo>
                  <a:cubicBezTo>
                    <a:pt x="244" y="0"/>
                    <a:pt x="244" y="0"/>
                    <a:pt x="244" y="0"/>
                  </a:cubicBezTo>
                  <a:cubicBezTo>
                    <a:pt x="244" y="0"/>
                    <a:pt x="247" y="12"/>
                    <a:pt x="247" y="14"/>
                  </a:cubicBezTo>
                  <a:cubicBezTo>
                    <a:pt x="247" y="14"/>
                    <a:pt x="247" y="14"/>
                    <a:pt x="247" y="14"/>
                  </a:cubicBezTo>
                  <a:cubicBezTo>
                    <a:pt x="282" y="14"/>
                    <a:pt x="282" y="14"/>
                    <a:pt x="282" y="14"/>
                  </a:cubicBezTo>
                  <a:cubicBezTo>
                    <a:pt x="283" y="14"/>
                    <a:pt x="283" y="14"/>
                    <a:pt x="283" y="14"/>
                  </a:cubicBezTo>
                  <a:cubicBezTo>
                    <a:pt x="283" y="17"/>
                    <a:pt x="282" y="20"/>
                    <a:pt x="282" y="22"/>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Shasta County">
              <a:extLst>
                <a:ext uri="{FF2B5EF4-FFF2-40B4-BE49-F238E27FC236}">
                  <a16:creationId xmlns:a16="http://schemas.microsoft.com/office/drawing/2014/main" id="{B0EA70A0-BA8E-4946-B478-36D6985DAF92}"/>
                </a:ext>
              </a:extLst>
            </p:cNvPr>
            <p:cNvSpPr>
              <a:spLocks/>
            </p:cNvSpPr>
            <p:nvPr/>
          </p:nvSpPr>
          <p:spPr bwMode="auto">
            <a:xfrm>
              <a:off x="3286126" y="1592263"/>
              <a:ext cx="733425" cy="565150"/>
            </a:xfrm>
            <a:custGeom>
              <a:avLst/>
              <a:gdLst>
                <a:gd name="T0" fmla="*/ 13 w 551"/>
                <a:gd name="T1" fmla="*/ 380 h 381"/>
                <a:gd name="T2" fmla="*/ 8 w 551"/>
                <a:gd name="T3" fmla="*/ 378 h 381"/>
                <a:gd name="T4" fmla="*/ 20 w 551"/>
                <a:gd name="T5" fmla="*/ 339 h 381"/>
                <a:gd name="T6" fmla="*/ 41 w 551"/>
                <a:gd name="T7" fmla="*/ 321 h 381"/>
                <a:gd name="T8" fmla="*/ 58 w 551"/>
                <a:gd name="T9" fmla="*/ 310 h 381"/>
                <a:gd name="T10" fmla="*/ 86 w 551"/>
                <a:gd name="T11" fmla="*/ 283 h 381"/>
                <a:gd name="T12" fmla="*/ 102 w 551"/>
                <a:gd name="T13" fmla="*/ 269 h 381"/>
                <a:gd name="T14" fmla="*/ 121 w 551"/>
                <a:gd name="T15" fmla="*/ 258 h 381"/>
                <a:gd name="T16" fmla="*/ 109 w 551"/>
                <a:gd name="T17" fmla="*/ 225 h 381"/>
                <a:gd name="T18" fmla="*/ 116 w 551"/>
                <a:gd name="T19" fmla="*/ 199 h 381"/>
                <a:gd name="T20" fmla="*/ 131 w 551"/>
                <a:gd name="T21" fmla="*/ 173 h 381"/>
                <a:gd name="T22" fmla="*/ 137 w 551"/>
                <a:gd name="T23" fmla="*/ 144 h 381"/>
                <a:gd name="T24" fmla="*/ 150 w 551"/>
                <a:gd name="T25" fmla="*/ 97 h 381"/>
                <a:gd name="T26" fmla="*/ 174 w 551"/>
                <a:gd name="T27" fmla="*/ 51 h 381"/>
                <a:gd name="T28" fmla="*/ 201 w 551"/>
                <a:gd name="T29" fmla="*/ 23 h 381"/>
                <a:gd name="T30" fmla="*/ 186 w 551"/>
                <a:gd name="T31" fmla="*/ 3 h 381"/>
                <a:gd name="T32" fmla="*/ 509 w 551"/>
                <a:gd name="T33" fmla="*/ 1 h 381"/>
                <a:gd name="T34" fmla="*/ 547 w 551"/>
                <a:gd name="T35" fmla="*/ 119 h 381"/>
                <a:gd name="T36" fmla="*/ 551 w 551"/>
                <a:gd name="T37" fmla="*/ 307 h 381"/>
                <a:gd name="T38" fmla="*/ 495 w 551"/>
                <a:gd name="T39" fmla="*/ 307 h 381"/>
                <a:gd name="T40" fmla="*/ 471 w 551"/>
                <a:gd name="T41" fmla="*/ 312 h 381"/>
                <a:gd name="T42" fmla="*/ 448 w 551"/>
                <a:gd name="T43" fmla="*/ 311 h 381"/>
                <a:gd name="T44" fmla="*/ 419 w 551"/>
                <a:gd name="T45" fmla="*/ 314 h 381"/>
                <a:gd name="T46" fmla="*/ 357 w 551"/>
                <a:gd name="T47" fmla="*/ 323 h 381"/>
                <a:gd name="T48" fmla="*/ 308 w 551"/>
                <a:gd name="T49" fmla="*/ 328 h 381"/>
                <a:gd name="T50" fmla="*/ 277 w 551"/>
                <a:gd name="T51" fmla="*/ 341 h 381"/>
                <a:gd name="T52" fmla="*/ 256 w 551"/>
                <a:gd name="T53" fmla="*/ 342 h 381"/>
                <a:gd name="T54" fmla="*/ 183 w 551"/>
                <a:gd name="T55" fmla="*/ 337 h 381"/>
                <a:gd name="T56" fmla="*/ 159 w 551"/>
                <a:gd name="T57" fmla="*/ 347 h 381"/>
                <a:gd name="T58" fmla="*/ 111 w 551"/>
                <a:gd name="T59" fmla="*/ 347 h 381"/>
                <a:gd name="T60" fmla="*/ 73 w 551"/>
                <a:gd name="T61" fmla="*/ 351 h 381"/>
                <a:gd name="T62" fmla="*/ 46 w 551"/>
                <a:gd name="T63" fmla="*/ 36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1" h="381">
                  <a:moveTo>
                    <a:pt x="29" y="369"/>
                  </a:moveTo>
                  <a:cubicBezTo>
                    <a:pt x="24" y="369"/>
                    <a:pt x="13" y="380"/>
                    <a:pt x="13" y="380"/>
                  </a:cubicBezTo>
                  <a:cubicBezTo>
                    <a:pt x="12" y="381"/>
                    <a:pt x="12" y="381"/>
                    <a:pt x="12" y="381"/>
                  </a:cubicBezTo>
                  <a:cubicBezTo>
                    <a:pt x="11" y="380"/>
                    <a:pt x="9" y="379"/>
                    <a:pt x="8" y="378"/>
                  </a:cubicBezTo>
                  <a:cubicBezTo>
                    <a:pt x="0" y="372"/>
                    <a:pt x="9" y="357"/>
                    <a:pt x="10" y="353"/>
                  </a:cubicBezTo>
                  <a:cubicBezTo>
                    <a:pt x="11" y="349"/>
                    <a:pt x="15" y="343"/>
                    <a:pt x="20" y="339"/>
                  </a:cubicBezTo>
                  <a:cubicBezTo>
                    <a:pt x="25" y="335"/>
                    <a:pt x="27" y="329"/>
                    <a:pt x="29" y="325"/>
                  </a:cubicBezTo>
                  <a:cubicBezTo>
                    <a:pt x="31" y="321"/>
                    <a:pt x="37" y="321"/>
                    <a:pt x="41" y="321"/>
                  </a:cubicBezTo>
                  <a:cubicBezTo>
                    <a:pt x="44" y="321"/>
                    <a:pt x="46" y="318"/>
                    <a:pt x="48" y="314"/>
                  </a:cubicBezTo>
                  <a:cubicBezTo>
                    <a:pt x="50" y="310"/>
                    <a:pt x="55" y="310"/>
                    <a:pt x="58" y="310"/>
                  </a:cubicBezTo>
                  <a:cubicBezTo>
                    <a:pt x="61" y="310"/>
                    <a:pt x="73" y="289"/>
                    <a:pt x="75" y="287"/>
                  </a:cubicBezTo>
                  <a:cubicBezTo>
                    <a:pt x="78" y="284"/>
                    <a:pt x="81" y="283"/>
                    <a:pt x="86" y="283"/>
                  </a:cubicBezTo>
                  <a:cubicBezTo>
                    <a:pt x="91" y="282"/>
                    <a:pt x="93" y="277"/>
                    <a:pt x="94" y="273"/>
                  </a:cubicBezTo>
                  <a:cubicBezTo>
                    <a:pt x="95" y="269"/>
                    <a:pt x="97" y="269"/>
                    <a:pt x="102" y="269"/>
                  </a:cubicBezTo>
                  <a:cubicBezTo>
                    <a:pt x="107" y="269"/>
                    <a:pt x="105" y="265"/>
                    <a:pt x="107" y="263"/>
                  </a:cubicBezTo>
                  <a:cubicBezTo>
                    <a:pt x="109" y="260"/>
                    <a:pt x="115" y="259"/>
                    <a:pt x="121" y="258"/>
                  </a:cubicBezTo>
                  <a:cubicBezTo>
                    <a:pt x="127" y="257"/>
                    <a:pt x="119" y="242"/>
                    <a:pt x="117" y="238"/>
                  </a:cubicBezTo>
                  <a:cubicBezTo>
                    <a:pt x="116" y="234"/>
                    <a:pt x="109" y="227"/>
                    <a:pt x="109" y="225"/>
                  </a:cubicBezTo>
                  <a:cubicBezTo>
                    <a:pt x="108" y="223"/>
                    <a:pt x="107" y="218"/>
                    <a:pt x="105" y="213"/>
                  </a:cubicBezTo>
                  <a:cubicBezTo>
                    <a:pt x="104" y="207"/>
                    <a:pt x="112" y="203"/>
                    <a:pt x="116" y="199"/>
                  </a:cubicBezTo>
                  <a:cubicBezTo>
                    <a:pt x="120" y="196"/>
                    <a:pt x="116" y="191"/>
                    <a:pt x="115" y="186"/>
                  </a:cubicBezTo>
                  <a:cubicBezTo>
                    <a:pt x="113" y="181"/>
                    <a:pt x="127" y="175"/>
                    <a:pt x="131" y="173"/>
                  </a:cubicBezTo>
                  <a:cubicBezTo>
                    <a:pt x="134" y="171"/>
                    <a:pt x="132" y="157"/>
                    <a:pt x="132" y="153"/>
                  </a:cubicBezTo>
                  <a:cubicBezTo>
                    <a:pt x="132" y="149"/>
                    <a:pt x="135" y="146"/>
                    <a:pt x="137" y="144"/>
                  </a:cubicBezTo>
                  <a:cubicBezTo>
                    <a:pt x="138" y="142"/>
                    <a:pt x="145" y="127"/>
                    <a:pt x="147" y="123"/>
                  </a:cubicBezTo>
                  <a:cubicBezTo>
                    <a:pt x="149" y="119"/>
                    <a:pt x="149" y="103"/>
                    <a:pt x="150" y="97"/>
                  </a:cubicBezTo>
                  <a:cubicBezTo>
                    <a:pt x="151" y="92"/>
                    <a:pt x="167" y="82"/>
                    <a:pt x="172" y="75"/>
                  </a:cubicBezTo>
                  <a:cubicBezTo>
                    <a:pt x="177" y="69"/>
                    <a:pt x="174" y="55"/>
                    <a:pt x="174" y="51"/>
                  </a:cubicBezTo>
                  <a:cubicBezTo>
                    <a:pt x="174" y="46"/>
                    <a:pt x="191" y="43"/>
                    <a:pt x="195" y="41"/>
                  </a:cubicBezTo>
                  <a:cubicBezTo>
                    <a:pt x="200" y="38"/>
                    <a:pt x="201" y="28"/>
                    <a:pt x="201" y="23"/>
                  </a:cubicBezTo>
                  <a:cubicBezTo>
                    <a:pt x="201" y="17"/>
                    <a:pt x="197" y="13"/>
                    <a:pt x="193" y="10"/>
                  </a:cubicBezTo>
                  <a:cubicBezTo>
                    <a:pt x="191" y="9"/>
                    <a:pt x="189" y="6"/>
                    <a:pt x="186" y="3"/>
                  </a:cubicBezTo>
                  <a:cubicBezTo>
                    <a:pt x="186" y="3"/>
                    <a:pt x="186" y="3"/>
                    <a:pt x="186" y="3"/>
                  </a:cubicBezTo>
                  <a:cubicBezTo>
                    <a:pt x="509" y="1"/>
                    <a:pt x="509" y="1"/>
                    <a:pt x="509" y="1"/>
                  </a:cubicBezTo>
                  <a:cubicBezTo>
                    <a:pt x="546" y="0"/>
                    <a:pt x="546" y="0"/>
                    <a:pt x="546" y="0"/>
                  </a:cubicBezTo>
                  <a:cubicBezTo>
                    <a:pt x="547" y="119"/>
                    <a:pt x="547" y="119"/>
                    <a:pt x="547" y="119"/>
                  </a:cubicBezTo>
                  <a:cubicBezTo>
                    <a:pt x="551" y="119"/>
                    <a:pt x="551" y="119"/>
                    <a:pt x="551" y="119"/>
                  </a:cubicBezTo>
                  <a:cubicBezTo>
                    <a:pt x="551" y="307"/>
                    <a:pt x="551" y="307"/>
                    <a:pt x="551" y="307"/>
                  </a:cubicBezTo>
                  <a:cubicBezTo>
                    <a:pt x="551" y="307"/>
                    <a:pt x="551" y="307"/>
                    <a:pt x="551" y="307"/>
                  </a:cubicBezTo>
                  <a:cubicBezTo>
                    <a:pt x="495" y="307"/>
                    <a:pt x="495" y="307"/>
                    <a:pt x="495" y="307"/>
                  </a:cubicBezTo>
                  <a:cubicBezTo>
                    <a:pt x="479" y="307"/>
                    <a:pt x="479" y="307"/>
                    <a:pt x="479" y="307"/>
                  </a:cubicBezTo>
                  <a:cubicBezTo>
                    <a:pt x="479" y="307"/>
                    <a:pt x="475" y="310"/>
                    <a:pt x="471" y="312"/>
                  </a:cubicBezTo>
                  <a:cubicBezTo>
                    <a:pt x="468" y="314"/>
                    <a:pt x="460" y="311"/>
                    <a:pt x="457" y="311"/>
                  </a:cubicBezTo>
                  <a:cubicBezTo>
                    <a:pt x="455" y="311"/>
                    <a:pt x="451" y="313"/>
                    <a:pt x="448" y="311"/>
                  </a:cubicBezTo>
                  <a:cubicBezTo>
                    <a:pt x="445" y="309"/>
                    <a:pt x="439" y="305"/>
                    <a:pt x="435" y="305"/>
                  </a:cubicBezTo>
                  <a:cubicBezTo>
                    <a:pt x="431" y="305"/>
                    <a:pt x="423" y="313"/>
                    <a:pt x="419" y="314"/>
                  </a:cubicBezTo>
                  <a:cubicBezTo>
                    <a:pt x="414" y="315"/>
                    <a:pt x="384" y="315"/>
                    <a:pt x="379" y="315"/>
                  </a:cubicBezTo>
                  <a:cubicBezTo>
                    <a:pt x="373" y="315"/>
                    <a:pt x="360" y="321"/>
                    <a:pt x="357" y="323"/>
                  </a:cubicBezTo>
                  <a:cubicBezTo>
                    <a:pt x="353" y="325"/>
                    <a:pt x="342" y="323"/>
                    <a:pt x="337" y="323"/>
                  </a:cubicBezTo>
                  <a:cubicBezTo>
                    <a:pt x="333" y="323"/>
                    <a:pt x="313" y="328"/>
                    <a:pt x="308" y="328"/>
                  </a:cubicBezTo>
                  <a:cubicBezTo>
                    <a:pt x="303" y="328"/>
                    <a:pt x="293" y="335"/>
                    <a:pt x="290" y="336"/>
                  </a:cubicBezTo>
                  <a:cubicBezTo>
                    <a:pt x="287" y="337"/>
                    <a:pt x="281" y="339"/>
                    <a:pt x="277" y="341"/>
                  </a:cubicBezTo>
                  <a:cubicBezTo>
                    <a:pt x="274" y="343"/>
                    <a:pt x="273" y="340"/>
                    <a:pt x="269" y="339"/>
                  </a:cubicBezTo>
                  <a:cubicBezTo>
                    <a:pt x="266" y="339"/>
                    <a:pt x="261" y="341"/>
                    <a:pt x="256" y="342"/>
                  </a:cubicBezTo>
                  <a:cubicBezTo>
                    <a:pt x="251" y="343"/>
                    <a:pt x="233" y="344"/>
                    <a:pt x="219" y="343"/>
                  </a:cubicBezTo>
                  <a:cubicBezTo>
                    <a:pt x="206" y="343"/>
                    <a:pt x="187" y="339"/>
                    <a:pt x="183" y="337"/>
                  </a:cubicBezTo>
                  <a:cubicBezTo>
                    <a:pt x="179" y="335"/>
                    <a:pt x="177" y="337"/>
                    <a:pt x="172" y="339"/>
                  </a:cubicBezTo>
                  <a:cubicBezTo>
                    <a:pt x="167" y="340"/>
                    <a:pt x="163" y="346"/>
                    <a:pt x="159" y="347"/>
                  </a:cubicBezTo>
                  <a:cubicBezTo>
                    <a:pt x="155" y="349"/>
                    <a:pt x="138" y="358"/>
                    <a:pt x="133" y="359"/>
                  </a:cubicBezTo>
                  <a:cubicBezTo>
                    <a:pt x="129" y="361"/>
                    <a:pt x="113" y="349"/>
                    <a:pt x="111" y="347"/>
                  </a:cubicBezTo>
                  <a:cubicBezTo>
                    <a:pt x="109" y="345"/>
                    <a:pt x="101" y="347"/>
                    <a:pt x="95" y="347"/>
                  </a:cubicBezTo>
                  <a:cubicBezTo>
                    <a:pt x="90" y="348"/>
                    <a:pt x="77" y="351"/>
                    <a:pt x="73" y="351"/>
                  </a:cubicBezTo>
                  <a:cubicBezTo>
                    <a:pt x="70" y="351"/>
                    <a:pt x="59" y="365"/>
                    <a:pt x="56" y="369"/>
                  </a:cubicBezTo>
                  <a:cubicBezTo>
                    <a:pt x="53" y="372"/>
                    <a:pt x="49" y="369"/>
                    <a:pt x="46" y="367"/>
                  </a:cubicBezTo>
                  <a:cubicBezTo>
                    <a:pt x="43" y="366"/>
                    <a:pt x="35" y="368"/>
                    <a:pt x="29" y="369"/>
                  </a:cubicBez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Yuba County">
              <a:extLst>
                <a:ext uri="{FF2B5EF4-FFF2-40B4-BE49-F238E27FC236}">
                  <a16:creationId xmlns:a16="http://schemas.microsoft.com/office/drawing/2014/main" id="{AC819379-B33E-4F29-9AA4-153D7CB50A6D}"/>
                </a:ext>
              </a:extLst>
            </p:cNvPr>
            <p:cNvSpPr>
              <a:spLocks/>
            </p:cNvSpPr>
            <p:nvPr/>
          </p:nvSpPr>
          <p:spPr bwMode="auto">
            <a:xfrm>
              <a:off x="3897313" y="2554288"/>
              <a:ext cx="260350" cy="434975"/>
            </a:xfrm>
            <a:custGeom>
              <a:avLst/>
              <a:gdLst>
                <a:gd name="T0" fmla="*/ 109 w 196"/>
                <a:gd name="T1" fmla="*/ 52 h 294"/>
                <a:gd name="T2" fmla="*/ 122 w 196"/>
                <a:gd name="T3" fmla="*/ 52 h 294"/>
                <a:gd name="T4" fmla="*/ 123 w 196"/>
                <a:gd name="T5" fmla="*/ 45 h 294"/>
                <a:gd name="T6" fmla="*/ 136 w 196"/>
                <a:gd name="T7" fmla="*/ 47 h 294"/>
                <a:gd name="T8" fmla="*/ 145 w 196"/>
                <a:gd name="T9" fmla="*/ 50 h 294"/>
                <a:gd name="T10" fmla="*/ 157 w 196"/>
                <a:gd name="T11" fmla="*/ 30 h 294"/>
                <a:gd name="T12" fmla="*/ 168 w 196"/>
                <a:gd name="T13" fmla="*/ 26 h 294"/>
                <a:gd name="T14" fmla="*/ 175 w 196"/>
                <a:gd name="T15" fmla="*/ 20 h 294"/>
                <a:gd name="T16" fmla="*/ 174 w 196"/>
                <a:gd name="T17" fmla="*/ 14 h 294"/>
                <a:gd name="T18" fmla="*/ 175 w 196"/>
                <a:gd name="T19" fmla="*/ 14 h 294"/>
                <a:gd name="T20" fmla="*/ 195 w 196"/>
                <a:gd name="T21" fmla="*/ 0 h 294"/>
                <a:gd name="T22" fmla="*/ 195 w 196"/>
                <a:gd name="T23" fmla="*/ 0 h 294"/>
                <a:gd name="T24" fmla="*/ 196 w 196"/>
                <a:gd name="T25" fmla="*/ 30 h 294"/>
                <a:gd name="T26" fmla="*/ 184 w 196"/>
                <a:gd name="T27" fmla="*/ 47 h 294"/>
                <a:gd name="T28" fmla="*/ 190 w 196"/>
                <a:gd name="T29" fmla="*/ 48 h 294"/>
                <a:gd name="T30" fmla="*/ 192 w 196"/>
                <a:gd name="T31" fmla="*/ 102 h 294"/>
                <a:gd name="T32" fmla="*/ 192 w 196"/>
                <a:gd name="T33" fmla="*/ 102 h 294"/>
                <a:gd name="T34" fmla="*/ 184 w 196"/>
                <a:gd name="T35" fmla="*/ 100 h 294"/>
                <a:gd name="T36" fmla="*/ 170 w 196"/>
                <a:gd name="T37" fmla="*/ 102 h 294"/>
                <a:gd name="T38" fmla="*/ 154 w 196"/>
                <a:gd name="T39" fmla="*/ 114 h 294"/>
                <a:gd name="T40" fmla="*/ 151 w 196"/>
                <a:gd name="T41" fmla="*/ 124 h 294"/>
                <a:gd name="T42" fmla="*/ 142 w 196"/>
                <a:gd name="T43" fmla="*/ 126 h 294"/>
                <a:gd name="T44" fmla="*/ 136 w 196"/>
                <a:gd name="T45" fmla="*/ 136 h 294"/>
                <a:gd name="T46" fmla="*/ 134 w 196"/>
                <a:gd name="T47" fmla="*/ 145 h 294"/>
                <a:gd name="T48" fmla="*/ 118 w 196"/>
                <a:gd name="T49" fmla="*/ 152 h 294"/>
                <a:gd name="T50" fmla="*/ 116 w 196"/>
                <a:gd name="T51" fmla="*/ 165 h 294"/>
                <a:gd name="T52" fmla="*/ 111 w 196"/>
                <a:gd name="T53" fmla="*/ 172 h 294"/>
                <a:gd name="T54" fmla="*/ 110 w 196"/>
                <a:gd name="T55" fmla="*/ 249 h 294"/>
                <a:gd name="T56" fmla="*/ 106 w 196"/>
                <a:gd name="T57" fmla="*/ 242 h 294"/>
                <a:gd name="T58" fmla="*/ 95 w 196"/>
                <a:gd name="T59" fmla="*/ 246 h 294"/>
                <a:gd name="T60" fmla="*/ 87 w 196"/>
                <a:gd name="T61" fmla="*/ 255 h 294"/>
                <a:gd name="T62" fmla="*/ 68 w 196"/>
                <a:gd name="T63" fmla="*/ 267 h 294"/>
                <a:gd name="T64" fmla="*/ 42 w 196"/>
                <a:gd name="T65" fmla="*/ 272 h 294"/>
                <a:gd name="T66" fmla="*/ 25 w 196"/>
                <a:gd name="T67" fmla="*/ 281 h 294"/>
                <a:gd name="T68" fmla="*/ 18 w 196"/>
                <a:gd name="T69" fmla="*/ 294 h 294"/>
                <a:gd name="T70" fmla="*/ 16 w 196"/>
                <a:gd name="T71" fmla="*/ 277 h 294"/>
                <a:gd name="T72" fmla="*/ 12 w 196"/>
                <a:gd name="T73" fmla="*/ 258 h 294"/>
                <a:gd name="T74" fmla="*/ 10 w 196"/>
                <a:gd name="T75" fmla="*/ 236 h 294"/>
                <a:gd name="T76" fmla="*/ 11 w 196"/>
                <a:gd name="T77" fmla="*/ 214 h 294"/>
                <a:gd name="T78" fmla="*/ 3 w 196"/>
                <a:gd name="T79" fmla="*/ 176 h 294"/>
                <a:gd name="T80" fmla="*/ 1 w 196"/>
                <a:gd name="T81" fmla="*/ 166 h 294"/>
                <a:gd name="T82" fmla="*/ 1 w 196"/>
                <a:gd name="T83" fmla="*/ 160 h 294"/>
                <a:gd name="T84" fmla="*/ 2 w 196"/>
                <a:gd name="T85" fmla="*/ 150 h 294"/>
                <a:gd name="T86" fmla="*/ 2 w 196"/>
                <a:gd name="T87" fmla="*/ 138 h 294"/>
                <a:gd name="T88" fmla="*/ 12 w 196"/>
                <a:gd name="T89" fmla="*/ 136 h 294"/>
                <a:gd name="T90" fmla="*/ 28 w 196"/>
                <a:gd name="T91" fmla="*/ 140 h 294"/>
                <a:gd name="T92" fmla="*/ 47 w 196"/>
                <a:gd name="T93" fmla="*/ 133 h 294"/>
                <a:gd name="T94" fmla="*/ 65 w 196"/>
                <a:gd name="T95" fmla="*/ 127 h 294"/>
                <a:gd name="T96" fmla="*/ 88 w 196"/>
                <a:gd name="T97" fmla="*/ 96 h 294"/>
                <a:gd name="T98" fmla="*/ 90 w 196"/>
                <a:gd name="T99" fmla="*/ 82 h 294"/>
                <a:gd name="T100" fmla="*/ 98 w 196"/>
                <a:gd name="T101" fmla="*/ 66 h 294"/>
                <a:gd name="T102" fmla="*/ 100 w 196"/>
                <a:gd name="T103" fmla="*/ 46 h 294"/>
                <a:gd name="T104" fmla="*/ 109 w 196"/>
                <a:gd name="T105" fmla="*/ 46 h 294"/>
                <a:gd name="T106" fmla="*/ 109 w 196"/>
                <a:gd name="T107" fmla="*/ 5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294">
                  <a:moveTo>
                    <a:pt x="109" y="52"/>
                  </a:moveTo>
                  <a:cubicBezTo>
                    <a:pt x="122" y="52"/>
                    <a:pt x="122" y="52"/>
                    <a:pt x="122" y="52"/>
                  </a:cubicBezTo>
                  <a:cubicBezTo>
                    <a:pt x="123" y="45"/>
                    <a:pt x="123" y="45"/>
                    <a:pt x="123" y="45"/>
                  </a:cubicBezTo>
                  <a:cubicBezTo>
                    <a:pt x="123" y="45"/>
                    <a:pt x="131" y="46"/>
                    <a:pt x="136" y="47"/>
                  </a:cubicBezTo>
                  <a:cubicBezTo>
                    <a:pt x="142" y="48"/>
                    <a:pt x="142" y="50"/>
                    <a:pt x="145" y="50"/>
                  </a:cubicBezTo>
                  <a:cubicBezTo>
                    <a:pt x="148" y="49"/>
                    <a:pt x="157" y="30"/>
                    <a:pt x="157" y="30"/>
                  </a:cubicBezTo>
                  <a:cubicBezTo>
                    <a:pt x="157" y="30"/>
                    <a:pt x="167" y="28"/>
                    <a:pt x="168" y="26"/>
                  </a:cubicBezTo>
                  <a:cubicBezTo>
                    <a:pt x="168" y="23"/>
                    <a:pt x="172" y="22"/>
                    <a:pt x="175" y="20"/>
                  </a:cubicBezTo>
                  <a:cubicBezTo>
                    <a:pt x="177" y="18"/>
                    <a:pt x="176" y="16"/>
                    <a:pt x="174" y="14"/>
                  </a:cubicBezTo>
                  <a:cubicBezTo>
                    <a:pt x="175" y="14"/>
                    <a:pt x="175" y="14"/>
                    <a:pt x="175" y="14"/>
                  </a:cubicBezTo>
                  <a:cubicBezTo>
                    <a:pt x="175" y="14"/>
                    <a:pt x="185" y="7"/>
                    <a:pt x="195" y="0"/>
                  </a:cubicBezTo>
                  <a:cubicBezTo>
                    <a:pt x="195" y="0"/>
                    <a:pt x="195" y="0"/>
                    <a:pt x="195" y="0"/>
                  </a:cubicBezTo>
                  <a:cubicBezTo>
                    <a:pt x="196" y="30"/>
                    <a:pt x="196" y="30"/>
                    <a:pt x="196" y="30"/>
                  </a:cubicBezTo>
                  <a:cubicBezTo>
                    <a:pt x="196" y="30"/>
                    <a:pt x="185" y="38"/>
                    <a:pt x="184" y="47"/>
                  </a:cubicBezTo>
                  <a:cubicBezTo>
                    <a:pt x="190" y="48"/>
                    <a:pt x="190" y="48"/>
                    <a:pt x="190" y="48"/>
                  </a:cubicBezTo>
                  <a:cubicBezTo>
                    <a:pt x="192" y="102"/>
                    <a:pt x="192" y="102"/>
                    <a:pt x="192" y="102"/>
                  </a:cubicBezTo>
                  <a:cubicBezTo>
                    <a:pt x="192" y="102"/>
                    <a:pt x="192" y="102"/>
                    <a:pt x="192" y="102"/>
                  </a:cubicBezTo>
                  <a:cubicBezTo>
                    <a:pt x="189" y="102"/>
                    <a:pt x="186" y="101"/>
                    <a:pt x="184" y="100"/>
                  </a:cubicBezTo>
                  <a:cubicBezTo>
                    <a:pt x="180" y="98"/>
                    <a:pt x="176" y="100"/>
                    <a:pt x="170" y="102"/>
                  </a:cubicBezTo>
                  <a:cubicBezTo>
                    <a:pt x="170" y="102"/>
                    <a:pt x="154" y="110"/>
                    <a:pt x="154" y="114"/>
                  </a:cubicBezTo>
                  <a:cubicBezTo>
                    <a:pt x="154" y="117"/>
                    <a:pt x="154" y="124"/>
                    <a:pt x="151" y="124"/>
                  </a:cubicBezTo>
                  <a:cubicBezTo>
                    <a:pt x="148" y="124"/>
                    <a:pt x="144" y="124"/>
                    <a:pt x="142" y="126"/>
                  </a:cubicBezTo>
                  <a:cubicBezTo>
                    <a:pt x="140" y="128"/>
                    <a:pt x="135" y="132"/>
                    <a:pt x="136" y="136"/>
                  </a:cubicBezTo>
                  <a:cubicBezTo>
                    <a:pt x="136" y="139"/>
                    <a:pt x="137" y="145"/>
                    <a:pt x="134" y="145"/>
                  </a:cubicBezTo>
                  <a:cubicBezTo>
                    <a:pt x="132" y="145"/>
                    <a:pt x="118" y="148"/>
                    <a:pt x="118" y="152"/>
                  </a:cubicBezTo>
                  <a:cubicBezTo>
                    <a:pt x="118" y="156"/>
                    <a:pt x="116" y="165"/>
                    <a:pt x="116" y="165"/>
                  </a:cubicBezTo>
                  <a:cubicBezTo>
                    <a:pt x="111" y="172"/>
                    <a:pt x="111" y="172"/>
                    <a:pt x="111" y="172"/>
                  </a:cubicBezTo>
                  <a:cubicBezTo>
                    <a:pt x="110" y="249"/>
                    <a:pt x="110" y="249"/>
                    <a:pt x="110" y="249"/>
                  </a:cubicBezTo>
                  <a:cubicBezTo>
                    <a:pt x="108" y="247"/>
                    <a:pt x="107" y="245"/>
                    <a:pt x="106" y="242"/>
                  </a:cubicBezTo>
                  <a:cubicBezTo>
                    <a:pt x="106" y="242"/>
                    <a:pt x="96" y="243"/>
                    <a:pt x="95" y="246"/>
                  </a:cubicBezTo>
                  <a:cubicBezTo>
                    <a:pt x="94" y="248"/>
                    <a:pt x="90" y="253"/>
                    <a:pt x="87" y="255"/>
                  </a:cubicBezTo>
                  <a:cubicBezTo>
                    <a:pt x="84" y="257"/>
                    <a:pt x="72" y="267"/>
                    <a:pt x="68" y="267"/>
                  </a:cubicBezTo>
                  <a:cubicBezTo>
                    <a:pt x="63" y="267"/>
                    <a:pt x="44" y="270"/>
                    <a:pt x="42" y="272"/>
                  </a:cubicBezTo>
                  <a:cubicBezTo>
                    <a:pt x="39" y="273"/>
                    <a:pt x="26" y="279"/>
                    <a:pt x="25" y="281"/>
                  </a:cubicBezTo>
                  <a:cubicBezTo>
                    <a:pt x="24" y="283"/>
                    <a:pt x="18" y="294"/>
                    <a:pt x="18" y="294"/>
                  </a:cubicBezTo>
                  <a:cubicBezTo>
                    <a:pt x="18" y="294"/>
                    <a:pt x="16" y="279"/>
                    <a:pt x="16" y="277"/>
                  </a:cubicBezTo>
                  <a:cubicBezTo>
                    <a:pt x="16" y="275"/>
                    <a:pt x="13" y="262"/>
                    <a:pt x="12" y="258"/>
                  </a:cubicBezTo>
                  <a:cubicBezTo>
                    <a:pt x="12" y="254"/>
                    <a:pt x="10" y="240"/>
                    <a:pt x="10" y="236"/>
                  </a:cubicBezTo>
                  <a:cubicBezTo>
                    <a:pt x="10" y="232"/>
                    <a:pt x="11" y="218"/>
                    <a:pt x="11" y="214"/>
                  </a:cubicBezTo>
                  <a:cubicBezTo>
                    <a:pt x="11" y="210"/>
                    <a:pt x="3" y="178"/>
                    <a:pt x="3" y="176"/>
                  </a:cubicBezTo>
                  <a:cubicBezTo>
                    <a:pt x="3" y="173"/>
                    <a:pt x="2" y="170"/>
                    <a:pt x="1" y="166"/>
                  </a:cubicBezTo>
                  <a:cubicBezTo>
                    <a:pt x="0" y="163"/>
                    <a:pt x="1" y="162"/>
                    <a:pt x="1" y="160"/>
                  </a:cubicBezTo>
                  <a:cubicBezTo>
                    <a:pt x="1" y="157"/>
                    <a:pt x="2" y="154"/>
                    <a:pt x="2" y="150"/>
                  </a:cubicBezTo>
                  <a:cubicBezTo>
                    <a:pt x="1" y="146"/>
                    <a:pt x="2" y="138"/>
                    <a:pt x="2" y="138"/>
                  </a:cubicBezTo>
                  <a:cubicBezTo>
                    <a:pt x="2" y="138"/>
                    <a:pt x="8" y="136"/>
                    <a:pt x="12" y="136"/>
                  </a:cubicBezTo>
                  <a:cubicBezTo>
                    <a:pt x="15" y="136"/>
                    <a:pt x="22" y="140"/>
                    <a:pt x="28" y="140"/>
                  </a:cubicBezTo>
                  <a:cubicBezTo>
                    <a:pt x="33" y="140"/>
                    <a:pt x="46" y="135"/>
                    <a:pt x="47" y="133"/>
                  </a:cubicBezTo>
                  <a:cubicBezTo>
                    <a:pt x="48" y="131"/>
                    <a:pt x="50" y="128"/>
                    <a:pt x="65" y="127"/>
                  </a:cubicBezTo>
                  <a:cubicBezTo>
                    <a:pt x="80" y="126"/>
                    <a:pt x="86" y="100"/>
                    <a:pt x="88" y="96"/>
                  </a:cubicBezTo>
                  <a:cubicBezTo>
                    <a:pt x="89" y="92"/>
                    <a:pt x="90" y="89"/>
                    <a:pt x="90" y="82"/>
                  </a:cubicBezTo>
                  <a:cubicBezTo>
                    <a:pt x="90" y="76"/>
                    <a:pt x="94" y="70"/>
                    <a:pt x="98" y="66"/>
                  </a:cubicBezTo>
                  <a:cubicBezTo>
                    <a:pt x="101" y="62"/>
                    <a:pt x="100" y="46"/>
                    <a:pt x="100" y="46"/>
                  </a:cubicBezTo>
                  <a:cubicBezTo>
                    <a:pt x="109" y="46"/>
                    <a:pt x="109" y="46"/>
                    <a:pt x="109" y="46"/>
                  </a:cubicBezTo>
                  <a:lnTo>
                    <a:pt x="109" y="52"/>
                  </a:ln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Lassen County">
              <a:extLst>
                <a:ext uri="{FF2B5EF4-FFF2-40B4-BE49-F238E27FC236}">
                  <a16:creationId xmlns:a16="http://schemas.microsoft.com/office/drawing/2014/main" id="{A55A48EE-9393-4B6D-BC5A-44BCEFCAAF16}"/>
                </a:ext>
              </a:extLst>
            </p:cNvPr>
            <p:cNvSpPr>
              <a:spLocks/>
            </p:cNvSpPr>
            <p:nvPr/>
          </p:nvSpPr>
          <p:spPr bwMode="auto">
            <a:xfrm>
              <a:off x="4013201" y="1587501"/>
              <a:ext cx="565150" cy="909638"/>
            </a:xfrm>
            <a:custGeom>
              <a:avLst/>
              <a:gdLst>
                <a:gd name="T0" fmla="*/ 410 w 425"/>
                <a:gd name="T1" fmla="*/ 0 h 614"/>
                <a:gd name="T2" fmla="*/ 425 w 425"/>
                <a:gd name="T3" fmla="*/ 613 h 614"/>
                <a:gd name="T4" fmla="*/ 424 w 425"/>
                <a:gd name="T5" fmla="*/ 613 h 614"/>
                <a:gd name="T6" fmla="*/ 381 w 425"/>
                <a:gd name="T7" fmla="*/ 614 h 614"/>
                <a:gd name="T8" fmla="*/ 381 w 425"/>
                <a:gd name="T9" fmla="*/ 614 h 614"/>
                <a:gd name="T10" fmla="*/ 381 w 425"/>
                <a:gd name="T11" fmla="*/ 602 h 614"/>
                <a:gd name="T12" fmla="*/ 391 w 425"/>
                <a:gd name="T13" fmla="*/ 590 h 614"/>
                <a:gd name="T14" fmla="*/ 391 w 425"/>
                <a:gd name="T15" fmla="*/ 547 h 614"/>
                <a:gd name="T16" fmla="*/ 393 w 425"/>
                <a:gd name="T17" fmla="*/ 540 h 614"/>
                <a:gd name="T18" fmla="*/ 391 w 425"/>
                <a:gd name="T19" fmla="*/ 530 h 614"/>
                <a:gd name="T20" fmla="*/ 388 w 425"/>
                <a:gd name="T21" fmla="*/ 520 h 614"/>
                <a:gd name="T22" fmla="*/ 379 w 425"/>
                <a:gd name="T23" fmla="*/ 513 h 614"/>
                <a:gd name="T24" fmla="*/ 368 w 425"/>
                <a:gd name="T25" fmla="*/ 494 h 614"/>
                <a:gd name="T26" fmla="*/ 348 w 425"/>
                <a:gd name="T27" fmla="*/ 460 h 614"/>
                <a:gd name="T28" fmla="*/ 337 w 425"/>
                <a:gd name="T29" fmla="*/ 448 h 614"/>
                <a:gd name="T30" fmla="*/ 305 w 425"/>
                <a:gd name="T31" fmla="*/ 446 h 614"/>
                <a:gd name="T32" fmla="*/ 305 w 425"/>
                <a:gd name="T33" fmla="*/ 436 h 614"/>
                <a:gd name="T34" fmla="*/ 293 w 425"/>
                <a:gd name="T35" fmla="*/ 430 h 614"/>
                <a:gd name="T36" fmla="*/ 278 w 425"/>
                <a:gd name="T37" fmla="*/ 413 h 614"/>
                <a:gd name="T38" fmla="*/ 270 w 425"/>
                <a:gd name="T39" fmla="*/ 404 h 614"/>
                <a:gd name="T40" fmla="*/ 260 w 425"/>
                <a:gd name="T41" fmla="*/ 393 h 614"/>
                <a:gd name="T42" fmla="*/ 239 w 425"/>
                <a:gd name="T43" fmla="*/ 388 h 614"/>
                <a:gd name="T44" fmla="*/ 239 w 425"/>
                <a:gd name="T45" fmla="*/ 379 h 614"/>
                <a:gd name="T46" fmla="*/ 213 w 425"/>
                <a:gd name="T47" fmla="*/ 368 h 614"/>
                <a:gd name="T48" fmla="*/ 191 w 425"/>
                <a:gd name="T49" fmla="*/ 369 h 614"/>
                <a:gd name="T50" fmla="*/ 191 w 425"/>
                <a:gd name="T51" fmla="*/ 364 h 614"/>
                <a:gd name="T52" fmla="*/ 179 w 425"/>
                <a:gd name="T53" fmla="*/ 364 h 614"/>
                <a:gd name="T54" fmla="*/ 146 w 425"/>
                <a:gd name="T55" fmla="*/ 398 h 614"/>
                <a:gd name="T56" fmla="*/ 145 w 425"/>
                <a:gd name="T57" fmla="*/ 415 h 614"/>
                <a:gd name="T58" fmla="*/ 131 w 425"/>
                <a:gd name="T59" fmla="*/ 416 h 614"/>
                <a:gd name="T60" fmla="*/ 122 w 425"/>
                <a:gd name="T61" fmla="*/ 404 h 614"/>
                <a:gd name="T62" fmla="*/ 109 w 425"/>
                <a:gd name="T63" fmla="*/ 405 h 614"/>
                <a:gd name="T64" fmla="*/ 109 w 425"/>
                <a:gd name="T65" fmla="*/ 398 h 614"/>
                <a:gd name="T66" fmla="*/ 95 w 425"/>
                <a:gd name="T67" fmla="*/ 398 h 614"/>
                <a:gd name="T68" fmla="*/ 95 w 425"/>
                <a:gd name="T69" fmla="*/ 388 h 614"/>
                <a:gd name="T70" fmla="*/ 89 w 425"/>
                <a:gd name="T71" fmla="*/ 387 h 614"/>
                <a:gd name="T72" fmla="*/ 87 w 425"/>
                <a:gd name="T73" fmla="*/ 310 h 614"/>
                <a:gd name="T74" fmla="*/ 5 w 425"/>
                <a:gd name="T75" fmla="*/ 310 h 614"/>
                <a:gd name="T76" fmla="*/ 5 w 425"/>
                <a:gd name="T77" fmla="*/ 310 h 614"/>
                <a:gd name="T78" fmla="*/ 5 w 425"/>
                <a:gd name="T79" fmla="*/ 122 h 614"/>
                <a:gd name="T80" fmla="*/ 1 w 425"/>
                <a:gd name="T81" fmla="*/ 122 h 614"/>
                <a:gd name="T82" fmla="*/ 0 w 425"/>
                <a:gd name="T83" fmla="*/ 3 h 614"/>
                <a:gd name="T84" fmla="*/ 409 w 425"/>
                <a:gd name="T85" fmla="*/ 0 h 614"/>
                <a:gd name="T86" fmla="*/ 410 w 425"/>
                <a:gd name="T8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614">
                  <a:moveTo>
                    <a:pt x="410" y="0"/>
                  </a:moveTo>
                  <a:cubicBezTo>
                    <a:pt x="425" y="613"/>
                    <a:pt x="425" y="613"/>
                    <a:pt x="425" y="613"/>
                  </a:cubicBezTo>
                  <a:cubicBezTo>
                    <a:pt x="424" y="613"/>
                    <a:pt x="424" y="613"/>
                    <a:pt x="424" y="613"/>
                  </a:cubicBezTo>
                  <a:cubicBezTo>
                    <a:pt x="381" y="614"/>
                    <a:pt x="381" y="614"/>
                    <a:pt x="381" y="614"/>
                  </a:cubicBezTo>
                  <a:cubicBezTo>
                    <a:pt x="381" y="614"/>
                    <a:pt x="381" y="614"/>
                    <a:pt x="381" y="614"/>
                  </a:cubicBezTo>
                  <a:cubicBezTo>
                    <a:pt x="381" y="602"/>
                    <a:pt x="381" y="602"/>
                    <a:pt x="381" y="602"/>
                  </a:cubicBezTo>
                  <a:cubicBezTo>
                    <a:pt x="391" y="590"/>
                    <a:pt x="391" y="590"/>
                    <a:pt x="391" y="590"/>
                  </a:cubicBezTo>
                  <a:cubicBezTo>
                    <a:pt x="391" y="590"/>
                    <a:pt x="391" y="551"/>
                    <a:pt x="391" y="547"/>
                  </a:cubicBezTo>
                  <a:cubicBezTo>
                    <a:pt x="391" y="543"/>
                    <a:pt x="392" y="542"/>
                    <a:pt x="393" y="540"/>
                  </a:cubicBezTo>
                  <a:cubicBezTo>
                    <a:pt x="393" y="538"/>
                    <a:pt x="391" y="530"/>
                    <a:pt x="391" y="530"/>
                  </a:cubicBezTo>
                  <a:cubicBezTo>
                    <a:pt x="391" y="530"/>
                    <a:pt x="389" y="523"/>
                    <a:pt x="388" y="520"/>
                  </a:cubicBezTo>
                  <a:cubicBezTo>
                    <a:pt x="387" y="518"/>
                    <a:pt x="382" y="516"/>
                    <a:pt x="379" y="513"/>
                  </a:cubicBezTo>
                  <a:cubicBezTo>
                    <a:pt x="377" y="510"/>
                    <a:pt x="373" y="501"/>
                    <a:pt x="368" y="494"/>
                  </a:cubicBezTo>
                  <a:cubicBezTo>
                    <a:pt x="363" y="488"/>
                    <a:pt x="351" y="466"/>
                    <a:pt x="348" y="460"/>
                  </a:cubicBezTo>
                  <a:cubicBezTo>
                    <a:pt x="345" y="454"/>
                    <a:pt x="341" y="449"/>
                    <a:pt x="337" y="448"/>
                  </a:cubicBezTo>
                  <a:cubicBezTo>
                    <a:pt x="333" y="448"/>
                    <a:pt x="305" y="446"/>
                    <a:pt x="305" y="446"/>
                  </a:cubicBezTo>
                  <a:cubicBezTo>
                    <a:pt x="305" y="436"/>
                    <a:pt x="305" y="436"/>
                    <a:pt x="305" y="436"/>
                  </a:cubicBezTo>
                  <a:cubicBezTo>
                    <a:pt x="305" y="436"/>
                    <a:pt x="296" y="434"/>
                    <a:pt x="293" y="430"/>
                  </a:cubicBezTo>
                  <a:cubicBezTo>
                    <a:pt x="291" y="426"/>
                    <a:pt x="279" y="416"/>
                    <a:pt x="278" y="413"/>
                  </a:cubicBezTo>
                  <a:cubicBezTo>
                    <a:pt x="277" y="410"/>
                    <a:pt x="273" y="407"/>
                    <a:pt x="270" y="404"/>
                  </a:cubicBezTo>
                  <a:cubicBezTo>
                    <a:pt x="267" y="402"/>
                    <a:pt x="263" y="396"/>
                    <a:pt x="260" y="393"/>
                  </a:cubicBezTo>
                  <a:cubicBezTo>
                    <a:pt x="257" y="390"/>
                    <a:pt x="239" y="388"/>
                    <a:pt x="239" y="388"/>
                  </a:cubicBezTo>
                  <a:cubicBezTo>
                    <a:pt x="239" y="379"/>
                    <a:pt x="239" y="379"/>
                    <a:pt x="239" y="379"/>
                  </a:cubicBezTo>
                  <a:cubicBezTo>
                    <a:pt x="213" y="368"/>
                    <a:pt x="213" y="368"/>
                    <a:pt x="213" y="368"/>
                  </a:cubicBezTo>
                  <a:cubicBezTo>
                    <a:pt x="191" y="369"/>
                    <a:pt x="191" y="369"/>
                    <a:pt x="191" y="369"/>
                  </a:cubicBezTo>
                  <a:cubicBezTo>
                    <a:pt x="191" y="364"/>
                    <a:pt x="191" y="364"/>
                    <a:pt x="191" y="364"/>
                  </a:cubicBezTo>
                  <a:cubicBezTo>
                    <a:pt x="179" y="364"/>
                    <a:pt x="179" y="364"/>
                    <a:pt x="179" y="364"/>
                  </a:cubicBezTo>
                  <a:cubicBezTo>
                    <a:pt x="146" y="398"/>
                    <a:pt x="146" y="398"/>
                    <a:pt x="146" y="398"/>
                  </a:cubicBezTo>
                  <a:cubicBezTo>
                    <a:pt x="145" y="415"/>
                    <a:pt x="145" y="415"/>
                    <a:pt x="145" y="415"/>
                  </a:cubicBezTo>
                  <a:cubicBezTo>
                    <a:pt x="131" y="416"/>
                    <a:pt x="131" y="416"/>
                    <a:pt x="131" y="416"/>
                  </a:cubicBezTo>
                  <a:cubicBezTo>
                    <a:pt x="122" y="404"/>
                    <a:pt x="122" y="404"/>
                    <a:pt x="122" y="404"/>
                  </a:cubicBezTo>
                  <a:cubicBezTo>
                    <a:pt x="109" y="405"/>
                    <a:pt x="109" y="405"/>
                    <a:pt x="109" y="405"/>
                  </a:cubicBezTo>
                  <a:cubicBezTo>
                    <a:pt x="109" y="398"/>
                    <a:pt x="109" y="398"/>
                    <a:pt x="109" y="398"/>
                  </a:cubicBezTo>
                  <a:cubicBezTo>
                    <a:pt x="95" y="398"/>
                    <a:pt x="95" y="398"/>
                    <a:pt x="95" y="398"/>
                  </a:cubicBezTo>
                  <a:cubicBezTo>
                    <a:pt x="95" y="388"/>
                    <a:pt x="95" y="388"/>
                    <a:pt x="95" y="388"/>
                  </a:cubicBezTo>
                  <a:cubicBezTo>
                    <a:pt x="89" y="387"/>
                    <a:pt x="89" y="387"/>
                    <a:pt x="89" y="387"/>
                  </a:cubicBezTo>
                  <a:cubicBezTo>
                    <a:pt x="87" y="310"/>
                    <a:pt x="87" y="310"/>
                    <a:pt x="87" y="310"/>
                  </a:cubicBezTo>
                  <a:cubicBezTo>
                    <a:pt x="5" y="310"/>
                    <a:pt x="5" y="310"/>
                    <a:pt x="5" y="310"/>
                  </a:cubicBezTo>
                  <a:cubicBezTo>
                    <a:pt x="5" y="310"/>
                    <a:pt x="5" y="310"/>
                    <a:pt x="5" y="310"/>
                  </a:cubicBezTo>
                  <a:cubicBezTo>
                    <a:pt x="5" y="122"/>
                    <a:pt x="5" y="122"/>
                    <a:pt x="5" y="122"/>
                  </a:cubicBezTo>
                  <a:cubicBezTo>
                    <a:pt x="1" y="122"/>
                    <a:pt x="1" y="122"/>
                    <a:pt x="1" y="122"/>
                  </a:cubicBezTo>
                  <a:cubicBezTo>
                    <a:pt x="0" y="3"/>
                    <a:pt x="0" y="3"/>
                    <a:pt x="0" y="3"/>
                  </a:cubicBezTo>
                  <a:cubicBezTo>
                    <a:pt x="409" y="0"/>
                    <a:pt x="409" y="0"/>
                    <a:pt x="409" y="0"/>
                  </a:cubicBezTo>
                  <a:lnTo>
                    <a:pt x="410" y="0"/>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Sutter County">
              <a:extLst>
                <a:ext uri="{FF2B5EF4-FFF2-40B4-BE49-F238E27FC236}">
                  <a16:creationId xmlns:a16="http://schemas.microsoft.com/office/drawing/2014/main" id="{233F0F95-6AB3-4485-806D-BF866EEEB4B2}"/>
                </a:ext>
              </a:extLst>
            </p:cNvPr>
            <p:cNvSpPr>
              <a:spLocks/>
            </p:cNvSpPr>
            <p:nvPr/>
          </p:nvSpPr>
          <p:spPr bwMode="auto">
            <a:xfrm>
              <a:off x="3757613" y="2757488"/>
              <a:ext cx="230188" cy="352425"/>
            </a:xfrm>
            <a:custGeom>
              <a:avLst/>
              <a:gdLst>
                <a:gd name="T0" fmla="*/ 116 w 172"/>
                <a:gd name="T1" fmla="*/ 231 h 238"/>
                <a:gd name="T2" fmla="*/ 112 w 172"/>
                <a:gd name="T3" fmla="*/ 219 h 238"/>
                <a:gd name="T4" fmla="*/ 103 w 172"/>
                <a:gd name="T5" fmla="*/ 226 h 238"/>
                <a:gd name="T6" fmla="*/ 89 w 172"/>
                <a:gd name="T7" fmla="*/ 227 h 238"/>
                <a:gd name="T8" fmla="*/ 86 w 172"/>
                <a:gd name="T9" fmla="*/ 216 h 238"/>
                <a:gd name="T10" fmla="*/ 76 w 172"/>
                <a:gd name="T11" fmla="*/ 210 h 238"/>
                <a:gd name="T12" fmla="*/ 74 w 172"/>
                <a:gd name="T13" fmla="*/ 194 h 238"/>
                <a:gd name="T14" fmla="*/ 68 w 172"/>
                <a:gd name="T15" fmla="*/ 184 h 238"/>
                <a:gd name="T16" fmla="*/ 59 w 172"/>
                <a:gd name="T17" fmla="*/ 186 h 238"/>
                <a:gd name="T18" fmla="*/ 47 w 172"/>
                <a:gd name="T19" fmla="*/ 182 h 238"/>
                <a:gd name="T20" fmla="*/ 50 w 172"/>
                <a:gd name="T21" fmla="*/ 167 h 238"/>
                <a:gd name="T22" fmla="*/ 39 w 172"/>
                <a:gd name="T23" fmla="*/ 156 h 238"/>
                <a:gd name="T24" fmla="*/ 39 w 172"/>
                <a:gd name="T25" fmla="*/ 140 h 238"/>
                <a:gd name="T26" fmla="*/ 48 w 172"/>
                <a:gd name="T27" fmla="*/ 131 h 238"/>
                <a:gd name="T28" fmla="*/ 43 w 172"/>
                <a:gd name="T29" fmla="*/ 123 h 238"/>
                <a:gd name="T30" fmla="*/ 38 w 172"/>
                <a:gd name="T31" fmla="*/ 102 h 238"/>
                <a:gd name="T32" fmla="*/ 26 w 172"/>
                <a:gd name="T33" fmla="*/ 98 h 238"/>
                <a:gd name="T34" fmla="*/ 17 w 172"/>
                <a:gd name="T35" fmla="*/ 78 h 238"/>
                <a:gd name="T36" fmla="*/ 7 w 172"/>
                <a:gd name="T37" fmla="*/ 71 h 238"/>
                <a:gd name="T38" fmla="*/ 12 w 172"/>
                <a:gd name="T39" fmla="*/ 66 h 238"/>
                <a:gd name="T40" fmla="*/ 8 w 172"/>
                <a:gd name="T41" fmla="*/ 49 h 238"/>
                <a:gd name="T42" fmla="*/ 11 w 172"/>
                <a:gd name="T43" fmla="*/ 42 h 238"/>
                <a:gd name="T44" fmla="*/ 5 w 172"/>
                <a:gd name="T45" fmla="*/ 25 h 238"/>
                <a:gd name="T46" fmla="*/ 15 w 172"/>
                <a:gd name="T47" fmla="*/ 1 h 238"/>
                <a:gd name="T48" fmla="*/ 16 w 172"/>
                <a:gd name="T49" fmla="*/ 1 h 238"/>
                <a:gd name="T50" fmla="*/ 106 w 172"/>
                <a:gd name="T51" fmla="*/ 0 h 238"/>
                <a:gd name="T52" fmla="*/ 106 w 172"/>
                <a:gd name="T53" fmla="*/ 12 h 238"/>
                <a:gd name="T54" fmla="*/ 105 w 172"/>
                <a:gd name="T55" fmla="*/ 22 h 238"/>
                <a:gd name="T56" fmla="*/ 105 w 172"/>
                <a:gd name="T57" fmla="*/ 28 h 238"/>
                <a:gd name="T58" fmla="*/ 107 w 172"/>
                <a:gd name="T59" fmla="*/ 38 h 238"/>
                <a:gd name="T60" fmla="*/ 115 w 172"/>
                <a:gd name="T61" fmla="*/ 76 h 238"/>
                <a:gd name="T62" fmla="*/ 114 w 172"/>
                <a:gd name="T63" fmla="*/ 98 h 238"/>
                <a:gd name="T64" fmla="*/ 116 w 172"/>
                <a:gd name="T65" fmla="*/ 120 h 238"/>
                <a:gd name="T66" fmla="*/ 120 w 172"/>
                <a:gd name="T67" fmla="*/ 139 h 238"/>
                <a:gd name="T68" fmla="*/ 122 w 172"/>
                <a:gd name="T69" fmla="*/ 156 h 238"/>
                <a:gd name="T70" fmla="*/ 129 w 172"/>
                <a:gd name="T71" fmla="*/ 143 h 238"/>
                <a:gd name="T72" fmla="*/ 146 w 172"/>
                <a:gd name="T73" fmla="*/ 134 h 238"/>
                <a:gd name="T74" fmla="*/ 172 w 172"/>
                <a:gd name="T75" fmla="*/ 129 h 238"/>
                <a:gd name="T76" fmla="*/ 172 w 172"/>
                <a:gd name="T77" fmla="*/ 156 h 238"/>
                <a:gd name="T78" fmla="*/ 156 w 172"/>
                <a:gd name="T79" fmla="*/ 157 h 238"/>
                <a:gd name="T80" fmla="*/ 156 w 172"/>
                <a:gd name="T81" fmla="*/ 226 h 238"/>
                <a:gd name="T82" fmla="*/ 150 w 172"/>
                <a:gd name="T83" fmla="*/ 226 h 238"/>
                <a:gd name="T84" fmla="*/ 150 w 172"/>
                <a:gd name="T85" fmla="*/ 238 h 238"/>
                <a:gd name="T86" fmla="*/ 115 w 172"/>
                <a:gd name="T87" fmla="*/ 236 h 238"/>
                <a:gd name="T88" fmla="*/ 116 w 172"/>
                <a:gd name="T89" fmla="*/ 23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 h="238">
                  <a:moveTo>
                    <a:pt x="116" y="231"/>
                  </a:moveTo>
                  <a:cubicBezTo>
                    <a:pt x="118" y="224"/>
                    <a:pt x="116" y="222"/>
                    <a:pt x="112" y="219"/>
                  </a:cubicBezTo>
                  <a:cubicBezTo>
                    <a:pt x="108" y="216"/>
                    <a:pt x="107" y="222"/>
                    <a:pt x="103" y="226"/>
                  </a:cubicBezTo>
                  <a:cubicBezTo>
                    <a:pt x="99" y="229"/>
                    <a:pt x="94" y="228"/>
                    <a:pt x="89" y="227"/>
                  </a:cubicBezTo>
                  <a:cubicBezTo>
                    <a:pt x="84" y="226"/>
                    <a:pt x="86" y="219"/>
                    <a:pt x="86" y="216"/>
                  </a:cubicBezTo>
                  <a:cubicBezTo>
                    <a:pt x="86" y="212"/>
                    <a:pt x="80" y="212"/>
                    <a:pt x="76" y="210"/>
                  </a:cubicBezTo>
                  <a:cubicBezTo>
                    <a:pt x="72" y="208"/>
                    <a:pt x="74" y="197"/>
                    <a:pt x="74" y="194"/>
                  </a:cubicBezTo>
                  <a:cubicBezTo>
                    <a:pt x="74" y="190"/>
                    <a:pt x="72" y="186"/>
                    <a:pt x="68" y="184"/>
                  </a:cubicBezTo>
                  <a:cubicBezTo>
                    <a:pt x="65" y="182"/>
                    <a:pt x="62" y="184"/>
                    <a:pt x="59" y="186"/>
                  </a:cubicBezTo>
                  <a:cubicBezTo>
                    <a:pt x="56" y="188"/>
                    <a:pt x="50" y="184"/>
                    <a:pt x="47" y="182"/>
                  </a:cubicBezTo>
                  <a:cubicBezTo>
                    <a:pt x="44" y="179"/>
                    <a:pt x="48" y="170"/>
                    <a:pt x="50" y="167"/>
                  </a:cubicBezTo>
                  <a:cubicBezTo>
                    <a:pt x="51" y="164"/>
                    <a:pt x="42" y="159"/>
                    <a:pt x="39" y="156"/>
                  </a:cubicBezTo>
                  <a:cubicBezTo>
                    <a:pt x="36" y="152"/>
                    <a:pt x="38" y="144"/>
                    <a:pt x="39" y="140"/>
                  </a:cubicBezTo>
                  <a:cubicBezTo>
                    <a:pt x="40" y="137"/>
                    <a:pt x="46" y="134"/>
                    <a:pt x="48" y="131"/>
                  </a:cubicBezTo>
                  <a:cubicBezTo>
                    <a:pt x="50" y="128"/>
                    <a:pt x="46" y="126"/>
                    <a:pt x="43" y="123"/>
                  </a:cubicBezTo>
                  <a:cubicBezTo>
                    <a:pt x="40" y="120"/>
                    <a:pt x="40" y="104"/>
                    <a:pt x="38" y="102"/>
                  </a:cubicBezTo>
                  <a:cubicBezTo>
                    <a:pt x="36" y="99"/>
                    <a:pt x="30" y="98"/>
                    <a:pt x="26" y="98"/>
                  </a:cubicBezTo>
                  <a:cubicBezTo>
                    <a:pt x="22" y="99"/>
                    <a:pt x="18" y="81"/>
                    <a:pt x="17" y="78"/>
                  </a:cubicBezTo>
                  <a:cubicBezTo>
                    <a:pt x="16" y="76"/>
                    <a:pt x="14" y="73"/>
                    <a:pt x="7" y="71"/>
                  </a:cubicBezTo>
                  <a:cubicBezTo>
                    <a:pt x="0" y="69"/>
                    <a:pt x="9" y="67"/>
                    <a:pt x="12" y="66"/>
                  </a:cubicBezTo>
                  <a:cubicBezTo>
                    <a:pt x="16" y="64"/>
                    <a:pt x="9" y="52"/>
                    <a:pt x="8" y="49"/>
                  </a:cubicBezTo>
                  <a:cubicBezTo>
                    <a:pt x="6" y="46"/>
                    <a:pt x="9" y="45"/>
                    <a:pt x="11" y="42"/>
                  </a:cubicBezTo>
                  <a:cubicBezTo>
                    <a:pt x="13" y="40"/>
                    <a:pt x="7" y="30"/>
                    <a:pt x="5" y="25"/>
                  </a:cubicBezTo>
                  <a:cubicBezTo>
                    <a:pt x="4" y="21"/>
                    <a:pt x="11" y="9"/>
                    <a:pt x="15" y="1"/>
                  </a:cubicBezTo>
                  <a:cubicBezTo>
                    <a:pt x="16" y="1"/>
                    <a:pt x="16" y="1"/>
                    <a:pt x="16" y="1"/>
                  </a:cubicBezTo>
                  <a:cubicBezTo>
                    <a:pt x="106" y="0"/>
                    <a:pt x="106" y="0"/>
                    <a:pt x="106" y="0"/>
                  </a:cubicBezTo>
                  <a:cubicBezTo>
                    <a:pt x="106" y="0"/>
                    <a:pt x="105" y="8"/>
                    <a:pt x="106" y="12"/>
                  </a:cubicBezTo>
                  <a:cubicBezTo>
                    <a:pt x="106" y="16"/>
                    <a:pt x="105" y="19"/>
                    <a:pt x="105" y="22"/>
                  </a:cubicBezTo>
                  <a:cubicBezTo>
                    <a:pt x="105" y="24"/>
                    <a:pt x="104" y="25"/>
                    <a:pt x="105" y="28"/>
                  </a:cubicBezTo>
                  <a:cubicBezTo>
                    <a:pt x="106" y="32"/>
                    <a:pt x="107" y="35"/>
                    <a:pt x="107" y="38"/>
                  </a:cubicBezTo>
                  <a:cubicBezTo>
                    <a:pt x="107" y="40"/>
                    <a:pt x="115" y="72"/>
                    <a:pt x="115" y="76"/>
                  </a:cubicBezTo>
                  <a:cubicBezTo>
                    <a:pt x="115" y="80"/>
                    <a:pt x="114" y="94"/>
                    <a:pt x="114" y="98"/>
                  </a:cubicBezTo>
                  <a:cubicBezTo>
                    <a:pt x="114" y="102"/>
                    <a:pt x="116" y="116"/>
                    <a:pt x="116" y="120"/>
                  </a:cubicBezTo>
                  <a:cubicBezTo>
                    <a:pt x="117" y="124"/>
                    <a:pt x="120" y="137"/>
                    <a:pt x="120" y="139"/>
                  </a:cubicBezTo>
                  <a:cubicBezTo>
                    <a:pt x="120" y="141"/>
                    <a:pt x="122" y="156"/>
                    <a:pt x="122" y="156"/>
                  </a:cubicBezTo>
                  <a:cubicBezTo>
                    <a:pt x="122" y="156"/>
                    <a:pt x="128" y="145"/>
                    <a:pt x="129" y="143"/>
                  </a:cubicBezTo>
                  <a:cubicBezTo>
                    <a:pt x="130" y="141"/>
                    <a:pt x="143" y="135"/>
                    <a:pt x="146" y="134"/>
                  </a:cubicBezTo>
                  <a:cubicBezTo>
                    <a:pt x="148" y="132"/>
                    <a:pt x="167" y="129"/>
                    <a:pt x="172" y="129"/>
                  </a:cubicBezTo>
                  <a:cubicBezTo>
                    <a:pt x="172" y="156"/>
                    <a:pt x="172" y="156"/>
                    <a:pt x="172" y="156"/>
                  </a:cubicBezTo>
                  <a:cubicBezTo>
                    <a:pt x="156" y="157"/>
                    <a:pt x="156" y="157"/>
                    <a:pt x="156" y="157"/>
                  </a:cubicBezTo>
                  <a:cubicBezTo>
                    <a:pt x="156" y="226"/>
                    <a:pt x="156" y="226"/>
                    <a:pt x="156" y="226"/>
                  </a:cubicBezTo>
                  <a:cubicBezTo>
                    <a:pt x="150" y="226"/>
                    <a:pt x="150" y="226"/>
                    <a:pt x="150" y="226"/>
                  </a:cubicBezTo>
                  <a:cubicBezTo>
                    <a:pt x="150" y="238"/>
                    <a:pt x="150" y="238"/>
                    <a:pt x="150" y="238"/>
                  </a:cubicBezTo>
                  <a:cubicBezTo>
                    <a:pt x="115" y="236"/>
                    <a:pt x="115" y="236"/>
                    <a:pt x="115" y="236"/>
                  </a:cubicBezTo>
                  <a:cubicBezTo>
                    <a:pt x="116" y="235"/>
                    <a:pt x="116" y="233"/>
                    <a:pt x="116" y="231"/>
                  </a:cubicBezTo>
                  <a:close/>
                </a:path>
              </a:pathLst>
            </a:custGeom>
            <a:solidFill>
              <a:srgbClr val="F5FFE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Ventura County">
              <a:extLst>
                <a:ext uri="{FF2B5EF4-FFF2-40B4-BE49-F238E27FC236}">
                  <a16:creationId xmlns:a16="http://schemas.microsoft.com/office/drawing/2014/main" id="{AE9802ED-4773-4737-8D5F-261B97C05626}"/>
                </a:ext>
              </a:extLst>
            </p:cNvPr>
            <p:cNvSpPr>
              <a:spLocks/>
            </p:cNvSpPr>
            <p:nvPr/>
          </p:nvSpPr>
          <p:spPr bwMode="auto">
            <a:xfrm>
              <a:off x="4883151" y="5459413"/>
              <a:ext cx="388938" cy="520700"/>
            </a:xfrm>
            <a:custGeom>
              <a:avLst/>
              <a:gdLst>
                <a:gd name="T0" fmla="*/ 190 w 292"/>
                <a:gd name="T1" fmla="*/ 351 h 351"/>
                <a:gd name="T2" fmla="*/ 190 w 292"/>
                <a:gd name="T3" fmla="*/ 351 h 351"/>
                <a:gd name="T4" fmla="*/ 190 w 292"/>
                <a:gd name="T5" fmla="*/ 351 h 351"/>
                <a:gd name="T6" fmla="*/ 159 w 292"/>
                <a:gd name="T7" fmla="*/ 337 h 351"/>
                <a:gd name="T8" fmla="*/ 143 w 292"/>
                <a:gd name="T9" fmla="*/ 328 h 351"/>
                <a:gd name="T10" fmla="*/ 132 w 292"/>
                <a:gd name="T11" fmla="*/ 325 h 351"/>
                <a:gd name="T12" fmla="*/ 128 w 292"/>
                <a:gd name="T13" fmla="*/ 329 h 351"/>
                <a:gd name="T14" fmla="*/ 113 w 292"/>
                <a:gd name="T15" fmla="*/ 321 h 351"/>
                <a:gd name="T16" fmla="*/ 101 w 292"/>
                <a:gd name="T17" fmla="*/ 310 h 351"/>
                <a:gd name="T18" fmla="*/ 93 w 292"/>
                <a:gd name="T19" fmla="*/ 306 h 351"/>
                <a:gd name="T20" fmla="*/ 82 w 292"/>
                <a:gd name="T21" fmla="*/ 281 h 351"/>
                <a:gd name="T22" fmla="*/ 97 w 292"/>
                <a:gd name="T23" fmla="*/ 276 h 351"/>
                <a:gd name="T24" fmla="*/ 81 w 292"/>
                <a:gd name="T25" fmla="*/ 273 h 351"/>
                <a:gd name="T26" fmla="*/ 76 w 292"/>
                <a:gd name="T27" fmla="*/ 265 h 351"/>
                <a:gd name="T28" fmla="*/ 62 w 292"/>
                <a:gd name="T29" fmla="*/ 258 h 351"/>
                <a:gd name="T30" fmla="*/ 48 w 292"/>
                <a:gd name="T31" fmla="*/ 246 h 351"/>
                <a:gd name="T32" fmla="*/ 38 w 292"/>
                <a:gd name="T33" fmla="*/ 244 h 351"/>
                <a:gd name="T34" fmla="*/ 32 w 292"/>
                <a:gd name="T35" fmla="*/ 239 h 351"/>
                <a:gd name="T36" fmla="*/ 16 w 292"/>
                <a:gd name="T37" fmla="*/ 225 h 351"/>
                <a:gd name="T38" fmla="*/ 0 w 292"/>
                <a:gd name="T39" fmla="*/ 218 h 351"/>
                <a:gd name="T40" fmla="*/ 9 w 292"/>
                <a:gd name="T41" fmla="*/ 209 h 351"/>
                <a:gd name="T42" fmla="*/ 11 w 292"/>
                <a:gd name="T43" fmla="*/ 201 h 351"/>
                <a:gd name="T44" fmla="*/ 13 w 292"/>
                <a:gd name="T45" fmla="*/ 194 h 351"/>
                <a:gd name="T46" fmla="*/ 16 w 292"/>
                <a:gd name="T47" fmla="*/ 188 h 351"/>
                <a:gd name="T48" fmla="*/ 10 w 292"/>
                <a:gd name="T49" fmla="*/ 0 h 351"/>
                <a:gd name="T50" fmla="*/ 30 w 292"/>
                <a:gd name="T51" fmla="*/ 1 h 351"/>
                <a:gd name="T52" fmla="*/ 30 w 292"/>
                <a:gd name="T53" fmla="*/ 11 h 351"/>
                <a:gd name="T54" fmla="*/ 64 w 292"/>
                <a:gd name="T55" fmla="*/ 10 h 351"/>
                <a:gd name="T56" fmla="*/ 68 w 292"/>
                <a:gd name="T57" fmla="*/ 15 h 351"/>
                <a:gd name="T58" fmla="*/ 77 w 292"/>
                <a:gd name="T59" fmla="*/ 14 h 351"/>
                <a:gd name="T60" fmla="*/ 78 w 292"/>
                <a:gd name="T61" fmla="*/ 33 h 351"/>
                <a:gd name="T62" fmla="*/ 178 w 292"/>
                <a:gd name="T63" fmla="*/ 32 h 351"/>
                <a:gd name="T64" fmla="*/ 181 w 292"/>
                <a:gd name="T65" fmla="*/ 27 h 351"/>
                <a:gd name="T66" fmla="*/ 195 w 292"/>
                <a:gd name="T67" fmla="*/ 26 h 351"/>
                <a:gd name="T68" fmla="*/ 291 w 292"/>
                <a:gd name="T69" fmla="*/ 242 h 351"/>
                <a:gd name="T70" fmla="*/ 292 w 292"/>
                <a:gd name="T71" fmla="*/ 262 h 351"/>
                <a:gd name="T72" fmla="*/ 282 w 292"/>
                <a:gd name="T73" fmla="*/ 262 h 351"/>
                <a:gd name="T74" fmla="*/ 280 w 292"/>
                <a:gd name="T75" fmla="*/ 294 h 351"/>
                <a:gd name="T76" fmla="*/ 240 w 292"/>
                <a:gd name="T77" fmla="*/ 294 h 351"/>
                <a:gd name="T78" fmla="*/ 190 w 292"/>
                <a:gd name="T79" fmla="*/ 332 h 351"/>
                <a:gd name="T80" fmla="*/ 190 w 292"/>
                <a:gd name="T8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2" h="351">
                  <a:moveTo>
                    <a:pt x="190" y="351"/>
                  </a:moveTo>
                  <a:cubicBezTo>
                    <a:pt x="190" y="351"/>
                    <a:pt x="190" y="351"/>
                    <a:pt x="190" y="351"/>
                  </a:cubicBezTo>
                  <a:cubicBezTo>
                    <a:pt x="190" y="351"/>
                    <a:pt x="190" y="351"/>
                    <a:pt x="190" y="351"/>
                  </a:cubicBezTo>
                  <a:cubicBezTo>
                    <a:pt x="180" y="351"/>
                    <a:pt x="165" y="340"/>
                    <a:pt x="159" y="337"/>
                  </a:cubicBezTo>
                  <a:cubicBezTo>
                    <a:pt x="153" y="335"/>
                    <a:pt x="147" y="332"/>
                    <a:pt x="143" y="328"/>
                  </a:cubicBezTo>
                  <a:cubicBezTo>
                    <a:pt x="138" y="325"/>
                    <a:pt x="135" y="325"/>
                    <a:pt x="132" y="325"/>
                  </a:cubicBezTo>
                  <a:cubicBezTo>
                    <a:pt x="128" y="324"/>
                    <a:pt x="129" y="328"/>
                    <a:pt x="128" y="329"/>
                  </a:cubicBezTo>
                  <a:cubicBezTo>
                    <a:pt x="126" y="330"/>
                    <a:pt x="119" y="324"/>
                    <a:pt x="113" y="321"/>
                  </a:cubicBezTo>
                  <a:cubicBezTo>
                    <a:pt x="107" y="318"/>
                    <a:pt x="103" y="312"/>
                    <a:pt x="101" y="310"/>
                  </a:cubicBezTo>
                  <a:cubicBezTo>
                    <a:pt x="99" y="307"/>
                    <a:pt x="98" y="309"/>
                    <a:pt x="93" y="306"/>
                  </a:cubicBezTo>
                  <a:cubicBezTo>
                    <a:pt x="89" y="303"/>
                    <a:pt x="84" y="285"/>
                    <a:pt x="82" y="281"/>
                  </a:cubicBezTo>
                  <a:cubicBezTo>
                    <a:pt x="80" y="277"/>
                    <a:pt x="91" y="277"/>
                    <a:pt x="97" y="276"/>
                  </a:cubicBezTo>
                  <a:cubicBezTo>
                    <a:pt x="104" y="275"/>
                    <a:pt x="86" y="274"/>
                    <a:pt x="81" y="273"/>
                  </a:cubicBezTo>
                  <a:cubicBezTo>
                    <a:pt x="76" y="273"/>
                    <a:pt x="78" y="271"/>
                    <a:pt x="76" y="265"/>
                  </a:cubicBezTo>
                  <a:cubicBezTo>
                    <a:pt x="74" y="258"/>
                    <a:pt x="66" y="259"/>
                    <a:pt x="62" y="258"/>
                  </a:cubicBezTo>
                  <a:cubicBezTo>
                    <a:pt x="58" y="258"/>
                    <a:pt x="52" y="249"/>
                    <a:pt x="48" y="246"/>
                  </a:cubicBezTo>
                  <a:cubicBezTo>
                    <a:pt x="45" y="244"/>
                    <a:pt x="43" y="244"/>
                    <a:pt x="38" y="244"/>
                  </a:cubicBezTo>
                  <a:cubicBezTo>
                    <a:pt x="33" y="243"/>
                    <a:pt x="35" y="242"/>
                    <a:pt x="32" y="239"/>
                  </a:cubicBezTo>
                  <a:cubicBezTo>
                    <a:pt x="30" y="236"/>
                    <a:pt x="20" y="227"/>
                    <a:pt x="16" y="225"/>
                  </a:cubicBezTo>
                  <a:cubicBezTo>
                    <a:pt x="13" y="223"/>
                    <a:pt x="6" y="219"/>
                    <a:pt x="0" y="218"/>
                  </a:cubicBezTo>
                  <a:cubicBezTo>
                    <a:pt x="1" y="215"/>
                    <a:pt x="7" y="211"/>
                    <a:pt x="9" y="209"/>
                  </a:cubicBezTo>
                  <a:cubicBezTo>
                    <a:pt x="11" y="207"/>
                    <a:pt x="12" y="204"/>
                    <a:pt x="11" y="201"/>
                  </a:cubicBezTo>
                  <a:cubicBezTo>
                    <a:pt x="10" y="198"/>
                    <a:pt x="12" y="196"/>
                    <a:pt x="13" y="194"/>
                  </a:cubicBezTo>
                  <a:cubicBezTo>
                    <a:pt x="14" y="192"/>
                    <a:pt x="16" y="188"/>
                    <a:pt x="16" y="188"/>
                  </a:cubicBezTo>
                  <a:cubicBezTo>
                    <a:pt x="10" y="0"/>
                    <a:pt x="10" y="0"/>
                    <a:pt x="10" y="0"/>
                  </a:cubicBezTo>
                  <a:cubicBezTo>
                    <a:pt x="30" y="1"/>
                    <a:pt x="30" y="1"/>
                    <a:pt x="30" y="1"/>
                  </a:cubicBezTo>
                  <a:cubicBezTo>
                    <a:pt x="30" y="11"/>
                    <a:pt x="30" y="11"/>
                    <a:pt x="30" y="11"/>
                  </a:cubicBezTo>
                  <a:cubicBezTo>
                    <a:pt x="64" y="10"/>
                    <a:pt x="64" y="10"/>
                    <a:pt x="64" y="10"/>
                  </a:cubicBezTo>
                  <a:cubicBezTo>
                    <a:pt x="68" y="15"/>
                    <a:pt x="68" y="15"/>
                    <a:pt x="68" y="15"/>
                  </a:cubicBezTo>
                  <a:cubicBezTo>
                    <a:pt x="77" y="14"/>
                    <a:pt x="77" y="14"/>
                    <a:pt x="77" y="14"/>
                  </a:cubicBezTo>
                  <a:cubicBezTo>
                    <a:pt x="78" y="33"/>
                    <a:pt x="78" y="33"/>
                    <a:pt x="78" y="33"/>
                  </a:cubicBezTo>
                  <a:cubicBezTo>
                    <a:pt x="178" y="32"/>
                    <a:pt x="178" y="32"/>
                    <a:pt x="178" y="32"/>
                  </a:cubicBezTo>
                  <a:cubicBezTo>
                    <a:pt x="181" y="27"/>
                    <a:pt x="181" y="27"/>
                    <a:pt x="181" y="27"/>
                  </a:cubicBezTo>
                  <a:cubicBezTo>
                    <a:pt x="195" y="26"/>
                    <a:pt x="195" y="26"/>
                    <a:pt x="195" y="26"/>
                  </a:cubicBezTo>
                  <a:cubicBezTo>
                    <a:pt x="291" y="242"/>
                    <a:pt x="291" y="242"/>
                    <a:pt x="291" y="242"/>
                  </a:cubicBezTo>
                  <a:cubicBezTo>
                    <a:pt x="292" y="262"/>
                    <a:pt x="292" y="262"/>
                    <a:pt x="292" y="262"/>
                  </a:cubicBezTo>
                  <a:cubicBezTo>
                    <a:pt x="282" y="262"/>
                    <a:pt x="282" y="262"/>
                    <a:pt x="282" y="262"/>
                  </a:cubicBezTo>
                  <a:cubicBezTo>
                    <a:pt x="280" y="294"/>
                    <a:pt x="280" y="294"/>
                    <a:pt x="280" y="294"/>
                  </a:cubicBezTo>
                  <a:cubicBezTo>
                    <a:pt x="240" y="294"/>
                    <a:pt x="240" y="294"/>
                    <a:pt x="240" y="294"/>
                  </a:cubicBezTo>
                  <a:cubicBezTo>
                    <a:pt x="190" y="332"/>
                    <a:pt x="190" y="332"/>
                    <a:pt x="190" y="332"/>
                  </a:cubicBezTo>
                  <a:lnTo>
                    <a:pt x="190" y="351"/>
                  </a:lnTo>
                  <a:close/>
                </a:path>
              </a:pathLst>
            </a:custGeom>
            <a:solidFill>
              <a:schemeClr val="accent1">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Los Angeles County">
              <a:extLst>
                <a:ext uri="{FF2B5EF4-FFF2-40B4-BE49-F238E27FC236}">
                  <a16:creationId xmlns:a16="http://schemas.microsoft.com/office/drawing/2014/main" id="{57395830-577C-4078-879D-411DCCFEAB88}"/>
                </a:ext>
              </a:extLst>
            </p:cNvPr>
            <p:cNvSpPr>
              <a:spLocks/>
            </p:cNvSpPr>
            <p:nvPr/>
          </p:nvSpPr>
          <p:spPr bwMode="auto">
            <a:xfrm>
              <a:off x="5135563" y="5470526"/>
              <a:ext cx="587375" cy="704850"/>
            </a:xfrm>
            <a:custGeom>
              <a:avLst/>
              <a:gdLst>
                <a:gd name="T0" fmla="*/ 297 w 441"/>
                <a:gd name="T1" fmla="*/ 428 h 476"/>
                <a:gd name="T2" fmla="*/ 295 w 441"/>
                <a:gd name="T3" fmla="*/ 454 h 476"/>
                <a:gd name="T4" fmla="*/ 295 w 441"/>
                <a:gd name="T5" fmla="*/ 454 h 476"/>
                <a:gd name="T6" fmla="*/ 289 w 441"/>
                <a:gd name="T7" fmla="*/ 453 h 476"/>
                <a:gd name="T8" fmla="*/ 282 w 441"/>
                <a:gd name="T9" fmla="*/ 452 h 476"/>
                <a:gd name="T10" fmla="*/ 267 w 441"/>
                <a:gd name="T11" fmla="*/ 451 h 476"/>
                <a:gd name="T12" fmla="*/ 258 w 441"/>
                <a:gd name="T13" fmla="*/ 455 h 476"/>
                <a:gd name="T14" fmla="*/ 253 w 441"/>
                <a:gd name="T15" fmla="*/ 447 h 476"/>
                <a:gd name="T16" fmla="*/ 237 w 441"/>
                <a:gd name="T17" fmla="*/ 451 h 476"/>
                <a:gd name="T18" fmla="*/ 235 w 441"/>
                <a:gd name="T19" fmla="*/ 460 h 476"/>
                <a:gd name="T20" fmla="*/ 235 w 441"/>
                <a:gd name="T21" fmla="*/ 468 h 476"/>
                <a:gd name="T22" fmla="*/ 231 w 441"/>
                <a:gd name="T23" fmla="*/ 475 h 476"/>
                <a:gd name="T24" fmla="*/ 218 w 441"/>
                <a:gd name="T25" fmla="*/ 472 h 476"/>
                <a:gd name="T26" fmla="*/ 208 w 441"/>
                <a:gd name="T27" fmla="*/ 464 h 476"/>
                <a:gd name="T28" fmla="*/ 193 w 441"/>
                <a:gd name="T29" fmla="*/ 465 h 476"/>
                <a:gd name="T30" fmla="*/ 186 w 441"/>
                <a:gd name="T31" fmla="*/ 455 h 476"/>
                <a:gd name="T32" fmla="*/ 182 w 441"/>
                <a:gd name="T33" fmla="*/ 447 h 476"/>
                <a:gd name="T34" fmla="*/ 192 w 441"/>
                <a:gd name="T35" fmla="*/ 434 h 476"/>
                <a:gd name="T36" fmla="*/ 194 w 441"/>
                <a:gd name="T37" fmla="*/ 425 h 476"/>
                <a:gd name="T38" fmla="*/ 184 w 441"/>
                <a:gd name="T39" fmla="*/ 398 h 476"/>
                <a:gd name="T40" fmla="*/ 160 w 441"/>
                <a:gd name="T41" fmla="*/ 361 h 476"/>
                <a:gd name="T42" fmla="*/ 150 w 441"/>
                <a:gd name="T43" fmla="*/ 347 h 476"/>
                <a:gd name="T44" fmla="*/ 132 w 441"/>
                <a:gd name="T45" fmla="*/ 339 h 476"/>
                <a:gd name="T46" fmla="*/ 110 w 441"/>
                <a:gd name="T47" fmla="*/ 342 h 476"/>
                <a:gd name="T48" fmla="*/ 61 w 441"/>
                <a:gd name="T49" fmla="*/ 350 h 476"/>
                <a:gd name="T50" fmla="*/ 47 w 441"/>
                <a:gd name="T51" fmla="*/ 358 h 476"/>
                <a:gd name="T52" fmla="*/ 35 w 441"/>
                <a:gd name="T53" fmla="*/ 351 h 476"/>
                <a:gd name="T54" fmla="*/ 0 w 441"/>
                <a:gd name="T55" fmla="*/ 344 h 476"/>
                <a:gd name="T56" fmla="*/ 0 w 441"/>
                <a:gd name="T57" fmla="*/ 344 h 476"/>
                <a:gd name="T58" fmla="*/ 0 w 441"/>
                <a:gd name="T59" fmla="*/ 325 h 476"/>
                <a:gd name="T60" fmla="*/ 50 w 441"/>
                <a:gd name="T61" fmla="*/ 287 h 476"/>
                <a:gd name="T62" fmla="*/ 90 w 441"/>
                <a:gd name="T63" fmla="*/ 287 h 476"/>
                <a:gd name="T64" fmla="*/ 92 w 441"/>
                <a:gd name="T65" fmla="*/ 255 h 476"/>
                <a:gd name="T66" fmla="*/ 102 w 441"/>
                <a:gd name="T67" fmla="*/ 255 h 476"/>
                <a:gd name="T68" fmla="*/ 101 w 441"/>
                <a:gd name="T69" fmla="*/ 235 h 476"/>
                <a:gd name="T70" fmla="*/ 5 w 441"/>
                <a:gd name="T71" fmla="*/ 19 h 476"/>
                <a:gd name="T72" fmla="*/ 421 w 441"/>
                <a:gd name="T73" fmla="*/ 0 h 476"/>
                <a:gd name="T74" fmla="*/ 421 w 441"/>
                <a:gd name="T75" fmla="*/ 0 h 476"/>
                <a:gd name="T76" fmla="*/ 426 w 441"/>
                <a:gd name="T77" fmla="*/ 108 h 476"/>
                <a:gd name="T78" fmla="*/ 430 w 441"/>
                <a:gd name="T79" fmla="*/ 110 h 476"/>
                <a:gd name="T80" fmla="*/ 441 w 441"/>
                <a:gd name="T81" fmla="*/ 224 h 476"/>
                <a:gd name="T82" fmla="*/ 414 w 441"/>
                <a:gd name="T83" fmla="*/ 335 h 476"/>
                <a:gd name="T84" fmla="*/ 404 w 441"/>
                <a:gd name="T85" fmla="*/ 338 h 476"/>
                <a:gd name="T86" fmla="*/ 392 w 441"/>
                <a:gd name="T87" fmla="*/ 354 h 476"/>
                <a:gd name="T88" fmla="*/ 395 w 441"/>
                <a:gd name="T89" fmla="*/ 363 h 476"/>
                <a:gd name="T90" fmla="*/ 333 w 441"/>
                <a:gd name="T91" fmla="*/ 369 h 476"/>
                <a:gd name="T92" fmla="*/ 334 w 441"/>
                <a:gd name="T93" fmla="*/ 383 h 476"/>
                <a:gd name="T94" fmla="*/ 324 w 441"/>
                <a:gd name="T95" fmla="*/ 395 h 476"/>
                <a:gd name="T96" fmla="*/ 314 w 441"/>
                <a:gd name="T97" fmla="*/ 403 h 476"/>
                <a:gd name="T98" fmla="*/ 307 w 441"/>
                <a:gd name="T99" fmla="*/ 415 h 476"/>
                <a:gd name="T100" fmla="*/ 297 w 441"/>
                <a:gd name="T101" fmla="*/ 42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1" h="476">
                  <a:moveTo>
                    <a:pt x="297" y="428"/>
                  </a:moveTo>
                  <a:cubicBezTo>
                    <a:pt x="297" y="428"/>
                    <a:pt x="300" y="447"/>
                    <a:pt x="295" y="454"/>
                  </a:cubicBezTo>
                  <a:cubicBezTo>
                    <a:pt x="295" y="454"/>
                    <a:pt x="295" y="454"/>
                    <a:pt x="295" y="454"/>
                  </a:cubicBezTo>
                  <a:cubicBezTo>
                    <a:pt x="293" y="454"/>
                    <a:pt x="291" y="453"/>
                    <a:pt x="289" y="453"/>
                  </a:cubicBezTo>
                  <a:cubicBezTo>
                    <a:pt x="286" y="453"/>
                    <a:pt x="285" y="453"/>
                    <a:pt x="282" y="452"/>
                  </a:cubicBezTo>
                  <a:cubicBezTo>
                    <a:pt x="278" y="450"/>
                    <a:pt x="269" y="450"/>
                    <a:pt x="267" y="451"/>
                  </a:cubicBezTo>
                  <a:cubicBezTo>
                    <a:pt x="264" y="451"/>
                    <a:pt x="260" y="454"/>
                    <a:pt x="258" y="455"/>
                  </a:cubicBezTo>
                  <a:cubicBezTo>
                    <a:pt x="256" y="456"/>
                    <a:pt x="254" y="449"/>
                    <a:pt x="253" y="447"/>
                  </a:cubicBezTo>
                  <a:cubicBezTo>
                    <a:pt x="252" y="445"/>
                    <a:pt x="241" y="450"/>
                    <a:pt x="237" y="451"/>
                  </a:cubicBezTo>
                  <a:cubicBezTo>
                    <a:pt x="234" y="452"/>
                    <a:pt x="235" y="457"/>
                    <a:pt x="235" y="460"/>
                  </a:cubicBezTo>
                  <a:cubicBezTo>
                    <a:pt x="235" y="463"/>
                    <a:pt x="235" y="467"/>
                    <a:pt x="235" y="468"/>
                  </a:cubicBezTo>
                  <a:cubicBezTo>
                    <a:pt x="235" y="470"/>
                    <a:pt x="232" y="473"/>
                    <a:pt x="231" y="475"/>
                  </a:cubicBezTo>
                  <a:cubicBezTo>
                    <a:pt x="230" y="476"/>
                    <a:pt x="222" y="473"/>
                    <a:pt x="218" y="472"/>
                  </a:cubicBezTo>
                  <a:cubicBezTo>
                    <a:pt x="214" y="471"/>
                    <a:pt x="210" y="468"/>
                    <a:pt x="208" y="464"/>
                  </a:cubicBezTo>
                  <a:cubicBezTo>
                    <a:pt x="205" y="461"/>
                    <a:pt x="198" y="465"/>
                    <a:pt x="193" y="465"/>
                  </a:cubicBezTo>
                  <a:cubicBezTo>
                    <a:pt x="189" y="465"/>
                    <a:pt x="187" y="458"/>
                    <a:pt x="186" y="455"/>
                  </a:cubicBezTo>
                  <a:cubicBezTo>
                    <a:pt x="186" y="452"/>
                    <a:pt x="185" y="450"/>
                    <a:pt x="182" y="447"/>
                  </a:cubicBezTo>
                  <a:cubicBezTo>
                    <a:pt x="180" y="444"/>
                    <a:pt x="190" y="436"/>
                    <a:pt x="192" y="434"/>
                  </a:cubicBezTo>
                  <a:cubicBezTo>
                    <a:pt x="194" y="431"/>
                    <a:pt x="194" y="427"/>
                    <a:pt x="194" y="425"/>
                  </a:cubicBezTo>
                  <a:cubicBezTo>
                    <a:pt x="193" y="422"/>
                    <a:pt x="186" y="403"/>
                    <a:pt x="184" y="398"/>
                  </a:cubicBezTo>
                  <a:cubicBezTo>
                    <a:pt x="182" y="394"/>
                    <a:pt x="162" y="364"/>
                    <a:pt x="160" y="361"/>
                  </a:cubicBezTo>
                  <a:cubicBezTo>
                    <a:pt x="157" y="357"/>
                    <a:pt x="154" y="352"/>
                    <a:pt x="150" y="347"/>
                  </a:cubicBezTo>
                  <a:cubicBezTo>
                    <a:pt x="146" y="341"/>
                    <a:pt x="136" y="339"/>
                    <a:pt x="132" y="339"/>
                  </a:cubicBezTo>
                  <a:cubicBezTo>
                    <a:pt x="128" y="339"/>
                    <a:pt x="116" y="341"/>
                    <a:pt x="110" y="342"/>
                  </a:cubicBezTo>
                  <a:cubicBezTo>
                    <a:pt x="103" y="343"/>
                    <a:pt x="65" y="349"/>
                    <a:pt x="61" y="350"/>
                  </a:cubicBezTo>
                  <a:cubicBezTo>
                    <a:pt x="57" y="351"/>
                    <a:pt x="50" y="357"/>
                    <a:pt x="47" y="358"/>
                  </a:cubicBezTo>
                  <a:cubicBezTo>
                    <a:pt x="44" y="360"/>
                    <a:pt x="41" y="354"/>
                    <a:pt x="35" y="351"/>
                  </a:cubicBezTo>
                  <a:cubicBezTo>
                    <a:pt x="30" y="347"/>
                    <a:pt x="10" y="345"/>
                    <a:pt x="0" y="344"/>
                  </a:cubicBezTo>
                  <a:cubicBezTo>
                    <a:pt x="0" y="344"/>
                    <a:pt x="0" y="344"/>
                    <a:pt x="0" y="344"/>
                  </a:cubicBezTo>
                  <a:cubicBezTo>
                    <a:pt x="0" y="325"/>
                    <a:pt x="0" y="325"/>
                    <a:pt x="0" y="325"/>
                  </a:cubicBezTo>
                  <a:cubicBezTo>
                    <a:pt x="50" y="287"/>
                    <a:pt x="50" y="287"/>
                    <a:pt x="50" y="287"/>
                  </a:cubicBezTo>
                  <a:cubicBezTo>
                    <a:pt x="90" y="287"/>
                    <a:pt x="90" y="287"/>
                    <a:pt x="90" y="287"/>
                  </a:cubicBezTo>
                  <a:cubicBezTo>
                    <a:pt x="92" y="255"/>
                    <a:pt x="92" y="255"/>
                    <a:pt x="92" y="255"/>
                  </a:cubicBezTo>
                  <a:cubicBezTo>
                    <a:pt x="102" y="255"/>
                    <a:pt x="102" y="255"/>
                    <a:pt x="102" y="255"/>
                  </a:cubicBezTo>
                  <a:cubicBezTo>
                    <a:pt x="101" y="235"/>
                    <a:pt x="101" y="235"/>
                    <a:pt x="101" y="235"/>
                  </a:cubicBezTo>
                  <a:cubicBezTo>
                    <a:pt x="5" y="19"/>
                    <a:pt x="5" y="19"/>
                    <a:pt x="5" y="19"/>
                  </a:cubicBezTo>
                  <a:cubicBezTo>
                    <a:pt x="421" y="0"/>
                    <a:pt x="421" y="0"/>
                    <a:pt x="421" y="0"/>
                  </a:cubicBezTo>
                  <a:cubicBezTo>
                    <a:pt x="421" y="0"/>
                    <a:pt x="421" y="0"/>
                    <a:pt x="421" y="0"/>
                  </a:cubicBezTo>
                  <a:cubicBezTo>
                    <a:pt x="426" y="108"/>
                    <a:pt x="426" y="108"/>
                    <a:pt x="426" y="108"/>
                  </a:cubicBezTo>
                  <a:cubicBezTo>
                    <a:pt x="430" y="110"/>
                    <a:pt x="430" y="110"/>
                    <a:pt x="430" y="110"/>
                  </a:cubicBezTo>
                  <a:cubicBezTo>
                    <a:pt x="441" y="224"/>
                    <a:pt x="441" y="224"/>
                    <a:pt x="441" y="224"/>
                  </a:cubicBezTo>
                  <a:cubicBezTo>
                    <a:pt x="414" y="335"/>
                    <a:pt x="414" y="335"/>
                    <a:pt x="414" y="335"/>
                  </a:cubicBezTo>
                  <a:cubicBezTo>
                    <a:pt x="414" y="335"/>
                    <a:pt x="409" y="335"/>
                    <a:pt x="404" y="338"/>
                  </a:cubicBezTo>
                  <a:cubicBezTo>
                    <a:pt x="398" y="341"/>
                    <a:pt x="391" y="352"/>
                    <a:pt x="392" y="354"/>
                  </a:cubicBezTo>
                  <a:cubicBezTo>
                    <a:pt x="394" y="356"/>
                    <a:pt x="395" y="360"/>
                    <a:pt x="395" y="363"/>
                  </a:cubicBezTo>
                  <a:cubicBezTo>
                    <a:pt x="333" y="369"/>
                    <a:pt x="333" y="369"/>
                    <a:pt x="333" y="369"/>
                  </a:cubicBezTo>
                  <a:cubicBezTo>
                    <a:pt x="334" y="383"/>
                    <a:pt x="334" y="383"/>
                    <a:pt x="334" y="383"/>
                  </a:cubicBezTo>
                  <a:cubicBezTo>
                    <a:pt x="334" y="383"/>
                    <a:pt x="326" y="393"/>
                    <a:pt x="324" y="395"/>
                  </a:cubicBezTo>
                  <a:cubicBezTo>
                    <a:pt x="322" y="396"/>
                    <a:pt x="316" y="400"/>
                    <a:pt x="314" y="403"/>
                  </a:cubicBezTo>
                  <a:cubicBezTo>
                    <a:pt x="312" y="405"/>
                    <a:pt x="307" y="411"/>
                    <a:pt x="307" y="415"/>
                  </a:cubicBezTo>
                  <a:cubicBezTo>
                    <a:pt x="307" y="419"/>
                    <a:pt x="306" y="427"/>
                    <a:pt x="297" y="428"/>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sno County">
              <a:extLst>
                <a:ext uri="{FF2B5EF4-FFF2-40B4-BE49-F238E27FC236}">
                  <a16:creationId xmlns:a16="http://schemas.microsoft.com/office/drawing/2014/main" id="{44C406CC-995D-4F80-89AC-0205994228D8}"/>
                </a:ext>
              </a:extLst>
            </p:cNvPr>
            <p:cNvSpPr>
              <a:spLocks/>
            </p:cNvSpPr>
            <p:nvPr/>
          </p:nvSpPr>
          <p:spPr bwMode="auto">
            <a:xfrm>
              <a:off x="4219576" y="3800476"/>
              <a:ext cx="1128713" cy="1044575"/>
            </a:xfrm>
            <a:custGeom>
              <a:avLst/>
              <a:gdLst>
                <a:gd name="T0" fmla="*/ 136 w 847"/>
                <a:gd name="T1" fmla="*/ 260 h 705"/>
                <a:gd name="T2" fmla="*/ 153 w 847"/>
                <a:gd name="T3" fmla="*/ 290 h 705"/>
                <a:gd name="T4" fmla="*/ 158 w 847"/>
                <a:gd name="T5" fmla="*/ 315 h 705"/>
                <a:gd name="T6" fmla="*/ 186 w 847"/>
                <a:gd name="T7" fmla="*/ 346 h 705"/>
                <a:gd name="T8" fmla="*/ 204 w 847"/>
                <a:gd name="T9" fmla="*/ 351 h 705"/>
                <a:gd name="T10" fmla="*/ 220 w 847"/>
                <a:gd name="T11" fmla="*/ 351 h 705"/>
                <a:gd name="T12" fmla="*/ 240 w 847"/>
                <a:gd name="T13" fmla="*/ 348 h 705"/>
                <a:gd name="T14" fmla="*/ 266 w 847"/>
                <a:gd name="T15" fmla="*/ 333 h 705"/>
                <a:gd name="T16" fmla="*/ 297 w 847"/>
                <a:gd name="T17" fmla="*/ 328 h 705"/>
                <a:gd name="T18" fmla="*/ 322 w 847"/>
                <a:gd name="T19" fmla="*/ 322 h 705"/>
                <a:gd name="T20" fmla="*/ 356 w 847"/>
                <a:gd name="T21" fmla="*/ 312 h 705"/>
                <a:gd name="T22" fmla="*/ 376 w 847"/>
                <a:gd name="T23" fmla="*/ 298 h 705"/>
                <a:gd name="T24" fmla="*/ 389 w 847"/>
                <a:gd name="T25" fmla="*/ 276 h 705"/>
                <a:gd name="T26" fmla="*/ 393 w 847"/>
                <a:gd name="T27" fmla="*/ 258 h 705"/>
                <a:gd name="T28" fmla="*/ 413 w 847"/>
                <a:gd name="T29" fmla="*/ 238 h 705"/>
                <a:gd name="T30" fmla="*/ 434 w 847"/>
                <a:gd name="T31" fmla="*/ 224 h 705"/>
                <a:gd name="T32" fmla="*/ 449 w 847"/>
                <a:gd name="T33" fmla="*/ 207 h 705"/>
                <a:gd name="T34" fmla="*/ 448 w 847"/>
                <a:gd name="T35" fmla="*/ 193 h 705"/>
                <a:gd name="T36" fmla="*/ 462 w 847"/>
                <a:gd name="T37" fmla="*/ 192 h 705"/>
                <a:gd name="T38" fmla="*/ 474 w 847"/>
                <a:gd name="T39" fmla="*/ 202 h 705"/>
                <a:gd name="T40" fmla="*/ 486 w 847"/>
                <a:gd name="T41" fmla="*/ 184 h 705"/>
                <a:gd name="T42" fmla="*/ 504 w 847"/>
                <a:gd name="T43" fmla="*/ 182 h 705"/>
                <a:gd name="T44" fmla="*/ 515 w 847"/>
                <a:gd name="T45" fmla="*/ 162 h 705"/>
                <a:gd name="T46" fmla="*/ 516 w 847"/>
                <a:gd name="T47" fmla="*/ 134 h 705"/>
                <a:gd name="T48" fmla="*/ 519 w 847"/>
                <a:gd name="T49" fmla="*/ 102 h 705"/>
                <a:gd name="T50" fmla="*/ 610 w 847"/>
                <a:gd name="T51" fmla="*/ 0 h 705"/>
                <a:gd name="T52" fmla="*/ 642 w 847"/>
                <a:gd name="T53" fmla="*/ 15 h 705"/>
                <a:gd name="T54" fmla="*/ 671 w 847"/>
                <a:gd name="T55" fmla="*/ 42 h 705"/>
                <a:gd name="T56" fmla="*/ 694 w 847"/>
                <a:gd name="T57" fmla="*/ 58 h 705"/>
                <a:gd name="T58" fmla="*/ 688 w 847"/>
                <a:gd name="T59" fmla="*/ 75 h 705"/>
                <a:gd name="T60" fmla="*/ 696 w 847"/>
                <a:gd name="T61" fmla="*/ 103 h 705"/>
                <a:gd name="T62" fmla="*/ 727 w 847"/>
                <a:gd name="T63" fmla="*/ 127 h 705"/>
                <a:gd name="T64" fmla="*/ 725 w 847"/>
                <a:gd name="T65" fmla="*/ 148 h 705"/>
                <a:gd name="T66" fmla="*/ 730 w 847"/>
                <a:gd name="T67" fmla="*/ 178 h 705"/>
                <a:gd name="T68" fmla="*/ 756 w 847"/>
                <a:gd name="T69" fmla="*/ 189 h 705"/>
                <a:gd name="T70" fmla="*/ 834 w 847"/>
                <a:gd name="T71" fmla="*/ 270 h 705"/>
                <a:gd name="T72" fmla="*/ 839 w 847"/>
                <a:gd name="T73" fmla="*/ 293 h 705"/>
                <a:gd name="T74" fmla="*/ 831 w 847"/>
                <a:gd name="T75" fmla="*/ 310 h 705"/>
                <a:gd name="T76" fmla="*/ 847 w 847"/>
                <a:gd name="T77" fmla="*/ 344 h 705"/>
                <a:gd name="T78" fmla="*/ 638 w 847"/>
                <a:gd name="T79" fmla="*/ 388 h 705"/>
                <a:gd name="T80" fmla="*/ 532 w 847"/>
                <a:gd name="T81" fmla="*/ 424 h 705"/>
                <a:gd name="T82" fmla="*/ 449 w 847"/>
                <a:gd name="T83" fmla="*/ 459 h 705"/>
                <a:gd name="T84" fmla="*/ 414 w 847"/>
                <a:gd name="T85" fmla="*/ 484 h 705"/>
                <a:gd name="T86" fmla="*/ 321 w 847"/>
                <a:gd name="T87" fmla="*/ 500 h 705"/>
                <a:gd name="T88" fmla="*/ 206 w 847"/>
                <a:gd name="T89" fmla="*/ 705 h 705"/>
                <a:gd name="T90" fmla="*/ 169 w 847"/>
                <a:gd name="T91" fmla="*/ 680 h 705"/>
                <a:gd name="T92" fmla="*/ 146 w 847"/>
                <a:gd name="T93" fmla="*/ 662 h 705"/>
                <a:gd name="T94" fmla="*/ 121 w 847"/>
                <a:gd name="T95" fmla="*/ 649 h 705"/>
                <a:gd name="T96" fmla="*/ 98 w 847"/>
                <a:gd name="T97" fmla="*/ 628 h 705"/>
                <a:gd name="T98" fmla="*/ 93 w 847"/>
                <a:gd name="T99" fmla="*/ 600 h 705"/>
                <a:gd name="T100" fmla="*/ 85 w 847"/>
                <a:gd name="T101" fmla="*/ 571 h 705"/>
                <a:gd name="T102" fmla="*/ 84 w 847"/>
                <a:gd name="T103" fmla="*/ 556 h 705"/>
                <a:gd name="T104" fmla="*/ 86 w 847"/>
                <a:gd name="T105" fmla="*/ 542 h 705"/>
                <a:gd name="T106" fmla="*/ 109 w 847"/>
                <a:gd name="T107" fmla="*/ 531 h 705"/>
                <a:gd name="T108" fmla="*/ 0 w 847"/>
                <a:gd name="T109" fmla="*/ 367 h 705"/>
                <a:gd name="T110" fmla="*/ 125 w 847"/>
                <a:gd name="T111" fmla="*/ 24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7" h="705">
                  <a:moveTo>
                    <a:pt x="125" y="247"/>
                  </a:moveTo>
                  <a:cubicBezTo>
                    <a:pt x="128" y="252"/>
                    <a:pt x="134" y="257"/>
                    <a:pt x="136" y="260"/>
                  </a:cubicBezTo>
                  <a:cubicBezTo>
                    <a:pt x="138" y="264"/>
                    <a:pt x="139" y="267"/>
                    <a:pt x="142" y="271"/>
                  </a:cubicBezTo>
                  <a:cubicBezTo>
                    <a:pt x="146" y="275"/>
                    <a:pt x="152" y="288"/>
                    <a:pt x="153" y="290"/>
                  </a:cubicBezTo>
                  <a:cubicBezTo>
                    <a:pt x="154" y="292"/>
                    <a:pt x="152" y="300"/>
                    <a:pt x="152" y="302"/>
                  </a:cubicBezTo>
                  <a:cubicBezTo>
                    <a:pt x="153" y="305"/>
                    <a:pt x="154" y="312"/>
                    <a:pt x="158" y="315"/>
                  </a:cubicBezTo>
                  <a:cubicBezTo>
                    <a:pt x="161" y="318"/>
                    <a:pt x="179" y="331"/>
                    <a:pt x="180" y="334"/>
                  </a:cubicBezTo>
                  <a:cubicBezTo>
                    <a:pt x="182" y="338"/>
                    <a:pt x="182" y="346"/>
                    <a:pt x="186" y="346"/>
                  </a:cubicBezTo>
                  <a:cubicBezTo>
                    <a:pt x="189" y="345"/>
                    <a:pt x="190" y="343"/>
                    <a:pt x="194" y="344"/>
                  </a:cubicBezTo>
                  <a:cubicBezTo>
                    <a:pt x="197" y="346"/>
                    <a:pt x="203" y="348"/>
                    <a:pt x="204" y="351"/>
                  </a:cubicBezTo>
                  <a:cubicBezTo>
                    <a:pt x="206" y="354"/>
                    <a:pt x="207" y="358"/>
                    <a:pt x="210" y="355"/>
                  </a:cubicBezTo>
                  <a:cubicBezTo>
                    <a:pt x="214" y="352"/>
                    <a:pt x="216" y="352"/>
                    <a:pt x="220" y="351"/>
                  </a:cubicBezTo>
                  <a:cubicBezTo>
                    <a:pt x="223" y="350"/>
                    <a:pt x="228" y="348"/>
                    <a:pt x="233" y="346"/>
                  </a:cubicBezTo>
                  <a:cubicBezTo>
                    <a:pt x="238" y="344"/>
                    <a:pt x="236" y="348"/>
                    <a:pt x="240" y="348"/>
                  </a:cubicBezTo>
                  <a:cubicBezTo>
                    <a:pt x="244" y="348"/>
                    <a:pt x="243" y="341"/>
                    <a:pt x="248" y="340"/>
                  </a:cubicBezTo>
                  <a:cubicBezTo>
                    <a:pt x="252" y="340"/>
                    <a:pt x="261" y="336"/>
                    <a:pt x="266" y="333"/>
                  </a:cubicBezTo>
                  <a:cubicBezTo>
                    <a:pt x="272" y="330"/>
                    <a:pt x="278" y="328"/>
                    <a:pt x="282" y="329"/>
                  </a:cubicBezTo>
                  <a:cubicBezTo>
                    <a:pt x="286" y="330"/>
                    <a:pt x="292" y="330"/>
                    <a:pt x="297" y="328"/>
                  </a:cubicBezTo>
                  <a:cubicBezTo>
                    <a:pt x="302" y="327"/>
                    <a:pt x="306" y="322"/>
                    <a:pt x="310" y="322"/>
                  </a:cubicBezTo>
                  <a:cubicBezTo>
                    <a:pt x="314" y="323"/>
                    <a:pt x="319" y="324"/>
                    <a:pt x="322" y="322"/>
                  </a:cubicBezTo>
                  <a:cubicBezTo>
                    <a:pt x="326" y="320"/>
                    <a:pt x="336" y="312"/>
                    <a:pt x="342" y="313"/>
                  </a:cubicBezTo>
                  <a:cubicBezTo>
                    <a:pt x="348" y="314"/>
                    <a:pt x="350" y="311"/>
                    <a:pt x="356" y="312"/>
                  </a:cubicBezTo>
                  <a:cubicBezTo>
                    <a:pt x="361" y="314"/>
                    <a:pt x="364" y="312"/>
                    <a:pt x="368" y="309"/>
                  </a:cubicBezTo>
                  <a:cubicBezTo>
                    <a:pt x="372" y="306"/>
                    <a:pt x="374" y="302"/>
                    <a:pt x="376" y="298"/>
                  </a:cubicBezTo>
                  <a:cubicBezTo>
                    <a:pt x="378" y="293"/>
                    <a:pt x="380" y="291"/>
                    <a:pt x="383" y="288"/>
                  </a:cubicBezTo>
                  <a:cubicBezTo>
                    <a:pt x="386" y="284"/>
                    <a:pt x="391" y="280"/>
                    <a:pt x="389" y="276"/>
                  </a:cubicBezTo>
                  <a:cubicBezTo>
                    <a:pt x="387" y="272"/>
                    <a:pt x="384" y="269"/>
                    <a:pt x="386" y="266"/>
                  </a:cubicBezTo>
                  <a:cubicBezTo>
                    <a:pt x="387" y="262"/>
                    <a:pt x="389" y="262"/>
                    <a:pt x="393" y="258"/>
                  </a:cubicBezTo>
                  <a:cubicBezTo>
                    <a:pt x="397" y="254"/>
                    <a:pt x="400" y="250"/>
                    <a:pt x="404" y="248"/>
                  </a:cubicBezTo>
                  <a:cubicBezTo>
                    <a:pt x="408" y="246"/>
                    <a:pt x="409" y="240"/>
                    <a:pt x="413" y="238"/>
                  </a:cubicBezTo>
                  <a:cubicBezTo>
                    <a:pt x="417" y="235"/>
                    <a:pt x="418" y="240"/>
                    <a:pt x="423" y="236"/>
                  </a:cubicBezTo>
                  <a:cubicBezTo>
                    <a:pt x="428" y="233"/>
                    <a:pt x="431" y="224"/>
                    <a:pt x="434" y="224"/>
                  </a:cubicBezTo>
                  <a:cubicBezTo>
                    <a:pt x="438" y="224"/>
                    <a:pt x="443" y="222"/>
                    <a:pt x="446" y="219"/>
                  </a:cubicBezTo>
                  <a:cubicBezTo>
                    <a:pt x="448" y="216"/>
                    <a:pt x="452" y="209"/>
                    <a:pt x="449" y="207"/>
                  </a:cubicBezTo>
                  <a:cubicBezTo>
                    <a:pt x="446" y="205"/>
                    <a:pt x="439" y="202"/>
                    <a:pt x="440" y="199"/>
                  </a:cubicBezTo>
                  <a:cubicBezTo>
                    <a:pt x="442" y="196"/>
                    <a:pt x="445" y="190"/>
                    <a:pt x="448" y="193"/>
                  </a:cubicBezTo>
                  <a:cubicBezTo>
                    <a:pt x="450" y="196"/>
                    <a:pt x="452" y="198"/>
                    <a:pt x="454" y="195"/>
                  </a:cubicBezTo>
                  <a:cubicBezTo>
                    <a:pt x="456" y="192"/>
                    <a:pt x="460" y="188"/>
                    <a:pt x="462" y="192"/>
                  </a:cubicBezTo>
                  <a:cubicBezTo>
                    <a:pt x="465" y="195"/>
                    <a:pt x="466" y="194"/>
                    <a:pt x="468" y="198"/>
                  </a:cubicBezTo>
                  <a:cubicBezTo>
                    <a:pt x="469" y="201"/>
                    <a:pt x="472" y="206"/>
                    <a:pt x="474" y="202"/>
                  </a:cubicBezTo>
                  <a:cubicBezTo>
                    <a:pt x="476" y="198"/>
                    <a:pt x="474" y="193"/>
                    <a:pt x="478" y="192"/>
                  </a:cubicBezTo>
                  <a:cubicBezTo>
                    <a:pt x="483" y="192"/>
                    <a:pt x="483" y="186"/>
                    <a:pt x="486" y="184"/>
                  </a:cubicBezTo>
                  <a:cubicBezTo>
                    <a:pt x="488" y="182"/>
                    <a:pt x="488" y="181"/>
                    <a:pt x="492" y="184"/>
                  </a:cubicBezTo>
                  <a:cubicBezTo>
                    <a:pt x="496" y="186"/>
                    <a:pt x="501" y="186"/>
                    <a:pt x="504" y="182"/>
                  </a:cubicBezTo>
                  <a:cubicBezTo>
                    <a:pt x="508" y="178"/>
                    <a:pt x="507" y="176"/>
                    <a:pt x="509" y="174"/>
                  </a:cubicBezTo>
                  <a:cubicBezTo>
                    <a:pt x="511" y="172"/>
                    <a:pt x="517" y="166"/>
                    <a:pt x="515" y="162"/>
                  </a:cubicBezTo>
                  <a:cubicBezTo>
                    <a:pt x="513" y="158"/>
                    <a:pt x="516" y="152"/>
                    <a:pt x="516" y="148"/>
                  </a:cubicBezTo>
                  <a:cubicBezTo>
                    <a:pt x="517" y="145"/>
                    <a:pt x="517" y="138"/>
                    <a:pt x="516" y="134"/>
                  </a:cubicBezTo>
                  <a:cubicBezTo>
                    <a:pt x="516" y="130"/>
                    <a:pt x="512" y="120"/>
                    <a:pt x="512" y="118"/>
                  </a:cubicBezTo>
                  <a:cubicBezTo>
                    <a:pt x="512" y="116"/>
                    <a:pt x="516" y="103"/>
                    <a:pt x="519" y="102"/>
                  </a:cubicBezTo>
                  <a:cubicBezTo>
                    <a:pt x="522" y="100"/>
                    <a:pt x="610" y="1"/>
                    <a:pt x="610" y="1"/>
                  </a:cubicBezTo>
                  <a:cubicBezTo>
                    <a:pt x="610" y="0"/>
                    <a:pt x="610" y="0"/>
                    <a:pt x="610" y="0"/>
                  </a:cubicBezTo>
                  <a:cubicBezTo>
                    <a:pt x="611" y="1"/>
                    <a:pt x="613" y="2"/>
                    <a:pt x="615" y="4"/>
                  </a:cubicBezTo>
                  <a:cubicBezTo>
                    <a:pt x="624" y="9"/>
                    <a:pt x="640" y="13"/>
                    <a:pt x="642" y="15"/>
                  </a:cubicBezTo>
                  <a:cubicBezTo>
                    <a:pt x="644" y="17"/>
                    <a:pt x="661" y="35"/>
                    <a:pt x="663" y="38"/>
                  </a:cubicBezTo>
                  <a:cubicBezTo>
                    <a:pt x="665" y="40"/>
                    <a:pt x="668" y="41"/>
                    <a:pt x="671" y="42"/>
                  </a:cubicBezTo>
                  <a:cubicBezTo>
                    <a:pt x="674" y="42"/>
                    <a:pt x="682" y="40"/>
                    <a:pt x="685" y="42"/>
                  </a:cubicBezTo>
                  <a:cubicBezTo>
                    <a:pt x="687" y="44"/>
                    <a:pt x="692" y="52"/>
                    <a:pt x="694" y="58"/>
                  </a:cubicBezTo>
                  <a:cubicBezTo>
                    <a:pt x="695" y="60"/>
                    <a:pt x="696" y="62"/>
                    <a:pt x="695" y="63"/>
                  </a:cubicBezTo>
                  <a:cubicBezTo>
                    <a:pt x="693" y="66"/>
                    <a:pt x="688" y="70"/>
                    <a:pt x="688" y="75"/>
                  </a:cubicBezTo>
                  <a:cubicBezTo>
                    <a:pt x="689" y="80"/>
                    <a:pt x="696" y="88"/>
                    <a:pt x="696" y="92"/>
                  </a:cubicBezTo>
                  <a:cubicBezTo>
                    <a:pt x="695" y="95"/>
                    <a:pt x="691" y="100"/>
                    <a:pt x="696" y="103"/>
                  </a:cubicBezTo>
                  <a:cubicBezTo>
                    <a:pt x="702" y="106"/>
                    <a:pt x="716" y="108"/>
                    <a:pt x="717" y="110"/>
                  </a:cubicBezTo>
                  <a:cubicBezTo>
                    <a:pt x="718" y="112"/>
                    <a:pt x="725" y="124"/>
                    <a:pt x="727" y="127"/>
                  </a:cubicBezTo>
                  <a:cubicBezTo>
                    <a:pt x="729" y="130"/>
                    <a:pt x="733" y="136"/>
                    <a:pt x="731" y="138"/>
                  </a:cubicBezTo>
                  <a:cubicBezTo>
                    <a:pt x="729" y="140"/>
                    <a:pt x="725" y="144"/>
                    <a:pt x="725" y="148"/>
                  </a:cubicBezTo>
                  <a:cubicBezTo>
                    <a:pt x="725" y="152"/>
                    <a:pt x="728" y="162"/>
                    <a:pt x="729" y="166"/>
                  </a:cubicBezTo>
                  <a:cubicBezTo>
                    <a:pt x="730" y="169"/>
                    <a:pt x="730" y="174"/>
                    <a:pt x="730" y="178"/>
                  </a:cubicBezTo>
                  <a:cubicBezTo>
                    <a:pt x="731" y="181"/>
                    <a:pt x="730" y="183"/>
                    <a:pt x="736" y="184"/>
                  </a:cubicBezTo>
                  <a:cubicBezTo>
                    <a:pt x="741" y="184"/>
                    <a:pt x="753" y="188"/>
                    <a:pt x="756" y="189"/>
                  </a:cubicBezTo>
                  <a:cubicBezTo>
                    <a:pt x="758" y="190"/>
                    <a:pt x="788" y="202"/>
                    <a:pt x="803" y="220"/>
                  </a:cubicBezTo>
                  <a:cubicBezTo>
                    <a:pt x="818" y="239"/>
                    <a:pt x="832" y="267"/>
                    <a:pt x="834" y="270"/>
                  </a:cubicBezTo>
                  <a:cubicBezTo>
                    <a:pt x="836" y="274"/>
                    <a:pt x="837" y="279"/>
                    <a:pt x="837" y="282"/>
                  </a:cubicBezTo>
                  <a:cubicBezTo>
                    <a:pt x="837" y="286"/>
                    <a:pt x="838" y="289"/>
                    <a:pt x="839" y="293"/>
                  </a:cubicBezTo>
                  <a:cubicBezTo>
                    <a:pt x="840" y="297"/>
                    <a:pt x="838" y="302"/>
                    <a:pt x="836" y="304"/>
                  </a:cubicBezTo>
                  <a:cubicBezTo>
                    <a:pt x="833" y="305"/>
                    <a:pt x="828" y="304"/>
                    <a:pt x="831" y="310"/>
                  </a:cubicBezTo>
                  <a:cubicBezTo>
                    <a:pt x="834" y="316"/>
                    <a:pt x="836" y="322"/>
                    <a:pt x="836" y="327"/>
                  </a:cubicBezTo>
                  <a:cubicBezTo>
                    <a:pt x="836" y="332"/>
                    <a:pt x="842" y="340"/>
                    <a:pt x="847" y="344"/>
                  </a:cubicBezTo>
                  <a:cubicBezTo>
                    <a:pt x="638" y="352"/>
                    <a:pt x="638" y="352"/>
                    <a:pt x="638" y="352"/>
                  </a:cubicBezTo>
                  <a:cubicBezTo>
                    <a:pt x="638" y="388"/>
                    <a:pt x="638" y="388"/>
                    <a:pt x="638" y="388"/>
                  </a:cubicBezTo>
                  <a:cubicBezTo>
                    <a:pt x="532" y="389"/>
                    <a:pt x="532" y="389"/>
                    <a:pt x="532" y="389"/>
                  </a:cubicBezTo>
                  <a:cubicBezTo>
                    <a:pt x="532" y="424"/>
                    <a:pt x="532" y="424"/>
                    <a:pt x="532" y="424"/>
                  </a:cubicBezTo>
                  <a:cubicBezTo>
                    <a:pt x="483" y="425"/>
                    <a:pt x="483" y="425"/>
                    <a:pt x="483" y="425"/>
                  </a:cubicBezTo>
                  <a:cubicBezTo>
                    <a:pt x="449" y="459"/>
                    <a:pt x="449" y="459"/>
                    <a:pt x="449" y="459"/>
                  </a:cubicBezTo>
                  <a:cubicBezTo>
                    <a:pt x="419" y="490"/>
                    <a:pt x="419" y="490"/>
                    <a:pt x="419" y="490"/>
                  </a:cubicBezTo>
                  <a:cubicBezTo>
                    <a:pt x="414" y="484"/>
                    <a:pt x="414" y="484"/>
                    <a:pt x="414" y="484"/>
                  </a:cubicBezTo>
                  <a:cubicBezTo>
                    <a:pt x="388" y="497"/>
                    <a:pt x="388" y="497"/>
                    <a:pt x="388" y="497"/>
                  </a:cubicBezTo>
                  <a:cubicBezTo>
                    <a:pt x="321" y="500"/>
                    <a:pt x="321" y="500"/>
                    <a:pt x="321" y="500"/>
                  </a:cubicBezTo>
                  <a:cubicBezTo>
                    <a:pt x="322" y="590"/>
                    <a:pt x="322" y="590"/>
                    <a:pt x="322" y="590"/>
                  </a:cubicBezTo>
                  <a:cubicBezTo>
                    <a:pt x="206" y="705"/>
                    <a:pt x="206" y="705"/>
                    <a:pt x="206" y="705"/>
                  </a:cubicBezTo>
                  <a:cubicBezTo>
                    <a:pt x="202" y="703"/>
                    <a:pt x="191" y="687"/>
                    <a:pt x="189" y="684"/>
                  </a:cubicBezTo>
                  <a:cubicBezTo>
                    <a:pt x="187" y="682"/>
                    <a:pt x="172" y="680"/>
                    <a:pt x="169" y="680"/>
                  </a:cubicBezTo>
                  <a:cubicBezTo>
                    <a:pt x="166" y="680"/>
                    <a:pt x="156" y="673"/>
                    <a:pt x="154" y="669"/>
                  </a:cubicBezTo>
                  <a:cubicBezTo>
                    <a:pt x="152" y="665"/>
                    <a:pt x="146" y="662"/>
                    <a:pt x="146" y="662"/>
                  </a:cubicBezTo>
                  <a:cubicBezTo>
                    <a:pt x="143" y="660"/>
                    <a:pt x="136" y="660"/>
                    <a:pt x="134" y="659"/>
                  </a:cubicBezTo>
                  <a:cubicBezTo>
                    <a:pt x="132" y="658"/>
                    <a:pt x="126" y="652"/>
                    <a:pt x="121" y="649"/>
                  </a:cubicBezTo>
                  <a:cubicBezTo>
                    <a:pt x="116" y="646"/>
                    <a:pt x="114" y="638"/>
                    <a:pt x="113" y="634"/>
                  </a:cubicBezTo>
                  <a:cubicBezTo>
                    <a:pt x="112" y="630"/>
                    <a:pt x="102" y="630"/>
                    <a:pt x="98" y="628"/>
                  </a:cubicBezTo>
                  <a:cubicBezTo>
                    <a:pt x="94" y="627"/>
                    <a:pt x="87" y="610"/>
                    <a:pt x="87" y="606"/>
                  </a:cubicBezTo>
                  <a:cubicBezTo>
                    <a:pt x="87" y="603"/>
                    <a:pt x="90" y="601"/>
                    <a:pt x="93" y="600"/>
                  </a:cubicBezTo>
                  <a:cubicBezTo>
                    <a:pt x="96" y="598"/>
                    <a:pt x="96" y="593"/>
                    <a:pt x="98" y="590"/>
                  </a:cubicBezTo>
                  <a:cubicBezTo>
                    <a:pt x="100" y="586"/>
                    <a:pt x="88" y="574"/>
                    <a:pt x="85" y="571"/>
                  </a:cubicBezTo>
                  <a:cubicBezTo>
                    <a:pt x="82" y="568"/>
                    <a:pt x="84" y="564"/>
                    <a:pt x="84" y="562"/>
                  </a:cubicBezTo>
                  <a:cubicBezTo>
                    <a:pt x="84" y="560"/>
                    <a:pt x="84" y="558"/>
                    <a:pt x="84" y="556"/>
                  </a:cubicBezTo>
                  <a:cubicBezTo>
                    <a:pt x="84" y="554"/>
                    <a:pt x="84" y="553"/>
                    <a:pt x="84" y="551"/>
                  </a:cubicBezTo>
                  <a:cubicBezTo>
                    <a:pt x="83" y="547"/>
                    <a:pt x="85" y="545"/>
                    <a:pt x="86" y="542"/>
                  </a:cubicBezTo>
                  <a:cubicBezTo>
                    <a:pt x="86" y="540"/>
                    <a:pt x="94" y="538"/>
                    <a:pt x="97" y="538"/>
                  </a:cubicBezTo>
                  <a:cubicBezTo>
                    <a:pt x="100" y="538"/>
                    <a:pt x="109" y="531"/>
                    <a:pt x="109" y="531"/>
                  </a:cubicBezTo>
                  <a:cubicBezTo>
                    <a:pt x="110" y="472"/>
                    <a:pt x="110" y="472"/>
                    <a:pt x="110" y="472"/>
                  </a:cubicBezTo>
                  <a:cubicBezTo>
                    <a:pt x="0" y="367"/>
                    <a:pt x="0" y="367"/>
                    <a:pt x="0" y="367"/>
                  </a:cubicBezTo>
                  <a:cubicBezTo>
                    <a:pt x="121" y="238"/>
                    <a:pt x="121" y="238"/>
                    <a:pt x="121" y="238"/>
                  </a:cubicBezTo>
                  <a:cubicBezTo>
                    <a:pt x="121" y="238"/>
                    <a:pt x="122" y="243"/>
                    <a:pt x="125" y="247"/>
                  </a:cubicBezTo>
                  <a:close/>
                </a:path>
              </a:pathLst>
            </a:custGeom>
            <a:solidFill>
              <a:schemeClr val="accent6">
                <a:lumMod val="20000"/>
                <a:lumOff val="8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9" name="Rectangle 68">
            <a:extLst>
              <a:ext uri="{FF2B5EF4-FFF2-40B4-BE49-F238E27FC236}">
                <a16:creationId xmlns:a16="http://schemas.microsoft.com/office/drawing/2014/main" id="{A6DAE4CB-C8E6-466D-A8F6-2094EB1948D1}"/>
              </a:ext>
            </a:extLst>
          </p:cNvPr>
          <p:cNvSpPr/>
          <p:nvPr/>
        </p:nvSpPr>
        <p:spPr bwMode="auto">
          <a:xfrm>
            <a:off x="4928966" y="5030308"/>
            <a:ext cx="182880" cy="182880"/>
          </a:xfrm>
          <a:prstGeom prst="rect">
            <a:avLst/>
          </a:prstGeom>
          <a:solidFill>
            <a:srgbClr val="FFE7F7"/>
          </a:solidFill>
          <a:ln w="9525">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0" name="Rectangle 69">
            <a:extLst>
              <a:ext uri="{FF2B5EF4-FFF2-40B4-BE49-F238E27FC236}">
                <a16:creationId xmlns:a16="http://schemas.microsoft.com/office/drawing/2014/main" id="{76411C66-45EA-4CDD-8A08-B4FFF5B6F284}"/>
              </a:ext>
            </a:extLst>
          </p:cNvPr>
          <p:cNvSpPr/>
          <p:nvPr/>
        </p:nvSpPr>
        <p:spPr bwMode="auto">
          <a:xfrm>
            <a:off x="4928966" y="2257835"/>
            <a:ext cx="182880" cy="182880"/>
          </a:xfrm>
          <a:prstGeom prst="rect">
            <a:avLst/>
          </a:prstGeom>
          <a:solidFill>
            <a:schemeClr val="accent6">
              <a:lumMod val="20000"/>
              <a:lumOff val="80000"/>
            </a:schemeClr>
          </a:solidFill>
          <a:ln w="9525">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1" name="Rectangle 70">
            <a:extLst>
              <a:ext uri="{FF2B5EF4-FFF2-40B4-BE49-F238E27FC236}">
                <a16:creationId xmlns:a16="http://schemas.microsoft.com/office/drawing/2014/main" id="{59E22BE6-9835-4DF4-ABE6-7B1C4CD8054F}"/>
              </a:ext>
            </a:extLst>
          </p:cNvPr>
          <p:cNvSpPr/>
          <p:nvPr/>
        </p:nvSpPr>
        <p:spPr bwMode="auto">
          <a:xfrm>
            <a:off x="4928966" y="3007160"/>
            <a:ext cx="182880" cy="182880"/>
          </a:xfrm>
          <a:prstGeom prst="rect">
            <a:avLst/>
          </a:prstGeom>
          <a:solidFill>
            <a:schemeClr val="accent1">
              <a:lumMod val="20000"/>
              <a:lumOff val="80000"/>
            </a:schemeClr>
          </a:solidFill>
          <a:ln w="9525">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2" name="Rectangle 71">
            <a:extLst>
              <a:ext uri="{FF2B5EF4-FFF2-40B4-BE49-F238E27FC236}">
                <a16:creationId xmlns:a16="http://schemas.microsoft.com/office/drawing/2014/main" id="{FD64936E-F4D4-4459-BC30-C889E9574266}"/>
              </a:ext>
            </a:extLst>
          </p:cNvPr>
          <p:cNvSpPr/>
          <p:nvPr/>
        </p:nvSpPr>
        <p:spPr bwMode="auto">
          <a:xfrm>
            <a:off x="4928966" y="3966507"/>
            <a:ext cx="182880" cy="182880"/>
          </a:xfrm>
          <a:prstGeom prst="rect">
            <a:avLst/>
          </a:prstGeom>
          <a:solidFill>
            <a:srgbClr val="E8D9F3"/>
          </a:solidFill>
          <a:ln w="9525">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3" name="Rectangle 72">
            <a:extLst>
              <a:ext uri="{FF2B5EF4-FFF2-40B4-BE49-F238E27FC236}">
                <a16:creationId xmlns:a16="http://schemas.microsoft.com/office/drawing/2014/main" id="{10AD2EB4-B3A1-44EA-B95E-C83130039226}"/>
              </a:ext>
            </a:extLst>
          </p:cNvPr>
          <p:cNvSpPr/>
          <p:nvPr/>
        </p:nvSpPr>
        <p:spPr bwMode="auto">
          <a:xfrm>
            <a:off x="4928966" y="4491324"/>
            <a:ext cx="182880" cy="182880"/>
          </a:xfrm>
          <a:prstGeom prst="rect">
            <a:avLst/>
          </a:prstGeom>
          <a:solidFill>
            <a:srgbClr val="F5FFE1"/>
          </a:solidFill>
          <a:ln w="9525">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4" name="Rectangle 73">
            <a:extLst>
              <a:ext uri="{FF2B5EF4-FFF2-40B4-BE49-F238E27FC236}">
                <a16:creationId xmlns:a16="http://schemas.microsoft.com/office/drawing/2014/main" id="{9296F1D6-7249-411D-8D8B-2DF6E9F6F3F4}"/>
              </a:ext>
            </a:extLst>
          </p:cNvPr>
          <p:cNvSpPr/>
          <p:nvPr/>
        </p:nvSpPr>
        <p:spPr bwMode="auto">
          <a:xfrm>
            <a:off x="4928966" y="5565826"/>
            <a:ext cx="182880" cy="182880"/>
          </a:xfrm>
          <a:prstGeom prst="rect">
            <a:avLst/>
          </a:prstGeom>
          <a:solidFill>
            <a:schemeClr val="accent5">
              <a:lumMod val="20000"/>
              <a:lumOff val="80000"/>
            </a:schemeClr>
          </a:solidFill>
          <a:ln w="9525">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6" name="TextBox 75">
            <a:extLst>
              <a:ext uri="{FF2B5EF4-FFF2-40B4-BE49-F238E27FC236}">
                <a16:creationId xmlns:a16="http://schemas.microsoft.com/office/drawing/2014/main" id="{19194A3D-110C-4693-86E2-4D6A3F80549B}"/>
              </a:ext>
            </a:extLst>
          </p:cNvPr>
          <p:cNvSpPr txBox="1"/>
          <p:nvPr/>
        </p:nvSpPr>
        <p:spPr>
          <a:xfrm>
            <a:off x="2129221" y="1992925"/>
            <a:ext cx="2408099" cy="584775"/>
          </a:xfrm>
          <a:prstGeom prst="rect">
            <a:avLst/>
          </a:prstGeom>
          <a:noFill/>
        </p:spPr>
        <p:txBody>
          <a:bodyPr wrap="square" rtlCol="0">
            <a:spAutoFit/>
          </a:bodyPr>
          <a:lstStyle/>
          <a:p>
            <a:pPr algn="ctr"/>
            <a:r>
              <a:rPr lang="en-US" sz="1600" b="1" u="sng" dirty="0">
                <a:latin typeface="+mn-lt"/>
              </a:rPr>
              <a:t>Medi-Cal Managed Care County Models</a:t>
            </a:r>
          </a:p>
        </p:txBody>
      </p:sp>
      <p:cxnSp>
        <p:nvCxnSpPr>
          <p:cNvPr id="81" name="Straight Connector 80">
            <a:extLst>
              <a:ext uri="{FF2B5EF4-FFF2-40B4-BE49-F238E27FC236}">
                <a16:creationId xmlns:a16="http://schemas.microsoft.com/office/drawing/2014/main" id="{2A22BC95-77F8-4A71-B47E-4C197A4AD509}"/>
              </a:ext>
            </a:extLst>
          </p:cNvPr>
          <p:cNvCxnSpPr/>
          <p:nvPr/>
        </p:nvCxnSpPr>
        <p:spPr bwMode="auto">
          <a:xfrm>
            <a:off x="0" y="1871304"/>
            <a:ext cx="9144000" cy="0"/>
          </a:xfrm>
          <a:prstGeom prst="line">
            <a:avLst/>
          </a:prstGeom>
          <a:noFill/>
          <a:ln w="19050" cap="flat" cmpd="sng" algn="ctr">
            <a:solidFill>
              <a:schemeClr val="bg1">
                <a:lumMod val="5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B343CA40-4748-4813-8E2E-D0F61FFAA7A5}"/>
              </a:ext>
            </a:extLst>
          </p:cNvPr>
          <p:cNvCxnSpPr/>
          <p:nvPr/>
        </p:nvCxnSpPr>
        <p:spPr bwMode="auto">
          <a:xfrm>
            <a:off x="0" y="6686676"/>
            <a:ext cx="9144000" cy="0"/>
          </a:xfrm>
          <a:prstGeom prst="line">
            <a:avLst/>
          </a:prstGeom>
          <a:noFill/>
          <a:ln w="19050" cap="flat" cmpd="sng" algn="ctr">
            <a:solidFill>
              <a:schemeClr val="bg1">
                <a:lumMod val="5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3">
            <a:extLst>
              <a:ext uri="{FF2B5EF4-FFF2-40B4-BE49-F238E27FC236}">
                <a16:creationId xmlns:a16="http://schemas.microsoft.com/office/drawing/2014/main" id="{FA92ECB0-357C-43EF-AF17-8B3382E0F489}"/>
              </a:ext>
            </a:extLst>
          </p:cNvPr>
          <p:cNvSpPr/>
          <p:nvPr/>
        </p:nvSpPr>
        <p:spPr>
          <a:xfrm>
            <a:off x="304800" y="6686015"/>
            <a:ext cx="8347364" cy="215199"/>
          </a:xfrm>
          <a:prstGeom prst="rect">
            <a:avLst/>
          </a:prstGeom>
        </p:spPr>
        <p:txBody>
          <a:bodyPr wrap="square" lIns="91202" tIns="45599" rIns="91202" bIns="45599">
            <a:spAutoFit/>
          </a:bodyPr>
          <a:lstStyle/>
          <a:p>
            <a:r>
              <a:rPr lang="en-US" sz="800" i="1" dirty="0">
                <a:solidFill>
                  <a:schemeClr val="bg1">
                    <a:lumMod val="50000"/>
                  </a:schemeClr>
                </a:solidFill>
                <a:latin typeface="Calibri"/>
              </a:rPr>
              <a:t>Sources:</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3">
                  <a:extLst>
                    <a:ext uri="{A12FA001-AC4F-418D-AE19-62706E023703}">
                      <ahyp:hlinkClr xmlns:ahyp="http://schemas.microsoft.com/office/drawing/2018/hyperlinkcolor" val="tx"/>
                    </a:ext>
                  </a:extLst>
                </a:hlinkClick>
              </a:rPr>
              <a:t>DHCS: Medi-Cal Managed Care Models</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4">
                  <a:extLst>
                    <a:ext uri="{A12FA001-AC4F-418D-AE19-62706E023703}">
                      <ahyp:hlinkClr xmlns:ahyp="http://schemas.microsoft.com/office/drawing/2018/hyperlinkcolor" val="tx"/>
                    </a:ext>
                  </a:extLst>
                </a:hlinkClick>
              </a:rPr>
              <a:t>DHCS: Medi-Cal Managed Care Program Fact Sheet</a:t>
            </a:r>
            <a:r>
              <a:rPr lang="en-US" sz="800" dirty="0">
                <a:solidFill>
                  <a:schemeClr val="bg1">
                    <a:lumMod val="50000"/>
                  </a:schemeClr>
                </a:solidFill>
                <a:latin typeface="Calibri"/>
              </a:rPr>
              <a:t>.</a:t>
            </a:r>
          </a:p>
        </p:txBody>
      </p:sp>
      <p:grpSp>
        <p:nvGrpSpPr>
          <p:cNvPr id="357" name="County Names">
            <a:extLst>
              <a:ext uri="{FF2B5EF4-FFF2-40B4-BE49-F238E27FC236}">
                <a16:creationId xmlns:a16="http://schemas.microsoft.com/office/drawing/2014/main" id="{5493A5E2-1844-4CD0-83F4-37F76D99F079}"/>
              </a:ext>
            </a:extLst>
          </p:cNvPr>
          <p:cNvGrpSpPr/>
          <p:nvPr/>
        </p:nvGrpSpPr>
        <p:grpSpPr>
          <a:xfrm>
            <a:off x="427855" y="1951858"/>
            <a:ext cx="3700744" cy="4408574"/>
            <a:chOff x="2675405" y="1056860"/>
            <a:chExt cx="3700744" cy="5412480"/>
          </a:xfrm>
        </p:grpSpPr>
        <p:sp>
          <p:nvSpPr>
            <p:cNvPr id="358" name="Imperial">
              <a:extLst>
                <a:ext uri="{FF2B5EF4-FFF2-40B4-BE49-F238E27FC236}">
                  <a16:creationId xmlns:a16="http://schemas.microsoft.com/office/drawing/2014/main" id="{4F68ECA7-953F-498C-BF12-42BE311C6A59}"/>
                </a:ext>
              </a:extLst>
            </p:cNvPr>
            <p:cNvSpPr txBox="1"/>
            <p:nvPr/>
          </p:nvSpPr>
          <p:spPr>
            <a:xfrm>
              <a:off x="5882103" y="6220920"/>
              <a:ext cx="494046" cy="184666"/>
            </a:xfrm>
            <a:prstGeom prst="rect">
              <a:avLst/>
            </a:prstGeom>
            <a:noFill/>
          </p:spPr>
          <p:txBody>
            <a:bodyPr wrap="none" rtlCol="0">
              <a:spAutoFit/>
            </a:bodyPr>
            <a:lstStyle/>
            <a:p>
              <a:pPr algn="ctr"/>
              <a:r>
                <a:rPr lang="en-US" sz="600" b="1" dirty="0">
                  <a:latin typeface="+mn-lt"/>
                </a:rPr>
                <a:t>IMPERIAL</a:t>
              </a:r>
            </a:p>
          </p:txBody>
        </p:sp>
        <p:sp>
          <p:nvSpPr>
            <p:cNvPr id="359" name="San Diego">
              <a:extLst>
                <a:ext uri="{FF2B5EF4-FFF2-40B4-BE49-F238E27FC236}">
                  <a16:creationId xmlns:a16="http://schemas.microsoft.com/office/drawing/2014/main" id="{B230BFB3-F9FB-42F8-88FB-9BD3CC34F9E2}"/>
                </a:ext>
              </a:extLst>
            </p:cNvPr>
            <p:cNvSpPr txBox="1"/>
            <p:nvPr/>
          </p:nvSpPr>
          <p:spPr>
            <a:xfrm>
              <a:off x="5352246" y="6284674"/>
              <a:ext cx="543739" cy="184666"/>
            </a:xfrm>
            <a:prstGeom prst="rect">
              <a:avLst/>
            </a:prstGeom>
            <a:noFill/>
          </p:spPr>
          <p:txBody>
            <a:bodyPr wrap="none" rtlCol="0">
              <a:spAutoFit/>
            </a:bodyPr>
            <a:lstStyle/>
            <a:p>
              <a:pPr algn="ctr"/>
              <a:r>
                <a:rPr lang="en-US" sz="600" b="1" dirty="0">
                  <a:latin typeface="+mn-lt"/>
                </a:rPr>
                <a:t>SAN DIEGO</a:t>
              </a:r>
            </a:p>
          </p:txBody>
        </p:sp>
        <p:sp>
          <p:nvSpPr>
            <p:cNvPr id="360" name="Riverside">
              <a:extLst>
                <a:ext uri="{FF2B5EF4-FFF2-40B4-BE49-F238E27FC236}">
                  <a16:creationId xmlns:a16="http://schemas.microsoft.com/office/drawing/2014/main" id="{82FEC593-1204-42B6-BB6D-A6361A362641}"/>
                </a:ext>
              </a:extLst>
            </p:cNvPr>
            <p:cNvSpPr txBox="1"/>
            <p:nvPr/>
          </p:nvSpPr>
          <p:spPr>
            <a:xfrm>
              <a:off x="5604145" y="5841336"/>
              <a:ext cx="516488" cy="184666"/>
            </a:xfrm>
            <a:prstGeom prst="rect">
              <a:avLst/>
            </a:prstGeom>
            <a:noFill/>
          </p:spPr>
          <p:txBody>
            <a:bodyPr wrap="none" rtlCol="0">
              <a:spAutoFit/>
            </a:bodyPr>
            <a:lstStyle/>
            <a:p>
              <a:pPr algn="ctr"/>
              <a:r>
                <a:rPr lang="en-US" sz="600" b="1" dirty="0">
                  <a:latin typeface="+mn-lt"/>
                </a:rPr>
                <a:t>RIVERSIDE</a:t>
              </a:r>
            </a:p>
          </p:txBody>
        </p:sp>
        <p:sp>
          <p:nvSpPr>
            <p:cNvPr id="361" name="Orange">
              <a:extLst>
                <a:ext uri="{FF2B5EF4-FFF2-40B4-BE49-F238E27FC236}">
                  <a16:creationId xmlns:a16="http://schemas.microsoft.com/office/drawing/2014/main" id="{04DA729C-C9B6-4E0E-9C3B-D581A5C39FF6}"/>
                </a:ext>
              </a:extLst>
            </p:cNvPr>
            <p:cNvSpPr txBox="1"/>
            <p:nvPr/>
          </p:nvSpPr>
          <p:spPr>
            <a:xfrm>
              <a:off x="4996703" y="5925694"/>
              <a:ext cx="417102" cy="169278"/>
            </a:xfrm>
            <a:prstGeom prst="rect">
              <a:avLst/>
            </a:prstGeom>
            <a:noFill/>
          </p:spPr>
          <p:txBody>
            <a:bodyPr wrap="none" rtlCol="0">
              <a:spAutoFit/>
            </a:bodyPr>
            <a:lstStyle/>
            <a:p>
              <a:pPr algn="ctr"/>
              <a:r>
                <a:rPr lang="en-US" sz="500" b="1" dirty="0">
                  <a:latin typeface="+mn-lt"/>
                </a:rPr>
                <a:t>ORANGE</a:t>
              </a:r>
            </a:p>
          </p:txBody>
        </p:sp>
        <p:sp>
          <p:nvSpPr>
            <p:cNvPr id="362" name="San Bernadino">
              <a:extLst>
                <a:ext uri="{FF2B5EF4-FFF2-40B4-BE49-F238E27FC236}">
                  <a16:creationId xmlns:a16="http://schemas.microsoft.com/office/drawing/2014/main" id="{94352D35-CF41-4E6D-9F03-DF2C408FA5EE}"/>
                </a:ext>
              </a:extLst>
            </p:cNvPr>
            <p:cNvSpPr txBox="1"/>
            <p:nvPr/>
          </p:nvSpPr>
          <p:spPr>
            <a:xfrm>
              <a:off x="5447067" y="5162131"/>
              <a:ext cx="729687" cy="184666"/>
            </a:xfrm>
            <a:prstGeom prst="rect">
              <a:avLst/>
            </a:prstGeom>
            <a:noFill/>
          </p:spPr>
          <p:txBody>
            <a:bodyPr wrap="none" rtlCol="0">
              <a:spAutoFit/>
            </a:bodyPr>
            <a:lstStyle/>
            <a:p>
              <a:pPr algn="ctr"/>
              <a:r>
                <a:rPr lang="en-US" sz="600" b="1" dirty="0">
                  <a:latin typeface="+mn-lt"/>
                </a:rPr>
                <a:t>SAN BERNADINO</a:t>
              </a:r>
            </a:p>
          </p:txBody>
        </p:sp>
        <p:sp>
          <p:nvSpPr>
            <p:cNvPr id="363" name="Los Angeles">
              <a:extLst>
                <a:ext uri="{FF2B5EF4-FFF2-40B4-BE49-F238E27FC236}">
                  <a16:creationId xmlns:a16="http://schemas.microsoft.com/office/drawing/2014/main" id="{F76F2AC8-2284-4FA9-B115-7F97888ED1EF}"/>
                </a:ext>
              </a:extLst>
            </p:cNvPr>
            <p:cNvSpPr txBox="1"/>
            <p:nvPr/>
          </p:nvSpPr>
          <p:spPr>
            <a:xfrm>
              <a:off x="4797538" y="5479325"/>
              <a:ext cx="488711" cy="340076"/>
            </a:xfrm>
            <a:prstGeom prst="rect">
              <a:avLst/>
            </a:prstGeom>
            <a:noFill/>
          </p:spPr>
          <p:txBody>
            <a:bodyPr wrap="square" rtlCol="0">
              <a:spAutoFit/>
            </a:bodyPr>
            <a:lstStyle/>
            <a:p>
              <a:pPr algn="ctr"/>
              <a:r>
                <a:rPr lang="en-US" sz="600" b="1" dirty="0">
                  <a:latin typeface="+mn-lt"/>
                </a:rPr>
                <a:t>LOS ANGELES</a:t>
              </a:r>
            </a:p>
          </p:txBody>
        </p:sp>
        <p:sp>
          <p:nvSpPr>
            <p:cNvPr id="364" name="Ventura">
              <a:extLst>
                <a:ext uri="{FF2B5EF4-FFF2-40B4-BE49-F238E27FC236}">
                  <a16:creationId xmlns:a16="http://schemas.microsoft.com/office/drawing/2014/main" id="{98AE8D35-8F65-4D3E-B8DC-525B00F62A66}"/>
                </a:ext>
              </a:extLst>
            </p:cNvPr>
            <p:cNvSpPr txBox="1"/>
            <p:nvPr/>
          </p:nvSpPr>
          <p:spPr>
            <a:xfrm>
              <a:off x="4483100" y="5500799"/>
              <a:ext cx="445956" cy="169278"/>
            </a:xfrm>
            <a:prstGeom prst="rect">
              <a:avLst/>
            </a:prstGeom>
            <a:noFill/>
          </p:spPr>
          <p:txBody>
            <a:bodyPr wrap="none" rtlCol="0">
              <a:spAutoFit/>
            </a:bodyPr>
            <a:lstStyle/>
            <a:p>
              <a:pPr algn="ctr"/>
              <a:r>
                <a:rPr lang="en-US" sz="500" b="1" dirty="0">
                  <a:latin typeface="+mn-lt"/>
                </a:rPr>
                <a:t>VENTURA</a:t>
              </a:r>
            </a:p>
          </p:txBody>
        </p:sp>
        <p:sp>
          <p:nvSpPr>
            <p:cNvPr id="365" name="Santa Barbara">
              <a:extLst>
                <a:ext uri="{FF2B5EF4-FFF2-40B4-BE49-F238E27FC236}">
                  <a16:creationId xmlns:a16="http://schemas.microsoft.com/office/drawing/2014/main" id="{EA1F6857-4F45-4E43-8476-D96A416668CE}"/>
                </a:ext>
              </a:extLst>
            </p:cNvPr>
            <p:cNvSpPr txBox="1"/>
            <p:nvPr/>
          </p:nvSpPr>
          <p:spPr>
            <a:xfrm>
              <a:off x="4140819" y="5258094"/>
              <a:ext cx="497252" cy="276999"/>
            </a:xfrm>
            <a:prstGeom prst="rect">
              <a:avLst/>
            </a:prstGeom>
            <a:noFill/>
          </p:spPr>
          <p:txBody>
            <a:bodyPr wrap="none" rtlCol="0">
              <a:spAutoFit/>
            </a:bodyPr>
            <a:lstStyle/>
            <a:p>
              <a:pPr algn="ctr"/>
              <a:r>
                <a:rPr lang="en-US" sz="600" b="1" dirty="0">
                  <a:latin typeface="+mn-lt"/>
                </a:rPr>
                <a:t>SANTA</a:t>
              </a:r>
              <a:br>
                <a:rPr lang="en-US" sz="600" b="1" dirty="0">
                  <a:latin typeface="+mn-lt"/>
                </a:rPr>
              </a:br>
              <a:r>
                <a:rPr lang="en-US" sz="600" b="1" dirty="0">
                  <a:latin typeface="+mn-lt"/>
                </a:rPr>
                <a:t>BARBARA</a:t>
              </a:r>
            </a:p>
          </p:txBody>
        </p:sp>
        <p:sp>
          <p:nvSpPr>
            <p:cNvPr id="366" name="Kern">
              <a:extLst>
                <a:ext uri="{FF2B5EF4-FFF2-40B4-BE49-F238E27FC236}">
                  <a16:creationId xmlns:a16="http://schemas.microsoft.com/office/drawing/2014/main" id="{F7A0C83E-248E-43F3-937D-FC6F81CD8C05}"/>
                </a:ext>
              </a:extLst>
            </p:cNvPr>
            <p:cNvSpPr txBox="1"/>
            <p:nvPr/>
          </p:nvSpPr>
          <p:spPr>
            <a:xfrm>
              <a:off x="4634761" y="4935663"/>
              <a:ext cx="357791" cy="184666"/>
            </a:xfrm>
            <a:prstGeom prst="rect">
              <a:avLst/>
            </a:prstGeom>
            <a:noFill/>
          </p:spPr>
          <p:txBody>
            <a:bodyPr wrap="none" rtlCol="0">
              <a:spAutoFit/>
            </a:bodyPr>
            <a:lstStyle/>
            <a:p>
              <a:pPr algn="ctr"/>
              <a:r>
                <a:rPr lang="en-US" sz="600" b="1" dirty="0">
                  <a:latin typeface="+mn-lt"/>
                </a:rPr>
                <a:t>KERN</a:t>
              </a:r>
            </a:p>
          </p:txBody>
        </p:sp>
        <p:sp>
          <p:nvSpPr>
            <p:cNvPr id="367" name="San Luis Obispo">
              <a:extLst>
                <a:ext uri="{FF2B5EF4-FFF2-40B4-BE49-F238E27FC236}">
                  <a16:creationId xmlns:a16="http://schemas.microsoft.com/office/drawing/2014/main" id="{B807AF66-483B-4B42-9F70-B5D750423FEE}"/>
                </a:ext>
              </a:extLst>
            </p:cNvPr>
            <p:cNvSpPr txBox="1"/>
            <p:nvPr/>
          </p:nvSpPr>
          <p:spPr>
            <a:xfrm>
              <a:off x="3913033" y="4854259"/>
              <a:ext cx="476412" cy="276999"/>
            </a:xfrm>
            <a:prstGeom prst="rect">
              <a:avLst/>
            </a:prstGeom>
            <a:noFill/>
          </p:spPr>
          <p:txBody>
            <a:bodyPr wrap="none" rtlCol="0">
              <a:spAutoFit/>
            </a:bodyPr>
            <a:lstStyle/>
            <a:p>
              <a:pPr algn="ctr"/>
              <a:r>
                <a:rPr lang="en-US" sz="600" b="1" dirty="0">
                  <a:latin typeface="+mn-lt"/>
                </a:rPr>
                <a:t>SAN LUIS</a:t>
              </a:r>
            </a:p>
            <a:p>
              <a:pPr algn="ctr"/>
              <a:r>
                <a:rPr lang="en-US" sz="600" b="1" dirty="0">
                  <a:latin typeface="+mn-lt"/>
                </a:rPr>
                <a:t>OBISPO</a:t>
              </a:r>
            </a:p>
          </p:txBody>
        </p:sp>
        <p:sp>
          <p:nvSpPr>
            <p:cNvPr id="368" name="Inyo">
              <a:extLst>
                <a:ext uri="{FF2B5EF4-FFF2-40B4-BE49-F238E27FC236}">
                  <a16:creationId xmlns:a16="http://schemas.microsoft.com/office/drawing/2014/main" id="{B9EC931D-DA85-4C99-9F92-B30890D94839}"/>
                </a:ext>
              </a:extLst>
            </p:cNvPr>
            <p:cNvSpPr txBox="1"/>
            <p:nvPr/>
          </p:nvSpPr>
          <p:spPr>
            <a:xfrm>
              <a:off x="5067966" y="4164624"/>
              <a:ext cx="348173" cy="184666"/>
            </a:xfrm>
            <a:prstGeom prst="rect">
              <a:avLst/>
            </a:prstGeom>
            <a:noFill/>
          </p:spPr>
          <p:txBody>
            <a:bodyPr wrap="none" rtlCol="0">
              <a:spAutoFit/>
            </a:bodyPr>
            <a:lstStyle/>
            <a:p>
              <a:pPr algn="ctr"/>
              <a:r>
                <a:rPr lang="en-US" sz="600" b="1" dirty="0">
                  <a:latin typeface="+mn-lt"/>
                </a:rPr>
                <a:t>INYO</a:t>
              </a:r>
            </a:p>
          </p:txBody>
        </p:sp>
        <p:sp>
          <p:nvSpPr>
            <p:cNvPr id="369" name="Tulare">
              <a:extLst>
                <a:ext uri="{FF2B5EF4-FFF2-40B4-BE49-F238E27FC236}">
                  <a16:creationId xmlns:a16="http://schemas.microsoft.com/office/drawing/2014/main" id="{71B8B1CA-B574-478F-94FA-D2702001815E}"/>
                </a:ext>
              </a:extLst>
            </p:cNvPr>
            <p:cNvSpPr txBox="1"/>
            <p:nvPr/>
          </p:nvSpPr>
          <p:spPr>
            <a:xfrm>
              <a:off x="4590978" y="4444539"/>
              <a:ext cx="431528" cy="184666"/>
            </a:xfrm>
            <a:prstGeom prst="rect">
              <a:avLst/>
            </a:prstGeom>
            <a:noFill/>
          </p:spPr>
          <p:txBody>
            <a:bodyPr wrap="none" rtlCol="0">
              <a:spAutoFit/>
            </a:bodyPr>
            <a:lstStyle/>
            <a:p>
              <a:pPr algn="ctr"/>
              <a:r>
                <a:rPr lang="en-US" sz="600" b="1" dirty="0">
                  <a:latin typeface="+mn-lt"/>
                </a:rPr>
                <a:t>TULARE</a:t>
              </a:r>
            </a:p>
          </p:txBody>
        </p:sp>
        <p:sp>
          <p:nvSpPr>
            <p:cNvPr id="370" name="Kings">
              <a:extLst>
                <a:ext uri="{FF2B5EF4-FFF2-40B4-BE49-F238E27FC236}">
                  <a16:creationId xmlns:a16="http://schemas.microsoft.com/office/drawing/2014/main" id="{9CA1596D-580B-4FFC-852E-4EDD74836A87}"/>
                </a:ext>
              </a:extLst>
            </p:cNvPr>
            <p:cNvSpPr txBox="1"/>
            <p:nvPr/>
          </p:nvSpPr>
          <p:spPr>
            <a:xfrm>
              <a:off x="4211663" y="4594953"/>
              <a:ext cx="385042" cy="184666"/>
            </a:xfrm>
            <a:prstGeom prst="rect">
              <a:avLst/>
            </a:prstGeom>
            <a:noFill/>
          </p:spPr>
          <p:txBody>
            <a:bodyPr wrap="none" rtlCol="0">
              <a:spAutoFit/>
            </a:bodyPr>
            <a:lstStyle/>
            <a:p>
              <a:pPr algn="ctr"/>
              <a:r>
                <a:rPr lang="en-US" sz="600" b="1" dirty="0">
                  <a:latin typeface="+mn-lt"/>
                </a:rPr>
                <a:t>KINGS</a:t>
              </a:r>
            </a:p>
          </p:txBody>
        </p:sp>
        <p:sp>
          <p:nvSpPr>
            <p:cNvPr id="371" name="Monterey">
              <a:extLst>
                <a:ext uri="{FF2B5EF4-FFF2-40B4-BE49-F238E27FC236}">
                  <a16:creationId xmlns:a16="http://schemas.microsoft.com/office/drawing/2014/main" id="{E8A71FF8-CF58-43ED-B542-41FB1EE62C66}"/>
                </a:ext>
              </a:extLst>
            </p:cNvPr>
            <p:cNvSpPr txBox="1"/>
            <p:nvPr/>
          </p:nvSpPr>
          <p:spPr>
            <a:xfrm>
              <a:off x="3723915" y="4589869"/>
              <a:ext cx="550151" cy="184666"/>
            </a:xfrm>
            <a:prstGeom prst="rect">
              <a:avLst/>
            </a:prstGeom>
            <a:noFill/>
          </p:spPr>
          <p:txBody>
            <a:bodyPr wrap="none" rtlCol="0">
              <a:spAutoFit/>
            </a:bodyPr>
            <a:lstStyle/>
            <a:p>
              <a:pPr algn="ctr"/>
              <a:r>
                <a:rPr lang="en-US" sz="600" b="1" dirty="0">
                  <a:latin typeface="+mn-lt"/>
                </a:rPr>
                <a:t>MONTEREY</a:t>
              </a:r>
            </a:p>
          </p:txBody>
        </p:sp>
        <p:sp>
          <p:nvSpPr>
            <p:cNvPr id="372" name="Fresno">
              <a:extLst>
                <a:ext uri="{FF2B5EF4-FFF2-40B4-BE49-F238E27FC236}">
                  <a16:creationId xmlns:a16="http://schemas.microsoft.com/office/drawing/2014/main" id="{6B4914C5-AAFE-4476-AD0E-1BEBA79C22CE}"/>
                </a:ext>
              </a:extLst>
            </p:cNvPr>
            <p:cNvSpPr txBox="1"/>
            <p:nvPr/>
          </p:nvSpPr>
          <p:spPr>
            <a:xfrm>
              <a:off x="4237188" y="4131366"/>
              <a:ext cx="439544" cy="184666"/>
            </a:xfrm>
            <a:prstGeom prst="rect">
              <a:avLst/>
            </a:prstGeom>
            <a:noFill/>
          </p:spPr>
          <p:txBody>
            <a:bodyPr wrap="none" rtlCol="0">
              <a:spAutoFit/>
            </a:bodyPr>
            <a:lstStyle/>
            <a:p>
              <a:pPr algn="ctr"/>
              <a:r>
                <a:rPr lang="en-US" sz="600" b="1" dirty="0">
                  <a:latin typeface="+mn-lt"/>
                </a:rPr>
                <a:t>FRESNO</a:t>
              </a:r>
            </a:p>
          </p:txBody>
        </p:sp>
        <p:sp>
          <p:nvSpPr>
            <p:cNvPr id="373" name="San Benito">
              <a:extLst>
                <a:ext uri="{FF2B5EF4-FFF2-40B4-BE49-F238E27FC236}">
                  <a16:creationId xmlns:a16="http://schemas.microsoft.com/office/drawing/2014/main" id="{F4BE17CF-4940-4CA7-9A78-6AE80A5FC3F4}"/>
                </a:ext>
              </a:extLst>
            </p:cNvPr>
            <p:cNvSpPr txBox="1"/>
            <p:nvPr/>
          </p:nvSpPr>
          <p:spPr>
            <a:xfrm>
              <a:off x="3737756" y="4165888"/>
              <a:ext cx="386644" cy="246221"/>
            </a:xfrm>
            <a:prstGeom prst="rect">
              <a:avLst/>
            </a:prstGeom>
            <a:noFill/>
          </p:spPr>
          <p:txBody>
            <a:bodyPr wrap="none" rtlCol="0">
              <a:spAutoFit/>
            </a:bodyPr>
            <a:lstStyle/>
            <a:p>
              <a:pPr algn="ctr"/>
              <a:r>
                <a:rPr lang="en-US" sz="500" b="1" dirty="0">
                  <a:latin typeface="+mn-lt"/>
                </a:rPr>
                <a:t>SAN</a:t>
              </a:r>
            </a:p>
            <a:p>
              <a:pPr algn="ctr"/>
              <a:r>
                <a:rPr lang="en-US" sz="500" b="1" dirty="0">
                  <a:latin typeface="+mn-lt"/>
                </a:rPr>
                <a:t>BENITO</a:t>
              </a:r>
            </a:p>
          </p:txBody>
        </p:sp>
        <p:sp>
          <p:nvSpPr>
            <p:cNvPr id="374" name="Santa Cruz">
              <a:extLst>
                <a:ext uri="{FF2B5EF4-FFF2-40B4-BE49-F238E27FC236}">
                  <a16:creationId xmlns:a16="http://schemas.microsoft.com/office/drawing/2014/main" id="{41221623-A9DB-4CD5-91F1-100949025271}"/>
                </a:ext>
              </a:extLst>
            </p:cNvPr>
            <p:cNvSpPr txBox="1"/>
            <p:nvPr/>
          </p:nvSpPr>
          <p:spPr>
            <a:xfrm>
              <a:off x="2984687" y="4125091"/>
              <a:ext cx="365805" cy="302290"/>
            </a:xfrm>
            <a:prstGeom prst="rect">
              <a:avLst/>
            </a:prstGeom>
            <a:noFill/>
          </p:spPr>
          <p:txBody>
            <a:bodyPr wrap="square" rtlCol="0">
              <a:spAutoFit/>
            </a:bodyPr>
            <a:lstStyle/>
            <a:p>
              <a:pPr algn="ctr"/>
              <a:r>
                <a:rPr lang="en-US" sz="500" b="1" dirty="0">
                  <a:latin typeface="+mn-lt"/>
                </a:rPr>
                <a:t>SANTA</a:t>
              </a:r>
            </a:p>
            <a:p>
              <a:pPr algn="ctr"/>
              <a:r>
                <a:rPr lang="en-US" sz="500" b="1" dirty="0">
                  <a:latin typeface="+mn-lt"/>
                </a:rPr>
                <a:t>CRUZ</a:t>
              </a:r>
            </a:p>
          </p:txBody>
        </p:sp>
        <p:sp>
          <p:nvSpPr>
            <p:cNvPr id="375" name="Mono">
              <a:extLst>
                <a:ext uri="{FF2B5EF4-FFF2-40B4-BE49-F238E27FC236}">
                  <a16:creationId xmlns:a16="http://schemas.microsoft.com/office/drawing/2014/main" id="{6120EDBB-93B4-4455-8290-67FEBBE3ECE9}"/>
                </a:ext>
              </a:extLst>
            </p:cNvPr>
            <p:cNvSpPr txBox="1"/>
            <p:nvPr/>
          </p:nvSpPr>
          <p:spPr>
            <a:xfrm>
              <a:off x="4619274" y="3518176"/>
              <a:ext cx="405881" cy="184666"/>
            </a:xfrm>
            <a:prstGeom prst="rect">
              <a:avLst/>
            </a:prstGeom>
            <a:noFill/>
          </p:spPr>
          <p:txBody>
            <a:bodyPr wrap="none" rtlCol="0">
              <a:spAutoFit/>
            </a:bodyPr>
            <a:lstStyle/>
            <a:p>
              <a:pPr algn="ctr"/>
              <a:r>
                <a:rPr lang="en-US" sz="600" b="1" dirty="0">
                  <a:latin typeface="+mn-lt"/>
                </a:rPr>
                <a:t>MONO</a:t>
              </a:r>
            </a:p>
          </p:txBody>
        </p:sp>
        <p:sp>
          <p:nvSpPr>
            <p:cNvPr id="376" name="Madera">
              <a:extLst>
                <a:ext uri="{FF2B5EF4-FFF2-40B4-BE49-F238E27FC236}">
                  <a16:creationId xmlns:a16="http://schemas.microsoft.com/office/drawing/2014/main" id="{D9A45CD3-3318-4866-9574-7FD9DBCF051C}"/>
                </a:ext>
              </a:extLst>
            </p:cNvPr>
            <p:cNvSpPr txBox="1"/>
            <p:nvPr/>
          </p:nvSpPr>
          <p:spPr>
            <a:xfrm>
              <a:off x="4230364" y="3820776"/>
              <a:ext cx="473207" cy="184666"/>
            </a:xfrm>
            <a:prstGeom prst="rect">
              <a:avLst/>
            </a:prstGeom>
            <a:noFill/>
          </p:spPr>
          <p:txBody>
            <a:bodyPr wrap="none" rtlCol="0">
              <a:spAutoFit/>
            </a:bodyPr>
            <a:lstStyle/>
            <a:p>
              <a:pPr algn="ctr"/>
              <a:r>
                <a:rPr lang="en-US" sz="600" b="1" dirty="0">
                  <a:latin typeface="+mn-lt"/>
                </a:rPr>
                <a:t>MADERA</a:t>
              </a:r>
            </a:p>
          </p:txBody>
        </p:sp>
        <p:sp>
          <p:nvSpPr>
            <p:cNvPr id="377" name="Mariposa">
              <a:extLst>
                <a:ext uri="{FF2B5EF4-FFF2-40B4-BE49-F238E27FC236}">
                  <a16:creationId xmlns:a16="http://schemas.microsoft.com/office/drawing/2014/main" id="{65874B0C-EA41-4D09-82A0-84780D9B4CBE}"/>
                </a:ext>
              </a:extLst>
            </p:cNvPr>
            <p:cNvSpPr txBox="1"/>
            <p:nvPr/>
          </p:nvSpPr>
          <p:spPr>
            <a:xfrm>
              <a:off x="4149636" y="3621602"/>
              <a:ext cx="479618" cy="169278"/>
            </a:xfrm>
            <a:prstGeom prst="rect">
              <a:avLst/>
            </a:prstGeom>
            <a:noFill/>
          </p:spPr>
          <p:txBody>
            <a:bodyPr wrap="none" rtlCol="0">
              <a:spAutoFit/>
            </a:bodyPr>
            <a:lstStyle/>
            <a:p>
              <a:pPr algn="ctr"/>
              <a:r>
                <a:rPr lang="en-US" sz="500" b="1" dirty="0">
                  <a:latin typeface="+mn-lt"/>
                </a:rPr>
                <a:t>MARIPOSA</a:t>
              </a:r>
            </a:p>
          </p:txBody>
        </p:sp>
        <p:sp>
          <p:nvSpPr>
            <p:cNvPr id="378" name="Merced">
              <a:extLst>
                <a:ext uri="{FF2B5EF4-FFF2-40B4-BE49-F238E27FC236}">
                  <a16:creationId xmlns:a16="http://schemas.microsoft.com/office/drawing/2014/main" id="{15CFA359-EB68-432B-93DA-116EF418D0A2}"/>
                </a:ext>
              </a:extLst>
            </p:cNvPr>
            <p:cNvSpPr txBox="1"/>
            <p:nvPr/>
          </p:nvSpPr>
          <p:spPr>
            <a:xfrm>
              <a:off x="3861480" y="3812019"/>
              <a:ext cx="457176" cy="184666"/>
            </a:xfrm>
            <a:prstGeom prst="rect">
              <a:avLst/>
            </a:prstGeom>
            <a:noFill/>
          </p:spPr>
          <p:txBody>
            <a:bodyPr wrap="none" rtlCol="0">
              <a:spAutoFit/>
            </a:bodyPr>
            <a:lstStyle/>
            <a:p>
              <a:pPr algn="ctr"/>
              <a:r>
                <a:rPr lang="en-US" sz="600" b="1" dirty="0">
                  <a:latin typeface="+mn-lt"/>
                </a:rPr>
                <a:t>MERCED</a:t>
              </a:r>
            </a:p>
          </p:txBody>
        </p:sp>
        <p:sp>
          <p:nvSpPr>
            <p:cNvPr id="379" name="Santa Clara">
              <a:extLst>
                <a:ext uri="{FF2B5EF4-FFF2-40B4-BE49-F238E27FC236}">
                  <a16:creationId xmlns:a16="http://schemas.microsoft.com/office/drawing/2014/main" id="{A7B98527-BF41-4744-9381-9D7988EA41D9}"/>
                </a:ext>
              </a:extLst>
            </p:cNvPr>
            <p:cNvSpPr txBox="1"/>
            <p:nvPr/>
          </p:nvSpPr>
          <p:spPr>
            <a:xfrm>
              <a:off x="3515231" y="3742122"/>
              <a:ext cx="404277" cy="276999"/>
            </a:xfrm>
            <a:prstGeom prst="rect">
              <a:avLst/>
            </a:prstGeom>
            <a:noFill/>
          </p:spPr>
          <p:txBody>
            <a:bodyPr wrap="none" rtlCol="0">
              <a:spAutoFit/>
            </a:bodyPr>
            <a:lstStyle/>
            <a:p>
              <a:pPr algn="ctr"/>
              <a:r>
                <a:rPr lang="en-US" sz="600" b="1" dirty="0">
                  <a:latin typeface="+mn-lt"/>
                </a:rPr>
                <a:t>SANTA</a:t>
              </a:r>
            </a:p>
            <a:p>
              <a:pPr algn="ctr"/>
              <a:r>
                <a:rPr lang="en-US" sz="600" b="1" dirty="0">
                  <a:latin typeface="+mn-lt"/>
                </a:rPr>
                <a:t>CLARA</a:t>
              </a:r>
            </a:p>
          </p:txBody>
        </p:sp>
        <p:sp>
          <p:nvSpPr>
            <p:cNvPr id="380" name="Stanislaus">
              <a:extLst>
                <a:ext uri="{FF2B5EF4-FFF2-40B4-BE49-F238E27FC236}">
                  <a16:creationId xmlns:a16="http://schemas.microsoft.com/office/drawing/2014/main" id="{1F291885-F620-44F1-AB42-9371F57CB841}"/>
                </a:ext>
              </a:extLst>
            </p:cNvPr>
            <p:cNvSpPr txBox="1"/>
            <p:nvPr/>
          </p:nvSpPr>
          <p:spPr>
            <a:xfrm>
              <a:off x="3756242" y="3627910"/>
              <a:ext cx="513282" cy="169278"/>
            </a:xfrm>
            <a:prstGeom prst="rect">
              <a:avLst/>
            </a:prstGeom>
            <a:noFill/>
          </p:spPr>
          <p:txBody>
            <a:bodyPr wrap="none" rtlCol="0">
              <a:spAutoFit/>
            </a:bodyPr>
            <a:lstStyle/>
            <a:p>
              <a:pPr algn="ctr"/>
              <a:r>
                <a:rPr lang="en-US" sz="500" b="1" dirty="0">
                  <a:latin typeface="+mn-lt"/>
                </a:rPr>
                <a:t>STANISLAUS</a:t>
              </a:r>
            </a:p>
          </p:txBody>
        </p:sp>
        <p:sp>
          <p:nvSpPr>
            <p:cNvPr id="381" name="Alameda">
              <a:extLst>
                <a:ext uri="{FF2B5EF4-FFF2-40B4-BE49-F238E27FC236}">
                  <a16:creationId xmlns:a16="http://schemas.microsoft.com/office/drawing/2014/main" id="{2D1499E6-1BEE-4727-8E7C-F1FE498F395C}"/>
                </a:ext>
              </a:extLst>
            </p:cNvPr>
            <p:cNvSpPr txBox="1"/>
            <p:nvPr/>
          </p:nvSpPr>
          <p:spPr>
            <a:xfrm>
              <a:off x="3460614" y="3617872"/>
              <a:ext cx="401072" cy="153888"/>
            </a:xfrm>
            <a:prstGeom prst="rect">
              <a:avLst/>
            </a:prstGeom>
            <a:noFill/>
          </p:spPr>
          <p:txBody>
            <a:bodyPr wrap="none" rtlCol="0">
              <a:spAutoFit/>
            </a:bodyPr>
            <a:lstStyle/>
            <a:p>
              <a:pPr algn="ctr"/>
              <a:r>
                <a:rPr lang="en-US" sz="400" b="1" dirty="0">
                  <a:latin typeface="+mn-lt"/>
                </a:rPr>
                <a:t>ALAMEDA</a:t>
              </a:r>
            </a:p>
          </p:txBody>
        </p:sp>
        <p:sp>
          <p:nvSpPr>
            <p:cNvPr id="382" name="San Mateo">
              <a:extLst>
                <a:ext uri="{FF2B5EF4-FFF2-40B4-BE49-F238E27FC236}">
                  <a16:creationId xmlns:a16="http://schemas.microsoft.com/office/drawing/2014/main" id="{313616C3-53C2-4F78-96E8-EEA95063CCCC}"/>
                </a:ext>
              </a:extLst>
            </p:cNvPr>
            <p:cNvSpPr txBox="1"/>
            <p:nvPr/>
          </p:nvSpPr>
          <p:spPr>
            <a:xfrm>
              <a:off x="2890984" y="3847298"/>
              <a:ext cx="386644" cy="302290"/>
            </a:xfrm>
            <a:prstGeom prst="rect">
              <a:avLst/>
            </a:prstGeom>
            <a:noFill/>
          </p:spPr>
          <p:txBody>
            <a:bodyPr wrap="square" rtlCol="0">
              <a:spAutoFit/>
            </a:bodyPr>
            <a:lstStyle/>
            <a:p>
              <a:pPr algn="ctr"/>
              <a:r>
                <a:rPr lang="en-US" sz="500" b="1" dirty="0">
                  <a:latin typeface="+mn-lt"/>
                </a:rPr>
                <a:t>SAN</a:t>
              </a:r>
            </a:p>
            <a:p>
              <a:pPr algn="ctr"/>
              <a:r>
                <a:rPr lang="en-US" sz="500" b="1" dirty="0">
                  <a:latin typeface="+mn-lt"/>
                </a:rPr>
                <a:t>MATEO</a:t>
              </a:r>
            </a:p>
          </p:txBody>
        </p:sp>
        <p:sp>
          <p:nvSpPr>
            <p:cNvPr id="383" name="Contra Costa">
              <a:extLst>
                <a:ext uri="{FF2B5EF4-FFF2-40B4-BE49-F238E27FC236}">
                  <a16:creationId xmlns:a16="http://schemas.microsoft.com/office/drawing/2014/main" id="{75F5239C-E366-4371-810A-131D98D1247C}"/>
                </a:ext>
              </a:extLst>
            </p:cNvPr>
            <p:cNvSpPr txBox="1"/>
            <p:nvPr/>
          </p:nvSpPr>
          <p:spPr>
            <a:xfrm>
              <a:off x="3433906" y="3385749"/>
              <a:ext cx="410689" cy="246221"/>
            </a:xfrm>
            <a:prstGeom prst="rect">
              <a:avLst/>
            </a:prstGeom>
            <a:noFill/>
          </p:spPr>
          <p:txBody>
            <a:bodyPr wrap="none" rtlCol="0">
              <a:spAutoFit/>
            </a:bodyPr>
            <a:lstStyle/>
            <a:p>
              <a:pPr algn="ctr"/>
              <a:r>
                <a:rPr lang="en-US" sz="500" b="1" dirty="0">
                  <a:latin typeface="+mn-lt"/>
                </a:rPr>
                <a:t>CONTRA</a:t>
              </a:r>
              <a:br>
                <a:rPr lang="en-US" sz="500" b="1" dirty="0">
                  <a:latin typeface="+mn-lt"/>
                </a:rPr>
              </a:br>
              <a:r>
                <a:rPr lang="en-US" sz="500" b="1" dirty="0">
                  <a:latin typeface="+mn-lt"/>
                </a:rPr>
                <a:t>COSTA</a:t>
              </a:r>
            </a:p>
          </p:txBody>
        </p:sp>
        <p:sp>
          <p:nvSpPr>
            <p:cNvPr id="384" name="Marin">
              <a:extLst>
                <a:ext uri="{FF2B5EF4-FFF2-40B4-BE49-F238E27FC236}">
                  <a16:creationId xmlns:a16="http://schemas.microsoft.com/office/drawing/2014/main" id="{53B944A0-1DC4-4BE8-A081-39EF5D8624B7}"/>
                </a:ext>
              </a:extLst>
            </p:cNvPr>
            <p:cNvSpPr txBox="1"/>
            <p:nvPr/>
          </p:nvSpPr>
          <p:spPr>
            <a:xfrm>
              <a:off x="3186025" y="3357312"/>
              <a:ext cx="375424" cy="169278"/>
            </a:xfrm>
            <a:prstGeom prst="rect">
              <a:avLst/>
            </a:prstGeom>
            <a:noFill/>
          </p:spPr>
          <p:txBody>
            <a:bodyPr wrap="none" rtlCol="0">
              <a:spAutoFit/>
            </a:bodyPr>
            <a:lstStyle/>
            <a:p>
              <a:pPr algn="ctr"/>
              <a:r>
                <a:rPr lang="en-US" sz="500" b="1" dirty="0">
                  <a:latin typeface="+mn-lt"/>
                </a:rPr>
                <a:t>MARIN</a:t>
              </a:r>
            </a:p>
          </p:txBody>
        </p:sp>
        <p:sp>
          <p:nvSpPr>
            <p:cNvPr id="385" name="San Joaquin">
              <a:extLst>
                <a:ext uri="{FF2B5EF4-FFF2-40B4-BE49-F238E27FC236}">
                  <a16:creationId xmlns:a16="http://schemas.microsoft.com/office/drawing/2014/main" id="{F24D8D3A-AED5-4A5D-9B38-D6F086352DD2}"/>
                </a:ext>
              </a:extLst>
            </p:cNvPr>
            <p:cNvSpPr txBox="1"/>
            <p:nvPr/>
          </p:nvSpPr>
          <p:spPr>
            <a:xfrm>
              <a:off x="3679023" y="3348367"/>
              <a:ext cx="431528" cy="246221"/>
            </a:xfrm>
            <a:prstGeom prst="rect">
              <a:avLst/>
            </a:prstGeom>
            <a:noFill/>
          </p:spPr>
          <p:txBody>
            <a:bodyPr wrap="none" rtlCol="0">
              <a:spAutoFit/>
            </a:bodyPr>
            <a:lstStyle/>
            <a:p>
              <a:pPr algn="ctr"/>
              <a:r>
                <a:rPr lang="en-US" sz="500" b="1" dirty="0">
                  <a:latin typeface="+mn-lt"/>
                </a:rPr>
                <a:t>SAN</a:t>
              </a:r>
              <a:br>
                <a:rPr lang="en-US" sz="500" b="1" dirty="0">
                  <a:latin typeface="+mn-lt"/>
                </a:rPr>
              </a:br>
              <a:r>
                <a:rPr lang="en-US" sz="500" b="1" dirty="0">
                  <a:latin typeface="+mn-lt"/>
                </a:rPr>
                <a:t>JOAQUIN</a:t>
              </a:r>
            </a:p>
          </p:txBody>
        </p:sp>
        <p:sp>
          <p:nvSpPr>
            <p:cNvPr id="386" name="San Francisco">
              <a:extLst>
                <a:ext uri="{FF2B5EF4-FFF2-40B4-BE49-F238E27FC236}">
                  <a16:creationId xmlns:a16="http://schemas.microsoft.com/office/drawing/2014/main" id="{A49ED53F-8A6E-4193-AA07-03B48A8D1F19}"/>
                </a:ext>
              </a:extLst>
            </p:cNvPr>
            <p:cNvSpPr txBox="1"/>
            <p:nvPr/>
          </p:nvSpPr>
          <p:spPr>
            <a:xfrm>
              <a:off x="2751582" y="3606791"/>
              <a:ext cx="489236" cy="302290"/>
            </a:xfrm>
            <a:prstGeom prst="rect">
              <a:avLst/>
            </a:prstGeom>
            <a:noFill/>
          </p:spPr>
          <p:txBody>
            <a:bodyPr wrap="square" rtlCol="0">
              <a:spAutoFit/>
            </a:bodyPr>
            <a:lstStyle/>
            <a:p>
              <a:pPr algn="ctr"/>
              <a:r>
                <a:rPr lang="en-US" sz="500" b="1" dirty="0">
                  <a:latin typeface="+mn-lt"/>
                </a:rPr>
                <a:t>SAN</a:t>
              </a:r>
            </a:p>
            <a:p>
              <a:pPr algn="ctr"/>
              <a:r>
                <a:rPr lang="en-US" sz="500" b="1" dirty="0">
                  <a:latin typeface="+mn-lt"/>
                </a:rPr>
                <a:t>FRANCISCO</a:t>
              </a:r>
            </a:p>
          </p:txBody>
        </p:sp>
        <p:sp>
          <p:nvSpPr>
            <p:cNvPr id="387" name="Tuolumne">
              <a:extLst>
                <a:ext uri="{FF2B5EF4-FFF2-40B4-BE49-F238E27FC236}">
                  <a16:creationId xmlns:a16="http://schemas.microsoft.com/office/drawing/2014/main" id="{082B70B3-803A-4C69-B49E-33F50F59D5E6}"/>
                </a:ext>
              </a:extLst>
            </p:cNvPr>
            <p:cNvSpPr txBox="1"/>
            <p:nvPr/>
          </p:nvSpPr>
          <p:spPr>
            <a:xfrm>
              <a:off x="4088931" y="3365550"/>
              <a:ext cx="561372" cy="184666"/>
            </a:xfrm>
            <a:prstGeom prst="rect">
              <a:avLst/>
            </a:prstGeom>
            <a:noFill/>
          </p:spPr>
          <p:txBody>
            <a:bodyPr wrap="none" rtlCol="0">
              <a:spAutoFit/>
            </a:bodyPr>
            <a:lstStyle/>
            <a:p>
              <a:pPr algn="ctr"/>
              <a:r>
                <a:rPr lang="en-US" sz="600" b="1" dirty="0">
                  <a:latin typeface="+mn-lt"/>
                </a:rPr>
                <a:t>TUOLUMNE</a:t>
              </a:r>
            </a:p>
          </p:txBody>
        </p:sp>
        <p:sp>
          <p:nvSpPr>
            <p:cNvPr id="388" name="Alpine">
              <a:extLst>
                <a:ext uri="{FF2B5EF4-FFF2-40B4-BE49-F238E27FC236}">
                  <a16:creationId xmlns:a16="http://schemas.microsoft.com/office/drawing/2014/main" id="{B4E0D788-4FEA-477E-B27B-258E5C3B36F8}"/>
                </a:ext>
              </a:extLst>
            </p:cNvPr>
            <p:cNvSpPr txBox="1"/>
            <p:nvPr/>
          </p:nvSpPr>
          <p:spPr>
            <a:xfrm>
              <a:off x="4206674" y="2997366"/>
              <a:ext cx="375423" cy="169278"/>
            </a:xfrm>
            <a:prstGeom prst="rect">
              <a:avLst/>
            </a:prstGeom>
            <a:noFill/>
          </p:spPr>
          <p:txBody>
            <a:bodyPr wrap="none" rtlCol="0">
              <a:spAutoFit/>
            </a:bodyPr>
            <a:lstStyle/>
            <a:p>
              <a:pPr algn="ctr"/>
              <a:r>
                <a:rPr lang="en-US" sz="500" b="1" dirty="0">
                  <a:latin typeface="+mn-lt"/>
                </a:rPr>
                <a:t>ALPINE</a:t>
              </a:r>
            </a:p>
          </p:txBody>
        </p:sp>
        <p:sp>
          <p:nvSpPr>
            <p:cNvPr id="389" name="Calaveras">
              <a:extLst>
                <a:ext uri="{FF2B5EF4-FFF2-40B4-BE49-F238E27FC236}">
                  <a16:creationId xmlns:a16="http://schemas.microsoft.com/office/drawing/2014/main" id="{460697F2-A3AE-477B-BBE2-27B83A1EB75F}"/>
                </a:ext>
              </a:extLst>
            </p:cNvPr>
            <p:cNvSpPr txBox="1"/>
            <p:nvPr/>
          </p:nvSpPr>
          <p:spPr>
            <a:xfrm rot="18867352">
              <a:off x="3912555" y="3249568"/>
              <a:ext cx="498854" cy="169277"/>
            </a:xfrm>
            <a:prstGeom prst="rect">
              <a:avLst/>
            </a:prstGeom>
            <a:noFill/>
          </p:spPr>
          <p:txBody>
            <a:bodyPr wrap="none" rtlCol="0">
              <a:spAutoFit/>
            </a:bodyPr>
            <a:lstStyle/>
            <a:p>
              <a:pPr algn="ctr"/>
              <a:r>
                <a:rPr lang="en-US" sz="500" b="1" dirty="0">
                  <a:latin typeface="+mn-lt"/>
                </a:rPr>
                <a:t>CALAVERAS</a:t>
              </a:r>
            </a:p>
          </p:txBody>
        </p:sp>
        <p:sp>
          <p:nvSpPr>
            <p:cNvPr id="390" name="El Dorado">
              <a:extLst>
                <a:ext uri="{FF2B5EF4-FFF2-40B4-BE49-F238E27FC236}">
                  <a16:creationId xmlns:a16="http://schemas.microsoft.com/office/drawing/2014/main" id="{582BC781-AAFD-4C0E-8EAC-973802F43F99}"/>
                </a:ext>
              </a:extLst>
            </p:cNvPr>
            <p:cNvSpPr txBox="1"/>
            <p:nvPr/>
          </p:nvSpPr>
          <p:spPr>
            <a:xfrm>
              <a:off x="3841135" y="2879213"/>
              <a:ext cx="559770" cy="184666"/>
            </a:xfrm>
            <a:prstGeom prst="rect">
              <a:avLst/>
            </a:prstGeom>
            <a:noFill/>
          </p:spPr>
          <p:txBody>
            <a:bodyPr wrap="none" rtlCol="0">
              <a:spAutoFit/>
            </a:bodyPr>
            <a:lstStyle/>
            <a:p>
              <a:pPr algn="ctr"/>
              <a:r>
                <a:rPr lang="en-US" sz="600" b="1" dirty="0">
                  <a:latin typeface="+mn-lt"/>
                </a:rPr>
                <a:t>EL DORADO</a:t>
              </a:r>
            </a:p>
          </p:txBody>
        </p:sp>
        <p:sp>
          <p:nvSpPr>
            <p:cNvPr id="391" name="Amador">
              <a:extLst>
                <a:ext uri="{FF2B5EF4-FFF2-40B4-BE49-F238E27FC236}">
                  <a16:creationId xmlns:a16="http://schemas.microsoft.com/office/drawing/2014/main" id="{44FA6EA6-8292-42BF-8FA3-D0A73C220751}"/>
                </a:ext>
              </a:extLst>
            </p:cNvPr>
            <p:cNvSpPr txBox="1"/>
            <p:nvPr/>
          </p:nvSpPr>
          <p:spPr>
            <a:xfrm rot="20746751">
              <a:off x="3910475" y="3097280"/>
              <a:ext cx="386644" cy="153888"/>
            </a:xfrm>
            <a:prstGeom prst="rect">
              <a:avLst/>
            </a:prstGeom>
            <a:noFill/>
          </p:spPr>
          <p:txBody>
            <a:bodyPr wrap="none" rtlCol="0">
              <a:spAutoFit/>
            </a:bodyPr>
            <a:lstStyle/>
            <a:p>
              <a:pPr algn="ctr"/>
              <a:r>
                <a:rPr lang="en-US" sz="400" b="1" dirty="0">
                  <a:latin typeface="+mn-lt"/>
                </a:rPr>
                <a:t>AMADOR</a:t>
              </a:r>
            </a:p>
          </p:txBody>
        </p:sp>
        <p:sp>
          <p:nvSpPr>
            <p:cNvPr id="392" name="Sacramento">
              <a:extLst>
                <a:ext uri="{FF2B5EF4-FFF2-40B4-BE49-F238E27FC236}">
                  <a16:creationId xmlns:a16="http://schemas.microsoft.com/office/drawing/2014/main" id="{DC03469B-B328-4D8E-9BA2-3EC516AE233B}"/>
                </a:ext>
              </a:extLst>
            </p:cNvPr>
            <p:cNvSpPr txBox="1"/>
            <p:nvPr/>
          </p:nvSpPr>
          <p:spPr>
            <a:xfrm>
              <a:off x="3683507" y="3081368"/>
              <a:ext cx="349775" cy="215443"/>
            </a:xfrm>
            <a:prstGeom prst="rect">
              <a:avLst/>
            </a:prstGeom>
            <a:noFill/>
          </p:spPr>
          <p:txBody>
            <a:bodyPr wrap="none" rtlCol="0">
              <a:spAutoFit/>
            </a:bodyPr>
            <a:lstStyle/>
            <a:p>
              <a:pPr algn="ctr"/>
              <a:r>
                <a:rPr lang="en-US" sz="400" b="1" dirty="0">
                  <a:latin typeface="+mn-lt"/>
                </a:rPr>
                <a:t>SACRA-</a:t>
              </a:r>
              <a:br>
                <a:rPr lang="en-US" sz="400" b="1" dirty="0">
                  <a:latin typeface="+mn-lt"/>
                </a:rPr>
              </a:br>
              <a:r>
                <a:rPr lang="en-US" sz="400" b="1" dirty="0">
                  <a:latin typeface="+mn-lt"/>
                </a:rPr>
                <a:t>MENTO</a:t>
              </a:r>
            </a:p>
          </p:txBody>
        </p:sp>
        <p:sp>
          <p:nvSpPr>
            <p:cNvPr id="393" name="Solano">
              <a:extLst>
                <a:ext uri="{FF2B5EF4-FFF2-40B4-BE49-F238E27FC236}">
                  <a16:creationId xmlns:a16="http://schemas.microsoft.com/office/drawing/2014/main" id="{53D9D3C9-979C-4080-B8B5-066F676163B9}"/>
                </a:ext>
              </a:extLst>
            </p:cNvPr>
            <p:cNvSpPr txBox="1"/>
            <p:nvPr/>
          </p:nvSpPr>
          <p:spPr>
            <a:xfrm>
              <a:off x="3446300" y="3225053"/>
              <a:ext cx="409086" cy="169278"/>
            </a:xfrm>
            <a:prstGeom prst="rect">
              <a:avLst/>
            </a:prstGeom>
            <a:noFill/>
          </p:spPr>
          <p:txBody>
            <a:bodyPr wrap="none" rtlCol="0">
              <a:spAutoFit/>
            </a:bodyPr>
            <a:lstStyle/>
            <a:p>
              <a:pPr algn="ctr"/>
              <a:r>
                <a:rPr lang="en-US" sz="500" b="1" dirty="0">
                  <a:latin typeface="+mn-lt"/>
                </a:rPr>
                <a:t>SOLANO</a:t>
              </a:r>
            </a:p>
          </p:txBody>
        </p:sp>
        <p:sp>
          <p:nvSpPr>
            <p:cNvPr id="394" name="Napa">
              <a:extLst>
                <a:ext uri="{FF2B5EF4-FFF2-40B4-BE49-F238E27FC236}">
                  <a16:creationId xmlns:a16="http://schemas.microsoft.com/office/drawing/2014/main" id="{45CB2B82-5028-46DC-BDFD-BDFA4821FBFA}"/>
                </a:ext>
              </a:extLst>
            </p:cNvPr>
            <p:cNvSpPr txBox="1"/>
            <p:nvPr/>
          </p:nvSpPr>
          <p:spPr>
            <a:xfrm>
              <a:off x="3312116" y="3027745"/>
              <a:ext cx="336952" cy="169278"/>
            </a:xfrm>
            <a:prstGeom prst="rect">
              <a:avLst/>
            </a:prstGeom>
            <a:noFill/>
          </p:spPr>
          <p:txBody>
            <a:bodyPr wrap="none" rtlCol="0">
              <a:spAutoFit/>
            </a:bodyPr>
            <a:lstStyle/>
            <a:p>
              <a:pPr algn="ctr"/>
              <a:r>
                <a:rPr lang="en-US" sz="500" b="1" dirty="0">
                  <a:latin typeface="+mn-lt"/>
                </a:rPr>
                <a:t>NAPA</a:t>
              </a:r>
            </a:p>
          </p:txBody>
        </p:sp>
        <p:sp>
          <p:nvSpPr>
            <p:cNvPr id="395" name="Sonoma">
              <a:extLst>
                <a:ext uri="{FF2B5EF4-FFF2-40B4-BE49-F238E27FC236}">
                  <a16:creationId xmlns:a16="http://schemas.microsoft.com/office/drawing/2014/main" id="{82B2C779-98F8-4989-8404-6F7185CACD0E}"/>
                </a:ext>
              </a:extLst>
            </p:cNvPr>
            <p:cNvSpPr txBox="1"/>
            <p:nvPr/>
          </p:nvSpPr>
          <p:spPr>
            <a:xfrm>
              <a:off x="3085268" y="3104579"/>
              <a:ext cx="437941" cy="169277"/>
            </a:xfrm>
            <a:prstGeom prst="rect">
              <a:avLst/>
            </a:prstGeom>
            <a:noFill/>
          </p:spPr>
          <p:txBody>
            <a:bodyPr wrap="none" rtlCol="0">
              <a:spAutoFit/>
            </a:bodyPr>
            <a:lstStyle/>
            <a:p>
              <a:pPr algn="ctr"/>
              <a:r>
                <a:rPr lang="en-US" sz="500" b="1" dirty="0">
                  <a:latin typeface="+mn-lt"/>
                </a:rPr>
                <a:t>SONOMA</a:t>
              </a:r>
            </a:p>
          </p:txBody>
        </p:sp>
        <p:sp>
          <p:nvSpPr>
            <p:cNvPr id="396" name="Yolo">
              <a:extLst>
                <a:ext uri="{FF2B5EF4-FFF2-40B4-BE49-F238E27FC236}">
                  <a16:creationId xmlns:a16="http://schemas.microsoft.com/office/drawing/2014/main" id="{95ED7F6B-A931-4B3D-8C82-9E4DD09FBFF1}"/>
                </a:ext>
              </a:extLst>
            </p:cNvPr>
            <p:cNvSpPr txBox="1"/>
            <p:nvPr/>
          </p:nvSpPr>
          <p:spPr>
            <a:xfrm>
              <a:off x="3457643" y="2928686"/>
              <a:ext cx="359394" cy="184666"/>
            </a:xfrm>
            <a:prstGeom prst="rect">
              <a:avLst/>
            </a:prstGeom>
            <a:noFill/>
          </p:spPr>
          <p:txBody>
            <a:bodyPr wrap="none" rtlCol="0">
              <a:spAutoFit/>
            </a:bodyPr>
            <a:lstStyle/>
            <a:p>
              <a:pPr algn="ctr"/>
              <a:r>
                <a:rPr lang="en-US" sz="600" b="1" dirty="0">
                  <a:latin typeface="+mn-lt"/>
                </a:rPr>
                <a:t>YOLO</a:t>
              </a:r>
            </a:p>
          </p:txBody>
        </p:sp>
        <p:sp>
          <p:nvSpPr>
            <p:cNvPr id="397" name="Lake">
              <a:extLst>
                <a:ext uri="{FF2B5EF4-FFF2-40B4-BE49-F238E27FC236}">
                  <a16:creationId xmlns:a16="http://schemas.microsoft.com/office/drawing/2014/main" id="{E11FBA16-7A8D-403D-A350-08EF88D39097}"/>
                </a:ext>
              </a:extLst>
            </p:cNvPr>
            <p:cNvSpPr txBox="1"/>
            <p:nvPr/>
          </p:nvSpPr>
          <p:spPr>
            <a:xfrm>
              <a:off x="3195471" y="2752398"/>
              <a:ext cx="341761" cy="184666"/>
            </a:xfrm>
            <a:prstGeom prst="rect">
              <a:avLst/>
            </a:prstGeom>
            <a:noFill/>
          </p:spPr>
          <p:txBody>
            <a:bodyPr wrap="none" rtlCol="0">
              <a:spAutoFit/>
            </a:bodyPr>
            <a:lstStyle/>
            <a:p>
              <a:pPr algn="ctr"/>
              <a:r>
                <a:rPr lang="en-US" sz="600" b="1" dirty="0">
                  <a:latin typeface="+mn-lt"/>
                </a:rPr>
                <a:t>LAKE</a:t>
              </a:r>
            </a:p>
          </p:txBody>
        </p:sp>
        <p:sp>
          <p:nvSpPr>
            <p:cNvPr id="398" name="Colusa">
              <a:extLst>
                <a:ext uri="{FF2B5EF4-FFF2-40B4-BE49-F238E27FC236}">
                  <a16:creationId xmlns:a16="http://schemas.microsoft.com/office/drawing/2014/main" id="{F7C340A6-BE35-45C1-B001-BE5F3833E7D0}"/>
                </a:ext>
              </a:extLst>
            </p:cNvPr>
            <p:cNvSpPr txBox="1"/>
            <p:nvPr/>
          </p:nvSpPr>
          <p:spPr>
            <a:xfrm>
              <a:off x="3339247" y="2657837"/>
              <a:ext cx="399469" cy="169278"/>
            </a:xfrm>
            <a:prstGeom prst="rect">
              <a:avLst/>
            </a:prstGeom>
            <a:noFill/>
          </p:spPr>
          <p:txBody>
            <a:bodyPr wrap="none" rtlCol="0">
              <a:spAutoFit/>
            </a:bodyPr>
            <a:lstStyle/>
            <a:p>
              <a:pPr algn="ctr"/>
              <a:r>
                <a:rPr lang="en-US" sz="500" b="1" dirty="0">
                  <a:latin typeface="+mn-lt"/>
                </a:rPr>
                <a:t>COLUSA</a:t>
              </a:r>
            </a:p>
          </p:txBody>
        </p:sp>
        <p:sp>
          <p:nvSpPr>
            <p:cNvPr id="399" name="Sutter">
              <a:extLst>
                <a:ext uri="{FF2B5EF4-FFF2-40B4-BE49-F238E27FC236}">
                  <a16:creationId xmlns:a16="http://schemas.microsoft.com/office/drawing/2014/main" id="{54697B15-6B10-438F-9792-260E9B3B57E4}"/>
                </a:ext>
              </a:extLst>
            </p:cNvPr>
            <p:cNvSpPr txBox="1"/>
            <p:nvPr/>
          </p:nvSpPr>
          <p:spPr>
            <a:xfrm rot="3781654">
              <a:off x="3528990" y="2814765"/>
              <a:ext cx="389850" cy="169277"/>
            </a:xfrm>
            <a:prstGeom prst="rect">
              <a:avLst/>
            </a:prstGeom>
            <a:noFill/>
          </p:spPr>
          <p:txBody>
            <a:bodyPr wrap="none" rtlCol="0">
              <a:spAutoFit/>
            </a:bodyPr>
            <a:lstStyle/>
            <a:p>
              <a:pPr algn="ctr"/>
              <a:r>
                <a:rPr lang="en-US" sz="500" b="1" dirty="0">
                  <a:latin typeface="+mn-lt"/>
                </a:rPr>
                <a:t>SUTTER</a:t>
              </a:r>
            </a:p>
          </p:txBody>
        </p:sp>
        <p:sp>
          <p:nvSpPr>
            <p:cNvPr id="400" name="Yuba">
              <a:extLst>
                <a:ext uri="{FF2B5EF4-FFF2-40B4-BE49-F238E27FC236}">
                  <a16:creationId xmlns:a16="http://schemas.microsoft.com/office/drawing/2014/main" id="{AB6603CF-27CF-499B-972F-4AD473040792}"/>
                </a:ext>
              </a:extLst>
            </p:cNvPr>
            <p:cNvSpPr txBox="1"/>
            <p:nvPr/>
          </p:nvSpPr>
          <p:spPr>
            <a:xfrm rot="18929181">
              <a:off x="3659726" y="2604133"/>
              <a:ext cx="333746" cy="169278"/>
            </a:xfrm>
            <a:prstGeom prst="rect">
              <a:avLst/>
            </a:prstGeom>
            <a:noFill/>
          </p:spPr>
          <p:txBody>
            <a:bodyPr wrap="none" rtlCol="0">
              <a:spAutoFit/>
            </a:bodyPr>
            <a:lstStyle/>
            <a:p>
              <a:pPr algn="ctr"/>
              <a:r>
                <a:rPr lang="en-US" sz="500" b="1" dirty="0">
                  <a:latin typeface="+mn-lt"/>
                </a:rPr>
                <a:t>YUBA</a:t>
              </a:r>
            </a:p>
          </p:txBody>
        </p:sp>
        <p:sp>
          <p:nvSpPr>
            <p:cNvPr id="401" name="Placer">
              <a:extLst>
                <a:ext uri="{FF2B5EF4-FFF2-40B4-BE49-F238E27FC236}">
                  <a16:creationId xmlns:a16="http://schemas.microsoft.com/office/drawing/2014/main" id="{9D1409EA-7868-459D-A6DF-5512A6F44309}"/>
                </a:ext>
              </a:extLst>
            </p:cNvPr>
            <p:cNvSpPr txBox="1"/>
            <p:nvPr/>
          </p:nvSpPr>
          <p:spPr>
            <a:xfrm>
              <a:off x="3928742" y="2695641"/>
              <a:ext cx="386644" cy="169278"/>
            </a:xfrm>
            <a:prstGeom prst="rect">
              <a:avLst/>
            </a:prstGeom>
            <a:noFill/>
          </p:spPr>
          <p:txBody>
            <a:bodyPr wrap="none" rtlCol="0">
              <a:spAutoFit/>
            </a:bodyPr>
            <a:lstStyle/>
            <a:p>
              <a:pPr algn="ctr"/>
              <a:r>
                <a:rPr lang="en-US" sz="500" b="1" dirty="0">
                  <a:latin typeface="+mn-lt"/>
                </a:rPr>
                <a:t>PLACER</a:t>
              </a:r>
            </a:p>
          </p:txBody>
        </p:sp>
        <p:sp>
          <p:nvSpPr>
            <p:cNvPr id="402" name="Nevada">
              <a:extLst>
                <a:ext uri="{FF2B5EF4-FFF2-40B4-BE49-F238E27FC236}">
                  <a16:creationId xmlns:a16="http://schemas.microsoft.com/office/drawing/2014/main" id="{6DD46219-179F-48BF-A835-04520EED74BE}"/>
                </a:ext>
              </a:extLst>
            </p:cNvPr>
            <p:cNvSpPr txBox="1"/>
            <p:nvPr/>
          </p:nvSpPr>
          <p:spPr>
            <a:xfrm>
              <a:off x="3875649" y="2567753"/>
              <a:ext cx="413896" cy="207824"/>
            </a:xfrm>
            <a:prstGeom prst="rect">
              <a:avLst/>
            </a:prstGeom>
            <a:noFill/>
          </p:spPr>
          <p:txBody>
            <a:bodyPr wrap="square" rtlCol="0">
              <a:spAutoFit/>
            </a:bodyPr>
            <a:lstStyle/>
            <a:p>
              <a:pPr algn="ctr"/>
              <a:r>
                <a:rPr lang="en-US" sz="500" b="1" dirty="0">
                  <a:latin typeface="+mn-lt"/>
                </a:rPr>
                <a:t>NEVADA</a:t>
              </a:r>
            </a:p>
          </p:txBody>
        </p:sp>
        <p:sp>
          <p:nvSpPr>
            <p:cNvPr id="403" name="Sierra">
              <a:extLst>
                <a:ext uri="{FF2B5EF4-FFF2-40B4-BE49-F238E27FC236}">
                  <a16:creationId xmlns:a16="http://schemas.microsoft.com/office/drawing/2014/main" id="{8107C282-BD13-4225-871F-893C26C3A4C7}"/>
                </a:ext>
              </a:extLst>
            </p:cNvPr>
            <p:cNvSpPr txBox="1"/>
            <p:nvPr/>
          </p:nvSpPr>
          <p:spPr>
            <a:xfrm>
              <a:off x="3989165" y="2417402"/>
              <a:ext cx="377027" cy="169278"/>
            </a:xfrm>
            <a:prstGeom prst="rect">
              <a:avLst/>
            </a:prstGeom>
            <a:noFill/>
          </p:spPr>
          <p:txBody>
            <a:bodyPr wrap="none" rtlCol="0">
              <a:spAutoFit/>
            </a:bodyPr>
            <a:lstStyle/>
            <a:p>
              <a:pPr algn="ctr"/>
              <a:r>
                <a:rPr lang="en-US" sz="500" b="1" dirty="0">
                  <a:latin typeface="+mn-lt"/>
                </a:rPr>
                <a:t>SIERRA</a:t>
              </a:r>
            </a:p>
          </p:txBody>
        </p:sp>
        <p:sp>
          <p:nvSpPr>
            <p:cNvPr id="404" name="Butte">
              <a:extLst>
                <a:ext uri="{FF2B5EF4-FFF2-40B4-BE49-F238E27FC236}">
                  <a16:creationId xmlns:a16="http://schemas.microsoft.com/office/drawing/2014/main" id="{8FA5555D-2E8E-4C0A-B449-3991B77C9480}"/>
                </a:ext>
              </a:extLst>
            </p:cNvPr>
            <p:cNvSpPr txBox="1"/>
            <p:nvPr/>
          </p:nvSpPr>
          <p:spPr>
            <a:xfrm>
              <a:off x="3564786" y="2371388"/>
              <a:ext cx="391454" cy="184666"/>
            </a:xfrm>
            <a:prstGeom prst="rect">
              <a:avLst/>
            </a:prstGeom>
            <a:noFill/>
          </p:spPr>
          <p:txBody>
            <a:bodyPr wrap="none" rtlCol="0">
              <a:spAutoFit/>
            </a:bodyPr>
            <a:lstStyle/>
            <a:p>
              <a:pPr algn="ctr"/>
              <a:r>
                <a:rPr lang="en-US" sz="600" b="1" dirty="0">
                  <a:latin typeface="+mn-lt"/>
                </a:rPr>
                <a:t>BUTTE</a:t>
              </a:r>
            </a:p>
          </p:txBody>
        </p:sp>
        <p:sp>
          <p:nvSpPr>
            <p:cNvPr id="405" name="Glenn">
              <a:extLst>
                <a:ext uri="{FF2B5EF4-FFF2-40B4-BE49-F238E27FC236}">
                  <a16:creationId xmlns:a16="http://schemas.microsoft.com/office/drawing/2014/main" id="{B1769F8C-776D-4167-8831-B314241CC72A}"/>
                </a:ext>
              </a:extLst>
            </p:cNvPr>
            <p:cNvSpPr txBox="1"/>
            <p:nvPr/>
          </p:nvSpPr>
          <p:spPr>
            <a:xfrm>
              <a:off x="3276622" y="2435949"/>
              <a:ext cx="405881" cy="184666"/>
            </a:xfrm>
            <a:prstGeom prst="rect">
              <a:avLst/>
            </a:prstGeom>
            <a:noFill/>
          </p:spPr>
          <p:txBody>
            <a:bodyPr wrap="none" rtlCol="0">
              <a:spAutoFit/>
            </a:bodyPr>
            <a:lstStyle/>
            <a:p>
              <a:pPr algn="ctr"/>
              <a:r>
                <a:rPr lang="en-US" sz="600" b="1" dirty="0">
                  <a:latin typeface="+mn-lt"/>
                </a:rPr>
                <a:t>GLENN</a:t>
              </a:r>
            </a:p>
          </p:txBody>
        </p:sp>
        <p:sp>
          <p:nvSpPr>
            <p:cNvPr id="406" name="Mendocino">
              <a:extLst>
                <a:ext uri="{FF2B5EF4-FFF2-40B4-BE49-F238E27FC236}">
                  <a16:creationId xmlns:a16="http://schemas.microsoft.com/office/drawing/2014/main" id="{E7C8E8E2-E85F-4445-9D40-9FC5E86F2592}"/>
                </a:ext>
              </a:extLst>
            </p:cNvPr>
            <p:cNvSpPr txBox="1"/>
            <p:nvPr/>
          </p:nvSpPr>
          <p:spPr>
            <a:xfrm>
              <a:off x="2847198" y="2317680"/>
              <a:ext cx="534121" cy="169278"/>
            </a:xfrm>
            <a:prstGeom prst="rect">
              <a:avLst/>
            </a:prstGeom>
            <a:noFill/>
          </p:spPr>
          <p:txBody>
            <a:bodyPr wrap="none" rtlCol="0">
              <a:spAutoFit/>
            </a:bodyPr>
            <a:lstStyle/>
            <a:p>
              <a:pPr algn="ctr"/>
              <a:r>
                <a:rPr lang="en-US" sz="500" b="1" dirty="0">
                  <a:latin typeface="+mn-lt"/>
                </a:rPr>
                <a:t>MENDOCINO</a:t>
              </a:r>
            </a:p>
          </p:txBody>
        </p:sp>
        <p:sp>
          <p:nvSpPr>
            <p:cNvPr id="407" name="Plumas">
              <a:extLst>
                <a:ext uri="{FF2B5EF4-FFF2-40B4-BE49-F238E27FC236}">
                  <a16:creationId xmlns:a16="http://schemas.microsoft.com/office/drawing/2014/main" id="{D9890468-FBFB-4985-B6E2-916395B793DF}"/>
                </a:ext>
              </a:extLst>
            </p:cNvPr>
            <p:cNvSpPr txBox="1"/>
            <p:nvPr/>
          </p:nvSpPr>
          <p:spPr>
            <a:xfrm>
              <a:off x="3804187" y="2194041"/>
              <a:ext cx="458780" cy="184666"/>
            </a:xfrm>
            <a:prstGeom prst="rect">
              <a:avLst/>
            </a:prstGeom>
            <a:noFill/>
          </p:spPr>
          <p:txBody>
            <a:bodyPr wrap="none" rtlCol="0">
              <a:spAutoFit/>
            </a:bodyPr>
            <a:lstStyle/>
            <a:p>
              <a:pPr algn="ctr"/>
              <a:r>
                <a:rPr lang="en-US" sz="600" b="1" dirty="0">
                  <a:latin typeface="+mn-lt"/>
                </a:rPr>
                <a:t>PLUMAS</a:t>
              </a:r>
            </a:p>
          </p:txBody>
        </p:sp>
        <p:sp>
          <p:nvSpPr>
            <p:cNvPr id="408" name="Tehama">
              <a:extLst>
                <a:ext uri="{FF2B5EF4-FFF2-40B4-BE49-F238E27FC236}">
                  <a16:creationId xmlns:a16="http://schemas.microsoft.com/office/drawing/2014/main" id="{67AF175F-E8E8-4868-887C-C72AC5B9EA1D}"/>
                </a:ext>
              </a:extLst>
            </p:cNvPr>
            <p:cNvSpPr txBox="1"/>
            <p:nvPr/>
          </p:nvSpPr>
          <p:spPr>
            <a:xfrm>
              <a:off x="3283762" y="2089233"/>
              <a:ext cx="468398" cy="184666"/>
            </a:xfrm>
            <a:prstGeom prst="rect">
              <a:avLst/>
            </a:prstGeom>
            <a:noFill/>
          </p:spPr>
          <p:txBody>
            <a:bodyPr wrap="none" rtlCol="0">
              <a:spAutoFit/>
            </a:bodyPr>
            <a:lstStyle/>
            <a:p>
              <a:pPr algn="ctr"/>
              <a:r>
                <a:rPr lang="en-US" sz="600" b="1" dirty="0">
                  <a:latin typeface="+mn-lt"/>
                </a:rPr>
                <a:t>TEHAMA</a:t>
              </a:r>
            </a:p>
          </p:txBody>
        </p:sp>
        <p:sp>
          <p:nvSpPr>
            <p:cNvPr id="409" name="Lassen">
              <a:extLst>
                <a:ext uri="{FF2B5EF4-FFF2-40B4-BE49-F238E27FC236}">
                  <a16:creationId xmlns:a16="http://schemas.microsoft.com/office/drawing/2014/main" id="{7EC223B8-727B-4DF7-9653-3F519BF9D494}"/>
                </a:ext>
              </a:extLst>
            </p:cNvPr>
            <p:cNvSpPr txBox="1"/>
            <p:nvPr/>
          </p:nvSpPr>
          <p:spPr>
            <a:xfrm>
              <a:off x="3837816" y="1686169"/>
              <a:ext cx="425117" cy="184666"/>
            </a:xfrm>
            <a:prstGeom prst="rect">
              <a:avLst/>
            </a:prstGeom>
            <a:noFill/>
          </p:spPr>
          <p:txBody>
            <a:bodyPr wrap="none" rtlCol="0">
              <a:spAutoFit/>
            </a:bodyPr>
            <a:lstStyle/>
            <a:p>
              <a:pPr algn="ctr"/>
              <a:r>
                <a:rPr lang="en-US" sz="600" b="1" dirty="0">
                  <a:latin typeface="+mn-lt"/>
                </a:rPr>
                <a:t>LASSEN</a:t>
              </a:r>
            </a:p>
          </p:txBody>
        </p:sp>
        <p:sp>
          <p:nvSpPr>
            <p:cNvPr id="410" name="Shasta">
              <a:extLst>
                <a:ext uri="{FF2B5EF4-FFF2-40B4-BE49-F238E27FC236}">
                  <a16:creationId xmlns:a16="http://schemas.microsoft.com/office/drawing/2014/main" id="{AFEDAD83-4212-4B1A-A633-F298E9288F72}"/>
                </a:ext>
              </a:extLst>
            </p:cNvPr>
            <p:cNvSpPr txBox="1"/>
            <p:nvPr/>
          </p:nvSpPr>
          <p:spPr>
            <a:xfrm>
              <a:off x="3402133" y="1678604"/>
              <a:ext cx="437940" cy="184666"/>
            </a:xfrm>
            <a:prstGeom prst="rect">
              <a:avLst/>
            </a:prstGeom>
            <a:noFill/>
          </p:spPr>
          <p:txBody>
            <a:bodyPr wrap="none" rtlCol="0">
              <a:spAutoFit/>
            </a:bodyPr>
            <a:lstStyle/>
            <a:p>
              <a:pPr algn="ctr"/>
              <a:r>
                <a:rPr lang="en-US" sz="600" b="1" dirty="0">
                  <a:latin typeface="+mn-lt"/>
                </a:rPr>
                <a:t>SHASTA</a:t>
              </a:r>
            </a:p>
          </p:txBody>
        </p:sp>
        <p:sp>
          <p:nvSpPr>
            <p:cNvPr id="411" name="Trinity">
              <a:extLst>
                <a:ext uri="{FF2B5EF4-FFF2-40B4-BE49-F238E27FC236}">
                  <a16:creationId xmlns:a16="http://schemas.microsoft.com/office/drawing/2014/main" id="{EDD5007B-388A-41C2-BEEC-F61EFC48645E}"/>
                </a:ext>
              </a:extLst>
            </p:cNvPr>
            <p:cNvSpPr txBox="1"/>
            <p:nvPr/>
          </p:nvSpPr>
          <p:spPr>
            <a:xfrm>
              <a:off x="2989878" y="1718857"/>
              <a:ext cx="437940" cy="184666"/>
            </a:xfrm>
            <a:prstGeom prst="rect">
              <a:avLst/>
            </a:prstGeom>
            <a:noFill/>
          </p:spPr>
          <p:txBody>
            <a:bodyPr wrap="none" rtlCol="0">
              <a:spAutoFit/>
            </a:bodyPr>
            <a:lstStyle/>
            <a:p>
              <a:pPr algn="ctr"/>
              <a:r>
                <a:rPr lang="en-US" sz="600" b="1" dirty="0">
                  <a:latin typeface="+mn-lt"/>
                </a:rPr>
                <a:t>TRINITY</a:t>
              </a:r>
            </a:p>
          </p:txBody>
        </p:sp>
        <p:sp>
          <p:nvSpPr>
            <p:cNvPr id="412" name="Humboldt">
              <a:extLst>
                <a:ext uri="{FF2B5EF4-FFF2-40B4-BE49-F238E27FC236}">
                  <a16:creationId xmlns:a16="http://schemas.microsoft.com/office/drawing/2014/main" id="{B2590ED1-7B37-4A71-864F-77EA46A79409}"/>
                </a:ext>
              </a:extLst>
            </p:cNvPr>
            <p:cNvSpPr txBox="1"/>
            <p:nvPr/>
          </p:nvSpPr>
          <p:spPr>
            <a:xfrm>
              <a:off x="2675405" y="1964750"/>
              <a:ext cx="500457" cy="169277"/>
            </a:xfrm>
            <a:prstGeom prst="rect">
              <a:avLst/>
            </a:prstGeom>
            <a:noFill/>
          </p:spPr>
          <p:txBody>
            <a:bodyPr wrap="none" rtlCol="0">
              <a:spAutoFit/>
            </a:bodyPr>
            <a:lstStyle/>
            <a:p>
              <a:pPr algn="ctr"/>
              <a:r>
                <a:rPr lang="en-US" sz="500" b="1" dirty="0">
                  <a:latin typeface="+mn-lt"/>
                </a:rPr>
                <a:t>HUMBOLDT</a:t>
              </a:r>
            </a:p>
          </p:txBody>
        </p:sp>
        <p:sp>
          <p:nvSpPr>
            <p:cNvPr id="413" name="Modoc">
              <a:extLst>
                <a:ext uri="{FF2B5EF4-FFF2-40B4-BE49-F238E27FC236}">
                  <a16:creationId xmlns:a16="http://schemas.microsoft.com/office/drawing/2014/main" id="{E4A954B2-564F-4EC2-81BB-41B69383FCCC}"/>
                </a:ext>
              </a:extLst>
            </p:cNvPr>
            <p:cNvSpPr txBox="1"/>
            <p:nvPr/>
          </p:nvSpPr>
          <p:spPr>
            <a:xfrm>
              <a:off x="3812443" y="1232746"/>
              <a:ext cx="442750" cy="184666"/>
            </a:xfrm>
            <a:prstGeom prst="rect">
              <a:avLst/>
            </a:prstGeom>
            <a:noFill/>
          </p:spPr>
          <p:txBody>
            <a:bodyPr wrap="none" rtlCol="0">
              <a:spAutoFit/>
            </a:bodyPr>
            <a:lstStyle/>
            <a:p>
              <a:pPr algn="ctr"/>
              <a:r>
                <a:rPr lang="en-US" sz="600" b="1" dirty="0">
                  <a:latin typeface="+mn-lt"/>
                </a:rPr>
                <a:t>MODOC</a:t>
              </a:r>
            </a:p>
          </p:txBody>
        </p:sp>
        <p:sp>
          <p:nvSpPr>
            <p:cNvPr id="414" name="Siskiyou">
              <a:extLst>
                <a:ext uri="{FF2B5EF4-FFF2-40B4-BE49-F238E27FC236}">
                  <a16:creationId xmlns:a16="http://schemas.microsoft.com/office/drawing/2014/main" id="{12C7154E-C82A-447E-9D2E-76543B5B9DBE}"/>
                </a:ext>
              </a:extLst>
            </p:cNvPr>
            <p:cNvSpPr txBox="1"/>
            <p:nvPr/>
          </p:nvSpPr>
          <p:spPr>
            <a:xfrm>
              <a:off x="3236009" y="1235455"/>
              <a:ext cx="482824" cy="184666"/>
            </a:xfrm>
            <a:prstGeom prst="rect">
              <a:avLst/>
            </a:prstGeom>
            <a:noFill/>
          </p:spPr>
          <p:txBody>
            <a:bodyPr wrap="none" rtlCol="0">
              <a:spAutoFit/>
            </a:bodyPr>
            <a:lstStyle/>
            <a:p>
              <a:pPr algn="ctr"/>
              <a:r>
                <a:rPr lang="en-US" sz="600" b="1" dirty="0">
                  <a:latin typeface="+mn-lt"/>
                </a:rPr>
                <a:t>SISKIYOU</a:t>
              </a:r>
            </a:p>
          </p:txBody>
        </p:sp>
        <p:sp>
          <p:nvSpPr>
            <p:cNvPr id="415" name="Del Norte">
              <a:extLst>
                <a:ext uri="{FF2B5EF4-FFF2-40B4-BE49-F238E27FC236}">
                  <a16:creationId xmlns:a16="http://schemas.microsoft.com/office/drawing/2014/main" id="{0CF6D500-661D-4A75-9BD0-95FA72D47F38}"/>
                </a:ext>
              </a:extLst>
            </p:cNvPr>
            <p:cNvSpPr txBox="1"/>
            <p:nvPr/>
          </p:nvSpPr>
          <p:spPr>
            <a:xfrm>
              <a:off x="2753953" y="1056860"/>
              <a:ext cx="370615" cy="246221"/>
            </a:xfrm>
            <a:prstGeom prst="rect">
              <a:avLst/>
            </a:prstGeom>
            <a:noFill/>
          </p:spPr>
          <p:txBody>
            <a:bodyPr wrap="none" rtlCol="0">
              <a:spAutoFit/>
            </a:bodyPr>
            <a:lstStyle/>
            <a:p>
              <a:pPr algn="ctr"/>
              <a:r>
                <a:rPr lang="en-US" sz="500" b="1" dirty="0">
                  <a:latin typeface="+mn-lt"/>
                </a:rPr>
                <a:t>DEL</a:t>
              </a:r>
            </a:p>
            <a:p>
              <a:pPr algn="ctr"/>
              <a:r>
                <a:rPr lang="en-US" sz="500" b="1" dirty="0">
                  <a:latin typeface="+mn-lt"/>
                </a:rPr>
                <a:t>NORTE</a:t>
              </a:r>
            </a:p>
          </p:txBody>
        </p:sp>
      </p:grpSp>
      <p:cxnSp>
        <p:nvCxnSpPr>
          <p:cNvPr id="75" name="Straight Connector 74">
            <a:extLst>
              <a:ext uri="{FF2B5EF4-FFF2-40B4-BE49-F238E27FC236}">
                <a16:creationId xmlns:a16="http://schemas.microsoft.com/office/drawing/2014/main" id="{A235215D-711C-4B5F-8C77-17EE93F644D3}"/>
              </a:ext>
            </a:extLst>
          </p:cNvPr>
          <p:cNvCxnSpPr>
            <a:cxnSpLocks/>
          </p:cNvCxnSpPr>
          <p:nvPr/>
        </p:nvCxnSpPr>
        <p:spPr bwMode="auto">
          <a:xfrm flipV="1">
            <a:off x="886645" y="4074071"/>
            <a:ext cx="232971" cy="44909"/>
          </a:xfrm>
          <a:prstGeom prst="line">
            <a:avLst/>
          </a:prstGeom>
          <a:noFill/>
          <a:ln w="12700" cap="flat" cmpd="sng" algn="ctr">
            <a:solidFill>
              <a:schemeClr val="bg1">
                <a:lumMod val="65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2" name="Straight Connector 431">
            <a:extLst>
              <a:ext uri="{FF2B5EF4-FFF2-40B4-BE49-F238E27FC236}">
                <a16:creationId xmlns:a16="http://schemas.microsoft.com/office/drawing/2014/main" id="{6835FEF6-3ACF-43E4-9517-E2E44296ED6D}"/>
              </a:ext>
            </a:extLst>
          </p:cNvPr>
          <p:cNvCxnSpPr>
            <a:cxnSpLocks/>
          </p:cNvCxnSpPr>
          <p:nvPr/>
        </p:nvCxnSpPr>
        <p:spPr bwMode="auto">
          <a:xfrm flipV="1">
            <a:off x="932575" y="4258992"/>
            <a:ext cx="232971" cy="44909"/>
          </a:xfrm>
          <a:prstGeom prst="line">
            <a:avLst/>
          </a:prstGeom>
          <a:noFill/>
          <a:ln w="12700" cap="flat" cmpd="sng" algn="ctr">
            <a:solidFill>
              <a:schemeClr val="bg1">
                <a:lumMod val="65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3" name="Straight Connector 432">
            <a:extLst>
              <a:ext uri="{FF2B5EF4-FFF2-40B4-BE49-F238E27FC236}">
                <a16:creationId xmlns:a16="http://schemas.microsoft.com/office/drawing/2014/main" id="{D7E51B0F-458E-4A2C-81FE-4D744B26D132}"/>
              </a:ext>
            </a:extLst>
          </p:cNvPr>
          <p:cNvCxnSpPr>
            <a:cxnSpLocks/>
          </p:cNvCxnSpPr>
          <p:nvPr/>
        </p:nvCxnSpPr>
        <p:spPr bwMode="auto">
          <a:xfrm flipV="1">
            <a:off x="1022926" y="4446145"/>
            <a:ext cx="232971" cy="44909"/>
          </a:xfrm>
          <a:prstGeom prst="line">
            <a:avLst/>
          </a:prstGeom>
          <a:noFill/>
          <a:ln w="12700" cap="flat" cmpd="sng" algn="ctr">
            <a:solidFill>
              <a:schemeClr val="bg1">
                <a:lumMod val="65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204127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986162B-013F-4B02-A134-2715ABE83384}"/>
              </a:ext>
            </a:extLst>
          </p:cNvPr>
          <p:cNvSpPr/>
          <p:nvPr/>
        </p:nvSpPr>
        <p:spPr bwMode="auto">
          <a:xfrm>
            <a:off x="152400" y="6019800"/>
            <a:ext cx="8763000" cy="731516"/>
          </a:xfrm>
          <a:prstGeom prst="rect">
            <a:avLst/>
          </a:prstGeom>
          <a:solidFill>
            <a:schemeClr val="bg1"/>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446FBB0C-FE63-46E7-BE1E-5BCA8CCF9E85}"/>
              </a:ext>
            </a:extLst>
          </p:cNvPr>
          <p:cNvSpPr>
            <a:spLocks noGrp="1"/>
          </p:cNvSpPr>
          <p:nvPr>
            <p:ph type="title"/>
          </p:nvPr>
        </p:nvSpPr>
        <p:spPr>
          <a:xfrm>
            <a:off x="415636" y="344485"/>
            <a:ext cx="7966364" cy="487557"/>
          </a:xfrm>
        </p:spPr>
        <p:txBody>
          <a:bodyPr/>
          <a:lstStyle/>
          <a:p>
            <a:r>
              <a:rPr lang="en-US" sz="2500" dirty="0"/>
              <a:t>Medi-Cal Managed Care Populations and Benefits</a:t>
            </a:r>
          </a:p>
        </p:txBody>
      </p:sp>
      <p:sp>
        <p:nvSpPr>
          <p:cNvPr id="6" name="Rectangle 5">
            <a:extLst>
              <a:ext uri="{FF2B5EF4-FFF2-40B4-BE49-F238E27FC236}">
                <a16:creationId xmlns:a16="http://schemas.microsoft.com/office/drawing/2014/main" id="{9484196B-0030-403D-8C9A-BB30CE413E43}"/>
              </a:ext>
            </a:extLst>
          </p:cNvPr>
          <p:cNvSpPr/>
          <p:nvPr/>
        </p:nvSpPr>
        <p:spPr>
          <a:xfrm>
            <a:off x="415636" y="6642801"/>
            <a:ext cx="8275570" cy="215199"/>
          </a:xfrm>
          <a:prstGeom prst="rect">
            <a:avLst/>
          </a:prstGeom>
        </p:spPr>
        <p:txBody>
          <a:bodyPr wrap="square" lIns="91202" tIns="45599" rIns="91202" bIns="45599">
            <a:spAutoFit/>
          </a:bodyPr>
          <a:lstStyle/>
          <a:p>
            <a:r>
              <a:rPr lang="en-US" sz="800" i="1" dirty="0">
                <a:solidFill>
                  <a:schemeClr val="bg1">
                    <a:lumMod val="50000"/>
                  </a:schemeClr>
                </a:solidFill>
                <a:latin typeface="Calibri"/>
              </a:rPr>
              <a:t>Sources:</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2">
                  <a:extLst>
                    <a:ext uri="{A12FA001-AC4F-418D-AE19-62706E023703}">
                      <ahyp:hlinkClr xmlns:ahyp="http://schemas.microsoft.com/office/drawing/2018/hyperlinkcolor" val="tx"/>
                    </a:ext>
                  </a:extLst>
                </a:hlinkClick>
              </a:rPr>
              <a:t>California Health Care Foundation: 2019 Edition – Medi-Cal Facts and Figures</a:t>
            </a:r>
            <a:r>
              <a:rPr lang="en-US" sz="800" dirty="0">
                <a:solidFill>
                  <a:schemeClr val="bg1">
                    <a:lumMod val="50000"/>
                  </a:schemeClr>
                </a:solidFill>
                <a:latin typeface="Calibri"/>
              </a:rPr>
              <a:t>.</a:t>
            </a:r>
          </a:p>
        </p:txBody>
      </p:sp>
      <p:sp>
        <p:nvSpPr>
          <p:cNvPr id="10" name="Rectangle 9">
            <a:extLst>
              <a:ext uri="{FF2B5EF4-FFF2-40B4-BE49-F238E27FC236}">
                <a16:creationId xmlns:a16="http://schemas.microsoft.com/office/drawing/2014/main" id="{EFA687C6-4A82-499A-AA46-479D9FAE26E4}"/>
              </a:ext>
            </a:extLst>
          </p:cNvPr>
          <p:cNvSpPr/>
          <p:nvPr/>
        </p:nvSpPr>
        <p:spPr bwMode="auto">
          <a:xfrm>
            <a:off x="552950" y="1269425"/>
            <a:ext cx="5985164" cy="5394960"/>
          </a:xfrm>
          <a:prstGeom prst="rect">
            <a:avLst/>
          </a:prstGeom>
          <a:solidFill>
            <a:schemeClr val="bg1">
              <a:lumMod val="95000"/>
            </a:schemeClr>
          </a:solidFill>
          <a:ln w="19050">
            <a:solidFill>
              <a:schemeClr val="tx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1" name="TextBox 10">
            <a:extLst>
              <a:ext uri="{FF2B5EF4-FFF2-40B4-BE49-F238E27FC236}">
                <a16:creationId xmlns:a16="http://schemas.microsoft.com/office/drawing/2014/main" id="{91274E0E-5C07-4EAB-8C2F-F63B0EAC426B}"/>
              </a:ext>
            </a:extLst>
          </p:cNvPr>
          <p:cNvSpPr txBox="1"/>
          <p:nvPr/>
        </p:nvSpPr>
        <p:spPr>
          <a:xfrm>
            <a:off x="706806" y="1430162"/>
            <a:ext cx="5831308" cy="1774845"/>
          </a:xfrm>
          <a:prstGeom prst="rect">
            <a:avLst/>
          </a:prstGeom>
          <a:noFill/>
        </p:spPr>
        <p:txBody>
          <a:bodyPr wrap="square" rtlCol="0">
            <a:spAutoFit/>
          </a:bodyPr>
          <a:lstStyle/>
          <a:p>
            <a:pPr marL="285750" indent="-285750">
              <a:spcAft>
                <a:spcPts val="400"/>
              </a:spcAft>
              <a:buFont typeface="Wingdings" panose="05000000000000000000" pitchFamily="2" charset="2"/>
              <a:buChar char="§"/>
            </a:pPr>
            <a:r>
              <a:rPr lang="en-US" sz="1600" dirty="0">
                <a:latin typeface="+mn-lt"/>
              </a:rPr>
              <a:t>Children</a:t>
            </a:r>
          </a:p>
          <a:p>
            <a:pPr marL="285750" indent="-285750">
              <a:spcAft>
                <a:spcPts val="400"/>
              </a:spcAft>
              <a:buFont typeface="Wingdings" panose="05000000000000000000" pitchFamily="2" charset="2"/>
              <a:buChar char="§"/>
            </a:pPr>
            <a:r>
              <a:rPr lang="en-US" sz="1600" dirty="0">
                <a:latin typeface="+mn-lt"/>
              </a:rPr>
              <a:t>Pregnant women</a:t>
            </a:r>
          </a:p>
          <a:p>
            <a:pPr marL="285750" indent="-285750">
              <a:spcAft>
                <a:spcPts val="400"/>
              </a:spcAft>
              <a:buFont typeface="Wingdings" panose="05000000000000000000" pitchFamily="2" charset="2"/>
              <a:buChar char="§"/>
            </a:pPr>
            <a:r>
              <a:rPr lang="en-US" sz="1600" dirty="0">
                <a:latin typeface="+mn-lt"/>
              </a:rPr>
              <a:t>Parents/caretakers </a:t>
            </a:r>
          </a:p>
          <a:p>
            <a:pPr marL="285750" indent="-285750">
              <a:spcAft>
                <a:spcPts val="400"/>
              </a:spcAft>
              <a:buFont typeface="Wingdings" panose="05000000000000000000" pitchFamily="2" charset="2"/>
              <a:buChar char="§"/>
            </a:pPr>
            <a:r>
              <a:rPr lang="en-US" sz="1600" dirty="0">
                <a:latin typeface="+mn-lt"/>
              </a:rPr>
              <a:t>Adults without dependents</a:t>
            </a:r>
          </a:p>
          <a:p>
            <a:pPr marL="285750" indent="-285750">
              <a:spcAft>
                <a:spcPts val="400"/>
              </a:spcAft>
              <a:buFont typeface="Wingdings" panose="05000000000000000000" pitchFamily="2" charset="2"/>
              <a:buChar char="§"/>
            </a:pPr>
            <a:r>
              <a:rPr lang="en-US" sz="1600" dirty="0">
                <a:latin typeface="+mn-lt"/>
              </a:rPr>
              <a:t>Seniors and people with disabilities who are </a:t>
            </a:r>
            <a:r>
              <a:rPr lang="en-US" sz="1600" i="1" dirty="0">
                <a:latin typeface="+mn-lt"/>
              </a:rPr>
              <a:t>not </a:t>
            </a:r>
            <a:r>
              <a:rPr lang="en-US" sz="1600" dirty="0">
                <a:latin typeface="+mn-lt"/>
              </a:rPr>
              <a:t>enrolled in Medicare</a:t>
            </a:r>
          </a:p>
        </p:txBody>
      </p:sp>
      <p:sp>
        <p:nvSpPr>
          <p:cNvPr id="12" name="Arrow: Pentagon 11">
            <a:extLst>
              <a:ext uri="{FF2B5EF4-FFF2-40B4-BE49-F238E27FC236}">
                <a16:creationId xmlns:a16="http://schemas.microsoft.com/office/drawing/2014/main" id="{6683C49F-68BF-428E-B2C4-F50E2F11CFD7}"/>
              </a:ext>
            </a:extLst>
          </p:cNvPr>
          <p:cNvSpPr/>
          <p:nvPr/>
        </p:nvSpPr>
        <p:spPr bwMode="auto">
          <a:xfrm>
            <a:off x="550793" y="1103532"/>
            <a:ext cx="2860963" cy="320040"/>
          </a:xfrm>
          <a:prstGeom prst="homePlate">
            <a:avLst/>
          </a:prstGeom>
          <a:solidFill>
            <a:schemeClr val="tx2"/>
          </a:solidFill>
          <a:ln w="19050">
            <a:solidFill>
              <a:schemeClr val="accent1"/>
            </a:solidFill>
          </a:ln>
          <a:effectLst/>
        </p:spPr>
        <p:txBody>
          <a:bodyPr lIns="91440" tIns="91440" rIns="91440" bIns="91440" rtlCol="0" anchor="ctr" anchorCtr="0">
            <a:noAutofit/>
          </a:bodyPr>
          <a:lstStyle/>
          <a:p>
            <a:pPr algn="ctr">
              <a:spcAft>
                <a:spcPts val="600"/>
              </a:spcAft>
            </a:pPr>
            <a:r>
              <a:rPr lang="en-US" b="1" dirty="0">
                <a:solidFill>
                  <a:schemeClr val="bg1"/>
                </a:solidFill>
                <a:latin typeface="+mn-lt"/>
              </a:rPr>
              <a:t>Populations</a:t>
            </a:r>
          </a:p>
        </p:txBody>
      </p:sp>
      <p:sp>
        <p:nvSpPr>
          <p:cNvPr id="13" name="Arrow: Pentagon 12">
            <a:extLst>
              <a:ext uri="{FF2B5EF4-FFF2-40B4-BE49-F238E27FC236}">
                <a16:creationId xmlns:a16="http://schemas.microsoft.com/office/drawing/2014/main" id="{E8FAB633-3335-4F23-A65F-23CAF8FBC0EC}"/>
              </a:ext>
            </a:extLst>
          </p:cNvPr>
          <p:cNvSpPr/>
          <p:nvPr/>
        </p:nvSpPr>
        <p:spPr bwMode="auto">
          <a:xfrm>
            <a:off x="549714" y="3174425"/>
            <a:ext cx="2860963" cy="320040"/>
          </a:xfrm>
          <a:prstGeom prst="homePlate">
            <a:avLst/>
          </a:prstGeom>
          <a:solidFill>
            <a:schemeClr val="tx2"/>
          </a:solidFill>
          <a:ln w="19050">
            <a:solidFill>
              <a:schemeClr val="accent1"/>
            </a:solidFill>
          </a:ln>
          <a:effectLst/>
        </p:spPr>
        <p:txBody>
          <a:bodyPr lIns="91440" tIns="91440" rIns="91440" bIns="91440" rtlCol="0" anchor="ctr" anchorCtr="0">
            <a:noAutofit/>
          </a:bodyPr>
          <a:lstStyle/>
          <a:p>
            <a:pPr algn="ctr">
              <a:spcAft>
                <a:spcPts val="600"/>
              </a:spcAft>
            </a:pPr>
            <a:r>
              <a:rPr lang="en-US" b="1" dirty="0">
                <a:solidFill>
                  <a:schemeClr val="bg1"/>
                </a:solidFill>
                <a:latin typeface="+mn-lt"/>
              </a:rPr>
              <a:t>Benefits</a:t>
            </a:r>
          </a:p>
        </p:txBody>
      </p:sp>
      <p:cxnSp>
        <p:nvCxnSpPr>
          <p:cNvPr id="17" name="Straight Connector 16">
            <a:extLst>
              <a:ext uri="{FF2B5EF4-FFF2-40B4-BE49-F238E27FC236}">
                <a16:creationId xmlns:a16="http://schemas.microsoft.com/office/drawing/2014/main" id="{BAEA7ACC-2CC3-4767-9FF8-F26CF1B6C9C1}"/>
              </a:ext>
            </a:extLst>
          </p:cNvPr>
          <p:cNvCxnSpPr>
            <a:cxnSpLocks/>
          </p:cNvCxnSpPr>
          <p:nvPr/>
        </p:nvCxnSpPr>
        <p:spPr bwMode="auto">
          <a:xfrm>
            <a:off x="3411756" y="3334445"/>
            <a:ext cx="3126358" cy="0"/>
          </a:xfrm>
          <a:prstGeom prst="line">
            <a:avLst/>
          </a:prstGeom>
          <a:noFill/>
          <a:ln w="19050"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7">
            <a:extLst>
              <a:ext uri="{FF2B5EF4-FFF2-40B4-BE49-F238E27FC236}">
                <a16:creationId xmlns:a16="http://schemas.microsoft.com/office/drawing/2014/main" id="{C0F47D0B-2F53-4F79-984F-83E12956DE9F}"/>
              </a:ext>
            </a:extLst>
          </p:cNvPr>
          <p:cNvSpPr/>
          <p:nvPr/>
        </p:nvSpPr>
        <p:spPr bwMode="auto">
          <a:xfrm>
            <a:off x="187577" y="897792"/>
            <a:ext cx="731520" cy="731520"/>
          </a:xfrm>
          <a:prstGeom prst="ellipse">
            <a:avLst/>
          </a:prstGeom>
          <a:solidFill>
            <a:schemeClr val="bg1"/>
          </a:solidFill>
          <a:ln w="19050">
            <a:solidFill>
              <a:schemeClr val="tx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0" name="TextBox 19">
            <a:extLst>
              <a:ext uri="{FF2B5EF4-FFF2-40B4-BE49-F238E27FC236}">
                <a16:creationId xmlns:a16="http://schemas.microsoft.com/office/drawing/2014/main" id="{5D918F93-00C6-49CC-BCF4-11933F0DD098}"/>
              </a:ext>
            </a:extLst>
          </p:cNvPr>
          <p:cNvSpPr txBox="1"/>
          <p:nvPr/>
        </p:nvSpPr>
        <p:spPr>
          <a:xfrm>
            <a:off x="706806" y="3494465"/>
            <a:ext cx="5831308" cy="3211135"/>
          </a:xfrm>
          <a:prstGeom prst="rect">
            <a:avLst/>
          </a:prstGeom>
          <a:noFill/>
        </p:spPr>
        <p:txBody>
          <a:bodyPr wrap="square" rtlCol="0">
            <a:spAutoFit/>
          </a:bodyPr>
          <a:lstStyle/>
          <a:p>
            <a:pPr marL="285750" indent="-285750">
              <a:spcAft>
                <a:spcPts val="400"/>
              </a:spcAft>
              <a:buFont typeface="Wingdings" panose="05000000000000000000" pitchFamily="2" charset="2"/>
              <a:buChar char="§"/>
            </a:pPr>
            <a:r>
              <a:rPr lang="en-US" sz="1600" dirty="0">
                <a:solidFill>
                  <a:schemeClr val="dk1"/>
                </a:solidFill>
                <a:latin typeface="+mn-lt"/>
              </a:rPr>
              <a:t>EPSDT benefit</a:t>
            </a:r>
          </a:p>
          <a:p>
            <a:pPr marL="285750" indent="-285750">
              <a:spcAft>
                <a:spcPts val="400"/>
              </a:spcAft>
              <a:buFont typeface="Wingdings" panose="05000000000000000000" pitchFamily="2" charset="2"/>
              <a:buChar char="§"/>
            </a:pPr>
            <a:r>
              <a:rPr lang="en-US" sz="1600" dirty="0">
                <a:solidFill>
                  <a:schemeClr val="dk1"/>
                </a:solidFill>
                <a:latin typeface="+mn-lt"/>
              </a:rPr>
              <a:t>Preventive and wellness services</a:t>
            </a:r>
          </a:p>
          <a:p>
            <a:pPr marL="285750" indent="-285750">
              <a:spcAft>
                <a:spcPts val="400"/>
              </a:spcAft>
              <a:buFont typeface="Wingdings" panose="05000000000000000000" pitchFamily="2" charset="2"/>
              <a:buChar char="§"/>
            </a:pPr>
            <a:r>
              <a:rPr lang="en-US" sz="1600" dirty="0">
                <a:solidFill>
                  <a:schemeClr val="dk1"/>
                </a:solidFill>
                <a:latin typeface="+mn-lt"/>
              </a:rPr>
              <a:t>Physician services </a:t>
            </a:r>
          </a:p>
          <a:p>
            <a:pPr marL="285750" indent="-285750">
              <a:spcAft>
                <a:spcPts val="400"/>
              </a:spcAft>
              <a:buFont typeface="Wingdings" panose="05000000000000000000" pitchFamily="2" charset="2"/>
              <a:buChar char="§"/>
            </a:pPr>
            <a:r>
              <a:rPr lang="en-US" sz="1600" dirty="0">
                <a:solidFill>
                  <a:schemeClr val="dk1"/>
                </a:solidFill>
                <a:latin typeface="+mn-lt"/>
              </a:rPr>
              <a:t>Pregnancy-related services</a:t>
            </a:r>
          </a:p>
          <a:p>
            <a:pPr marL="285750" indent="-285750">
              <a:spcAft>
                <a:spcPts val="400"/>
              </a:spcAft>
              <a:buFont typeface="Wingdings" panose="05000000000000000000" pitchFamily="2" charset="2"/>
              <a:buChar char="§"/>
            </a:pPr>
            <a:r>
              <a:rPr lang="en-US" sz="1600" dirty="0">
                <a:solidFill>
                  <a:schemeClr val="dk1"/>
                </a:solidFill>
                <a:latin typeface="+mn-lt"/>
              </a:rPr>
              <a:t>Inpatient and outpatient hospital services </a:t>
            </a:r>
          </a:p>
          <a:p>
            <a:pPr marL="285750" indent="-285750">
              <a:spcAft>
                <a:spcPts val="400"/>
              </a:spcAft>
              <a:buFont typeface="Wingdings" panose="05000000000000000000" pitchFamily="2" charset="2"/>
              <a:buChar char="§"/>
            </a:pPr>
            <a:r>
              <a:rPr lang="en-US" sz="1600" dirty="0">
                <a:solidFill>
                  <a:schemeClr val="dk1"/>
                </a:solidFill>
                <a:latin typeface="+mn-lt"/>
              </a:rPr>
              <a:t>Behavioral health services </a:t>
            </a:r>
            <a:r>
              <a:rPr lang="en-US" sz="1600" i="1" dirty="0">
                <a:solidFill>
                  <a:schemeClr val="dk1"/>
                </a:solidFill>
                <a:latin typeface="+mn-lt"/>
              </a:rPr>
              <a:t>(specialty behavioral health services are provided by counties through Specialty Mental Health Plans (SMHPs)</a:t>
            </a:r>
            <a:endParaRPr lang="en-US" sz="1600" dirty="0">
              <a:solidFill>
                <a:schemeClr val="dk1"/>
              </a:solidFill>
              <a:latin typeface="+mn-lt"/>
            </a:endParaRPr>
          </a:p>
          <a:p>
            <a:pPr marL="285750" indent="-285750">
              <a:spcAft>
                <a:spcPts val="400"/>
              </a:spcAft>
              <a:buFont typeface="Wingdings" panose="05000000000000000000" pitchFamily="2" charset="2"/>
              <a:buChar char="§"/>
            </a:pPr>
            <a:r>
              <a:rPr lang="en-US" sz="1600" dirty="0">
                <a:solidFill>
                  <a:schemeClr val="dk1"/>
                </a:solidFill>
                <a:latin typeface="+mn-lt"/>
              </a:rPr>
              <a:t>Prescription drugs </a:t>
            </a:r>
          </a:p>
          <a:p>
            <a:pPr marL="285750" indent="-285750">
              <a:spcAft>
                <a:spcPts val="400"/>
              </a:spcAft>
              <a:buFont typeface="Wingdings" panose="05000000000000000000" pitchFamily="2" charset="2"/>
              <a:buChar char="§"/>
            </a:pPr>
            <a:r>
              <a:rPr lang="en-US" sz="1600" dirty="0">
                <a:solidFill>
                  <a:schemeClr val="dk1"/>
                </a:solidFill>
                <a:latin typeface="+mn-lt"/>
              </a:rPr>
              <a:t>Laboratory and X-ray services </a:t>
            </a:r>
          </a:p>
          <a:p>
            <a:pPr marL="285750" indent="-285750">
              <a:spcAft>
                <a:spcPts val="400"/>
              </a:spcAft>
              <a:buFont typeface="Wingdings" panose="05000000000000000000" pitchFamily="2" charset="2"/>
              <a:buChar char="§"/>
            </a:pPr>
            <a:r>
              <a:rPr lang="en-US" sz="1600" dirty="0">
                <a:solidFill>
                  <a:schemeClr val="dk1"/>
                </a:solidFill>
                <a:latin typeface="+mn-lt"/>
              </a:rPr>
              <a:t>Emergency services </a:t>
            </a:r>
          </a:p>
        </p:txBody>
      </p:sp>
      <p:sp>
        <p:nvSpPr>
          <p:cNvPr id="22" name="Oval 21">
            <a:extLst>
              <a:ext uri="{FF2B5EF4-FFF2-40B4-BE49-F238E27FC236}">
                <a16:creationId xmlns:a16="http://schemas.microsoft.com/office/drawing/2014/main" id="{AF93CD6C-BC30-497D-8ECD-24CA90F70915}"/>
              </a:ext>
            </a:extLst>
          </p:cNvPr>
          <p:cNvSpPr/>
          <p:nvPr/>
        </p:nvSpPr>
        <p:spPr bwMode="auto">
          <a:xfrm>
            <a:off x="152400" y="2968685"/>
            <a:ext cx="731520" cy="731520"/>
          </a:xfrm>
          <a:prstGeom prst="ellipse">
            <a:avLst/>
          </a:prstGeom>
          <a:solidFill>
            <a:schemeClr val="bg1"/>
          </a:solidFill>
          <a:ln w="19050">
            <a:solidFill>
              <a:schemeClr val="tx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3" name="Speech Bubble: Rectangle with Corners Rounded 22">
            <a:extLst>
              <a:ext uri="{FF2B5EF4-FFF2-40B4-BE49-F238E27FC236}">
                <a16:creationId xmlns:a16="http://schemas.microsoft.com/office/drawing/2014/main" id="{AEBF0118-9E07-42B7-8FCB-AD0EF125D8E5}"/>
              </a:ext>
            </a:extLst>
          </p:cNvPr>
          <p:cNvSpPr/>
          <p:nvPr/>
        </p:nvSpPr>
        <p:spPr bwMode="auto">
          <a:xfrm>
            <a:off x="6670423" y="1269425"/>
            <a:ext cx="2321177" cy="1699260"/>
          </a:xfrm>
          <a:prstGeom prst="wedgeRoundRectCallout">
            <a:avLst>
              <a:gd name="adj1" fmla="val -88851"/>
              <a:gd name="adj2" fmla="val -42269"/>
              <a:gd name="adj3" fmla="val 16667"/>
            </a:avLst>
          </a:prstGeom>
          <a:solidFill>
            <a:schemeClr val="bg2">
              <a:lumMod val="20000"/>
              <a:lumOff val="80000"/>
            </a:schemeClr>
          </a:solidFill>
          <a:ln>
            <a:noFill/>
          </a:ln>
          <a:effectLst/>
        </p:spPr>
        <p:txBody>
          <a:bodyPr lIns="91440" tIns="91440" rIns="91440" bIns="91440" rtlCol="0" anchor="t" anchorCtr="0">
            <a:noAutofit/>
          </a:bodyPr>
          <a:lstStyle/>
          <a:p>
            <a:pPr algn="ctr">
              <a:spcAft>
                <a:spcPts val="400"/>
              </a:spcAft>
            </a:pPr>
            <a:r>
              <a:rPr lang="en-US" sz="1400" b="1" u="sng" dirty="0">
                <a:solidFill>
                  <a:schemeClr val="bg2">
                    <a:lumMod val="75000"/>
                  </a:schemeClr>
                </a:solidFill>
                <a:latin typeface="+mn-lt"/>
              </a:rPr>
              <a:t>Carved-Out Populations</a:t>
            </a:r>
          </a:p>
          <a:p>
            <a:pPr marL="285750" indent="-285750">
              <a:spcAft>
                <a:spcPts val="400"/>
              </a:spcAft>
              <a:buFont typeface="Wingdings" panose="05000000000000000000" pitchFamily="2" charset="2"/>
              <a:buChar char="§"/>
            </a:pPr>
            <a:r>
              <a:rPr lang="en-US" sz="1400" dirty="0">
                <a:latin typeface="+mn-lt"/>
              </a:rPr>
              <a:t>Dual eligibles (Medicare &amp; Medicaid)</a:t>
            </a:r>
          </a:p>
          <a:p>
            <a:pPr marL="285750" indent="-285750">
              <a:buFont typeface="Wingdings" panose="05000000000000000000" pitchFamily="2" charset="2"/>
              <a:buChar char="§"/>
            </a:pPr>
            <a:r>
              <a:rPr lang="en-US" sz="1400" dirty="0">
                <a:latin typeface="+mn-lt"/>
              </a:rPr>
              <a:t>Children in foster care</a:t>
            </a:r>
          </a:p>
          <a:p>
            <a:pPr marL="285750" indent="-285750">
              <a:buFont typeface="Wingdings" panose="05000000000000000000" pitchFamily="2" charset="2"/>
              <a:buChar char="§"/>
            </a:pPr>
            <a:r>
              <a:rPr lang="en-US" sz="1400" dirty="0">
                <a:latin typeface="+mn-lt"/>
              </a:rPr>
              <a:t>Individuals with long-term care and services</a:t>
            </a:r>
          </a:p>
        </p:txBody>
      </p:sp>
      <p:sp>
        <p:nvSpPr>
          <p:cNvPr id="24" name="Speech Bubble: Rectangle with Corners Rounded 23">
            <a:extLst>
              <a:ext uri="{FF2B5EF4-FFF2-40B4-BE49-F238E27FC236}">
                <a16:creationId xmlns:a16="http://schemas.microsoft.com/office/drawing/2014/main" id="{FD2C238D-C7E5-4623-B425-ACC24C6F54E2}"/>
              </a:ext>
            </a:extLst>
          </p:cNvPr>
          <p:cNvSpPr/>
          <p:nvPr/>
        </p:nvSpPr>
        <p:spPr bwMode="auto">
          <a:xfrm>
            <a:off x="6691970" y="3277823"/>
            <a:ext cx="2299630" cy="2982606"/>
          </a:xfrm>
          <a:prstGeom prst="wedgeRoundRectCallout">
            <a:avLst>
              <a:gd name="adj1" fmla="val -84630"/>
              <a:gd name="adj2" fmla="val -45202"/>
              <a:gd name="adj3" fmla="val 16667"/>
            </a:avLst>
          </a:prstGeom>
          <a:solidFill>
            <a:schemeClr val="bg2">
              <a:lumMod val="20000"/>
              <a:lumOff val="80000"/>
            </a:schemeClr>
          </a:solidFill>
          <a:ln>
            <a:noFill/>
          </a:ln>
          <a:effectLst/>
        </p:spPr>
        <p:txBody>
          <a:bodyPr lIns="91440" tIns="91440" rIns="91440" bIns="91440" rtlCol="0" anchor="t" anchorCtr="0">
            <a:noAutofit/>
          </a:bodyPr>
          <a:lstStyle/>
          <a:p>
            <a:pPr algn="ctr">
              <a:spcAft>
                <a:spcPts val="400"/>
              </a:spcAft>
            </a:pPr>
            <a:r>
              <a:rPr lang="en-US" sz="1400" b="1" u="sng" dirty="0">
                <a:solidFill>
                  <a:schemeClr val="bg2">
                    <a:lumMod val="75000"/>
                  </a:schemeClr>
                </a:solidFill>
                <a:latin typeface="+mn-lt"/>
              </a:rPr>
              <a:t>Carved-Out Benefits</a:t>
            </a:r>
          </a:p>
          <a:p>
            <a:pPr marL="285750" indent="-285750">
              <a:spcAft>
                <a:spcPts val="400"/>
              </a:spcAft>
              <a:buFont typeface="Wingdings" panose="05000000000000000000" pitchFamily="2" charset="2"/>
              <a:buChar char="§"/>
            </a:pPr>
            <a:r>
              <a:rPr lang="en-US" sz="1400" dirty="0">
                <a:latin typeface="+mn-lt"/>
              </a:rPr>
              <a:t>Substance use disorder treatment</a:t>
            </a:r>
          </a:p>
          <a:p>
            <a:pPr marL="285750" lvl="0" indent="-285750" defTabSz="806773" eaLnBrk="1" fontAlgn="auto" hangingPunct="1">
              <a:spcBef>
                <a:spcPts val="0"/>
              </a:spcBef>
              <a:spcAft>
                <a:spcPts val="400"/>
              </a:spcAft>
              <a:buFont typeface="Wingdings" panose="05000000000000000000" pitchFamily="2" charset="2"/>
              <a:buChar char="§"/>
              <a:defRPr/>
            </a:pPr>
            <a:r>
              <a:rPr lang="en-US" sz="1400" dirty="0">
                <a:latin typeface="+mn-lt"/>
              </a:rPr>
              <a:t>California Children’s Services for seriously ill/disabled children in certain counties</a:t>
            </a:r>
          </a:p>
          <a:p>
            <a:pPr marL="285750" indent="-285750">
              <a:spcAft>
                <a:spcPts val="400"/>
              </a:spcAft>
              <a:buFont typeface="Wingdings" panose="05000000000000000000" pitchFamily="2" charset="2"/>
              <a:buChar char="§"/>
            </a:pPr>
            <a:r>
              <a:rPr lang="en-US" sz="1400" dirty="0">
                <a:latin typeface="+mn-lt"/>
              </a:rPr>
              <a:t>Dental services</a:t>
            </a:r>
          </a:p>
          <a:p>
            <a:pPr marL="285750" lvl="0" indent="-285750" defTabSz="806773" eaLnBrk="1" fontAlgn="auto" hangingPunct="1">
              <a:spcBef>
                <a:spcPts val="0"/>
              </a:spcBef>
              <a:spcAft>
                <a:spcPts val="400"/>
              </a:spcAft>
              <a:buFont typeface="Wingdings" panose="05000000000000000000" pitchFamily="2" charset="2"/>
              <a:buChar char="§"/>
              <a:defRPr/>
            </a:pPr>
            <a:r>
              <a:rPr lang="en-US" sz="1400" dirty="0">
                <a:latin typeface="+mn-lt"/>
              </a:rPr>
              <a:t>Long-term services and supports</a:t>
            </a:r>
          </a:p>
          <a:p>
            <a:pPr marL="285750" lvl="0" indent="-285750" defTabSz="806773" eaLnBrk="1" fontAlgn="auto" hangingPunct="1">
              <a:spcBef>
                <a:spcPts val="0"/>
              </a:spcBef>
              <a:spcAft>
                <a:spcPts val="400"/>
              </a:spcAft>
              <a:buFont typeface="Wingdings" panose="05000000000000000000" pitchFamily="2" charset="2"/>
              <a:buChar char="§"/>
              <a:defRPr/>
            </a:pPr>
            <a:r>
              <a:rPr lang="en-US" sz="1400" dirty="0">
                <a:latin typeface="+mn-lt"/>
              </a:rPr>
              <a:t>Long-term care </a:t>
            </a:r>
          </a:p>
        </p:txBody>
      </p:sp>
      <p:pic>
        <p:nvPicPr>
          <p:cNvPr id="27" name="Picture 26">
            <a:extLst>
              <a:ext uri="{FF2B5EF4-FFF2-40B4-BE49-F238E27FC236}">
                <a16:creationId xmlns:a16="http://schemas.microsoft.com/office/drawing/2014/main" id="{10708505-56DD-4F87-945F-243F91586DC0}"/>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19174" b="31112"/>
          <a:stretch/>
        </p:blipFill>
        <p:spPr>
          <a:xfrm>
            <a:off x="213514" y="1096942"/>
            <a:ext cx="687876" cy="341970"/>
          </a:xfrm>
          <a:prstGeom prst="rect">
            <a:avLst/>
          </a:prstGeom>
        </p:spPr>
      </p:pic>
      <p:pic>
        <p:nvPicPr>
          <p:cNvPr id="29" name="Picture 28">
            <a:extLst>
              <a:ext uri="{FF2B5EF4-FFF2-40B4-BE49-F238E27FC236}">
                <a16:creationId xmlns:a16="http://schemas.microsoft.com/office/drawing/2014/main" id="{8E5512E4-A159-4DCA-8204-9DCF807D2E1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210278" y="3135071"/>
            <a:ext cx="591211" cy="499245"/>
          </a:xfrm>
          <a:prstGeom prst="rect">
            <a:avLst/>
          </a:prstGeom>
        </p:spPr>
      </p:pic>
    </p:spTree>
    <p:extLst>
      <p:ext uri="{BB962C8B-B14F-4D97-AF65-F5344CB8AC3E}">
        <p14:creationId xmlns:p14="http://schemas.microsoft.com/office/powerpoint/2010/main" val="149456477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1" name="Rectangle 3110">
            <a:extLst>
              <a:ext uri="{FF2B5EF4-FFF2-40B4-BE49-F238E27FC236}">
                <a16:creationId xmlns:a16="http://schemas.microsoft.com/office/drawing/2014/main" id="{DDC40E35-A3A3-42FF-BED2-EC234FE35550}"/>
              </a:ext>
            </a:extLst>
          </p:cNvPr>
          <p:cNvSpPr/>
          <p:nvPr/>
        </p:nvSpPr>
        <p:spPr bwMode="auto">
          <a:xfrm>
            <a:off x="228600" y="5706574"/>
            <a:ext cx="8686800" cy="1033621"/>
          </a:xfrm>
          <a:prstGeom prst="rect">
            <a:avLst/>
          </a:prstGeom>
          <a:solidFill>
            <a:schemeClr val="bg1"/>
          </a:solidFill>
          <a:ln>
            <a:solidFill>
              <a:schemeClr val="bg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5" name="Rectangle 4">
            <a:extLst>
              <a:ext uri="{FF2B5EF4-FFF2-40B4-BE49-F238E27FC236}">
                <a16:creationId xmlns:a16="http://schemas.microsoft.com/office/drawing/2014/main" id="{383A3AC7-47D2-4128-A79D-939ADA376921}"/>
              </a:ext>
            </a:extLst>
          </p:cNvPr>
          <p:cNvSpPr/>
          <p:nvPr/>
        </p:nvSpPr>
        <p:spPr bwMode="auto">
          <a:xfrm>
            <a:off x="204272" y="1940434"/>
            <a:ext cx="4215328" cy="2897269"/>
          </a:xfrm>
          <a:prstGeom prst="rect">
            <a:avLst/>
          </a:prstGeom>
          <a:solidFill>
            <a:schemeClr val="bg2">
              <a:lumMod val="20000"/>
              <a:lumOff val="80000"/>
            </a:schemeClr>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cxnSp>
        <p:nvCxnSpPr>
          <p:cNvPr id="3087" name="Straight Arrow Connector 3086">
            <a:extLst>
              <a:ext uri="{FF2B5EF4-FFF2-40B4-BE49-F238E27FC236}">
                <a16:creationId xmlns:a16="http://schemas.microsoft.com/office/drawing/2014/main" id="{172C52F8-E347-44B8-A2F0-017D7CED07DE}"/>
              </a:ext>
            </a:extLst>
          </p:cNvPr>
          <p:cNvCxnSpPr>
            <a:cxnSpLocks/>
            <a:stCxn id="6" idx="2"/>
          </p:cNvCxnSpPr>
          <p:nvPr/>
        </p:nvCxnSpPr>
        <p:spPr bwMode="auto">
          <a:xfrm>
            <a:off x="6837321" y="2366279"/>
            <a:ext cx="0" cy="655320"/>
          </a:xfrm>
          <a:prstGeom prst="straightConnector1">
            <a:avLst/>
          </a:prstGeom>
          <a:noFill/>
          <a:ln w="28575" cap="flat" cmpd="sng" algn="ctr">
            <a:solidFill>
              <a:schemeClr val="accent1"/>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Rectangle 139">
            <a:extLst>
              <a:ext uri="{FF2B5EF4-FFF2-40B4-BE49-F238E27FC236}">
                <a16:creationId xmlns:a16="http://schemas.microsoft.com/office/drawing/2014/main" id="{721AFFB6-641A-4001-813A-CF63444B963D}"/>
              </a:ext>
            </a:extLst>
          </p:cNvPr>
          <p:cNvSpPr/>
          <p:nvPr/>
        </p:nvSpPr>
        <p:spPr>
          <a:xfrm>
            <a:off x="5275221" y="6145799"/>
            <a:ext cx="3124200" cy="457200"/>
          </a:xfrm>
          <a:prstGeom prst="rect">
            <a:avLst/>
          </a:prstGeom>
          <a:solidFill>
            <a:srgbClr val="FFEDB3"/>
          </a:solidFill>
          <a:ln w="2857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sp>
        <p:nvSpPr>
          <p:cNvPr id="2" name="Title 1">
            <a:extLst>
              <a:ext uri="{FF2B5EF4-FFF2-40B4-BE49-F238E27FC236}">
                <a16:creationId xmlns:a16="http://schemas.microsoft.com/office/drawing/2014/main" id="{A5EF41AC-902F-416D-8A88-FD2FC7C292DE}"/>
              </a:ext>
            </a:extLst>
          </p:cNvPr>
          <p:cNvSpPr>
            <a:spLocks noGrp="1"/>
          </p:cNvSpPr>
          <p:nvPr>
            <p:ph type="title"/>
          </p:nvPr>
        </p:nvSpPr>
        <p:spPr/>
        <p:txBody>
          <a:bodyPr/>
          <a:lstStyle/>
          <a:p>
            <a:r>
              <a:rPr lang="en-US" sz="2500" dirty="0"/>
              <a:t>Medi-Cal Managed Care Payment</a:t>
            </a:r>
          </a:p>
        </p:txBody>
      </p:sp>
      <p:sp>
        <p:nvSpPr>
          <p:cNvPr id="4" name="Content Placeholder 2">
            <a:extLst>
              <a:ext uri="{FF2B5EF4-FFF2-40B4-BE49-F238E27FC236}">
                <a16:creationId xmlns:a16="http://schemas.microsoft.com/office/drawing/2014/main" id="{AF2FD621-0AB0-438D-8F7D-E269A8AD142A}"/>
              </a:ext>
            </a:extLst>
          </p:cNvPr>
          <p:cNvSpPr txBox="1">
            <a:spLocks/>
          </p:cNvSpPr>
          <p:nvPr/>
        </p:nvSpPr>
        <p:spPr bwMode="auto">
          <a:xfrm>
            <a:off x="487094" y="2147401"/>
            <a:ext cx="3932504" cy="225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2" tIns="0" rIns="101842" bIns="50921" numCol="1" anchor="t" anchorCtr="0" compatLnSpc="1">
            <a:prstTxWarp prst="textNoShape">
              <a:avLst/>
            </a:prstTxWarp>
            <a:noAutofit/>
          </a:bodyPr>
          <a:lstStyle>
            <a:lvl1pPr marL="198891" indent="-198891" algn="l" defTabSz="899215" rtl="0" eaLnBrk="1" fontAlgn="base" hangingPunct="1">
              <a:spcBef>
                <a:spcPct val="0"/>
              </a:spcBef>
              <a:spcAft>
                <a:spcPts val="1059"/>
              </a:spcAft>
              <a:buClr>
                <a:schemeClr val="tx1"/>
              </a:buClr>
              <a:buFont typeface="Wingdings" pitchFamily="2" charset="2"/>
              <a:buChar char="§"/>
              <a:defRPr sz="1941" baseline="0">
                <a:solidFill>
                  <a:schemeClr val="tx1"/>
                </a:solidFill>
                <a:latin typeface="+mn-lt"/>
                <a:ea typeface="+mn-ea"/>
                <a:cs typeface="+mn-cs"/>
              </a:defRPr>
            </a:lvl1pPr>
            <a:lvl2pPr marL="504232" indent="-211497" algn="l" defTabSz="899215" rtl="0" eaLnBrk="1" fontAlgn="base" hangingPunct="1">
              <a:spcBef>
                <a:spcPct val="0"/>
              </a:spcBef>
              <a:spcAft>
                <a:spcPts val="1059"/>
              </a:spcAft>
              <a:buClr>
                <a:schemeClr val="tx1"/>
              </a:buClr>
              <a:buFont typeface="Arial" charset="0"/>
              <a:buChar char="–"/>
              <a:defRPr sz="1941">
                <a:solidFill>
                  <a:schemeClr val="tx1"/>
                </a:solidFill>
                <a:latin typeface="+mn-lt"/>
              </a:defRPr>
            </a:lvl2pPr>
            <a:lvl3pPr marL="803971" indent="-198891" algn="l" defTabSz="899215" rtl="0" eaLnBrk="1" fontAlgn="base" hangingPunct="1">
              <a:spcBef>
                <a:spcPct val="0"/>
              </a:spcBef>
              <a:spcAft>
                <a:spcPts val="1059"/>
              </a:spcAft>
              <a:buClr>
                <a:schemeClr val="tx1"/>
              </a:buClr>
              <a:buSzPct val="75000"/>
              <a:buFont typeface="Wingdings 2" panose="05020102010507070707" pitchFamily="18" charset="2"/>
              <a:buChar char=""/>
              <a:defRPr sz="1941">
                <a:solidFill>
                  <a:schemeClr val="tx1"/>
                </a:solidFill>
                <a:latin typeface="+mn-lt"/>
              </a:defRPr>
            </a:lvl3pPr>
            <a:lvl4pPr marL="1109312" indent="-201694" algn="l" defTabSz="899215" rtl="0" eaLnBrk="1" fontAlgn="base" hangingPunct="1">
              <a:spcBef>
                <a:spcPct val="0"/>
              </a:spcBef>
              <a:spcAft>
                <a:spcPts val="1059"/>
              </a:spcAft>
              <a:buClr>
                <a:schemeClr val="tx1"/>
              </a:buClr>
              <a:buFont typeface="Arial" charset="0"/>
              <a:buChar char="–"/>
              <a:defRPr sz="1941">
                <a:solidFill>
                  <a:schemeClr val="tx1"/>
                </a:solidFill>
                <a:latin typeface="+mn-lt"/>
              </a:defRPr>
            </a:lvl4pPr>
            <a:lvl5pPr marL="1364229" indent="-154071" algn="l" defTabSz="899215" rtl="0" eaLnBrk="1" fontAlgn="base" hangingPunct="1">
              <a:spcBef>
                <a:spcPct val="0"/>
              </a:spcBef>
              <a:spcAft>
                <a:spcPts val="1059"/>
              </a:spcAft>
              <a:buClr>
                <a:schemeClr val="tx1"/>
              </a:buClr>
              <a:buFont typeface="Arial" charset="0"/>
              <a:buChar char="▪"/>
              <a:defRPr sz="1941">
                <a:solidFill>
                  <a:schemeClr val="tx1"/>
                </a:solidFill>
                <a:latin typeface="+mn-lt"/>
              </a:defRPr>
            </a:lvl5pPr>
            <a:lvl6pPr marL="1501493" indent="-140064" algn="l" defTabSz="899215" rtl="0" eaLnBrk="1" fontAlgn="base" hangingPunct="1">
              <a:spcBef>
                <a:spcPct val="0"/>
              </a:spcBef>
              <a:spcAft>
                <a:spcPct val="50000"/>
              </a:spcAft>
              <a:buClr>
                <a:srgbClr val="66952E"/>
              </a:buClr>
              <a:buFont typeface="Arial" charset="0"/>
              <a:buChar char="▪"/>
              <a:defRPr sz="1412">
                <a:solidFill>
                  <a:schemeClr val="tx1"/>
                </a:solidFill>
                <a:latin typeface="+mn-lt"/>
              </a:defRPr>
            </a:lvl6pPr>
            <a:lvl7pPr marL="1904879" indent="-140064" algn="l" defTabSz="899215" rtl="0" eaLnBrk="1" fontAlgn="base" hangingPunct="1">
              <a:spcBef>
                <a:spcPct val="0"/>
              </a:spcBef>
              <a:spcAft>
                <a:spcPct val="50000"/>
              </a:spcAft>
              <a:buClr>
                <a:srgbClr val="66952E"/>
              </a:buClr>
              <a:buFont typeface="Arial" charset="0"/>
              <a:buChar char="▪"/>
              <a:defRPr sz="1412">
                <a:solidFill>
                  <a:schemeClr val="tx1"/>
                </a:solidFill>
                <a:latin typeface="+mn-lt"/>
              </a:defRPr>
            </a:lvl7pPr>
            <a:lvl8pPr marL="2308265" indent="-140064" algn="l" defTabSz="899215" rtl="0" eaLnBrk="1" fontAlgn="base" hangingPunct="1">
              <a:spcBef>
                <a:spcPct val="0"/>
              </a:spcBef>
              <a:spcAft>
                <a:spcPct val="50000"/>
              </a:spcAft>
              <a:buClr>
                <a:srgbClr val="66952E"/>
              </a:buClr>
              <a:buFont typeface="Arial" charset="0"/>
              <a:buChar char="▪"/>
              <a:defRPr sz="1412">
                <a:solidFill>
                  <a:schemeClr val="tx1"/>
                </a:solidFill>
                <a:latin typeface="+mn-lt"/>
              </a:defRPr>
            </a:lvl8pPr>
            <a:lvl9pPr marL="2711650" indent="-140064" algn="l" defTabSz="899215" rtl="0" eaLnBrk="1" fontAlgn="base" hangingPunct="1">
              <a:spcBef>
                <a:spcPct val="0"/>
              </a:spcBef>
              <a:spcAft>
                <a:spcPct val="50000"/>
              </a:spcAft>
              <a:buClr>
                <a:srgbClr val="66952E"/>
              </a:buClr>
              <a:buFont typeface="Arial" charset="0"/>
              <a:buChar char="▪"/>
              <a:defRPr sz="1412">
                <a:solidFill>
                  <a:schemeClr val="tx1"/>
                </a:solidFill>
                <a:latin typeface="+mn-lt"/>
              </a:defRPr>
            </a:lvl9pPr>
          </a:lstStyle>
          <a:p>
            <a:pPr marL="0" lvl="1" indent="0" defTabSz="631825">
              <a:spcBef>
                <a:spcPts val="0"/>
              </a:spcBef>
              <a:spcAft>
                <a:spcPts val="1200"/>
              </a:spcAft>
              <a:buClrTx/>
              <a:buNone/>
            </a:pPr>
            <a:r>
              <a:rPr lang="en-US" sz="1600" kern="0" dirty="0"/>
              <a:t>MCPs accept a capitated payment or rate – approved by CMS – to cover contracted services for beneficiaries</a:t>
            </a:r>
          </a:p>
          <a:p>
            <a:pPr marL="0" lvl="1" indent="0" defTabSz="631825">
              <a:spcBef>
                <a:spcPts val="0"/>
              </a:spcBef>
              <a:spcAft>
                <a:spcPts val="1200"/>
              </a:spcAft>
              <a:buClrTx/>
              <a:buNone/>
            </a:pPr>
            <a:r>
              <a:rPr lang="en-US" sz="1600" kern="0" dirty="0"/>
              <a:t>Consumers receive part or all of Medicaid covered services from providers that are paid by a MCP that is under contract with California</a:t>
            </a:r>
          </a:p>
          <a:p>
            <a:pPr marL="0" lvl="1" indent="0" defTabSz="631825">
              <a:spcBef>
                <a:spcPts val="0"/>
              </a:spcBef>
              <a:spcAft>
                <a:spcPts val="1200"/>
              </a:spcAft>
              <a:buClrTx/>
              <a:buNone/>
            </a:pPr>
            <a:r>
              <a:rPr lang="en-US" sz="1600" kern="0" dirty="0"/>
              <a:t>By passing risk off to MCPs, California has greater budget predictability</a:t>
            </a:r>
          </a:p>
        </p:txBody>
      </p:sp>
      <p:sp>
        <p:nvSpPr>
          <p:cNvPr id="6" name="Rectangle 5">
            <a:extLst>
              <a:ext uri="{FF2B5EF4-FFF2-40B4-BE49-F238E27FC236}">
                <a16:creationId xmlns:a16="http://schemas.microsoft.com/office/drawing/2014/main" id="{A5D1964A-31FC-4287-AE52-8E1625E13AF6}"/>
              </a:ext>
            </a:extLst>
          </p:cNvPr>
          <p:cNvSpPr/>
          <p:nvPr/>
        </p:nvSpPr>
        <p:spPr>
          <a:xfrm>
            <a:off x="5275221" y="1726199"/>
            <a:ext cx="3124199" cy="640080"/>
          </a:xfrm>
          <a:prstGeom prst="rect">
            <a:avLst/>
          </a:prstGeom>
          <a:solidFill>
            <a:srgbClr val="FFEDB3"/>
          </a:solidFill>
          <a:ln w="2857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sp>
        <p:nvSpPr>
          <p:cNvPr id="7" name="Rectangle 6">
            <a:extLst>
              <a:ext uri="{FF2B5EF4-FFF2-40B4-BE49-F238E27FC236}">
                <a16:creationId xmlns:a16="http://schemas.microsoft.com/office/drawing/2014/main" id="{DD22AAF6-C3B8-46C4-9840-E3420ED8B5C1}"/>
              </a:ext>
            </a:extLst>
          </p:cNvPr>
          <p:cNvSpPr/>
          <p:nvPr/>
        </p:nvSpPr>
        <p:spPr>
          <a:xfrm>
            <a:off x="5275221" y="3021599"/>
            <a:ext cx="3124200" cy="457200"/>
          </a:xfrm>
          <a:prstGeom prst="rect">
            <a:avLst/>
          </a:prstGeom>
          <a:solidFill>
            <a:srgbClr val="FFEDB3"/>
          </a:solidFill>
          <a:ln w="2857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sp>
        <p:nvSpPr>
          <p:cNvPr id="9" name="TextBox 8">
            <a:extLst>
              <a:ext uri="{FF2B5EF4-FFF2-40B4-BE49-F238E27FC236}">
                <a16:creationId xmlns:a16="http://schemas.microsoft.com/office/drawing/2014/main" id="{D0BACA42-3545-4FF5-ACDB-498C14CD408C}"/>
              </a:ext>
            </a:extLst>
          </p:cNvPr>
          <p:cNvSpPr txBox="1"/>
          <p:nvPr/>
        </p:nvSpPr>
        <p:spPr>
          <a:xfrm>
            <a:off x="5637902" y="3078994"/>
            <a:ext cx="2761518" cy="338554"/>
          </a:xfrm>
          <a:prstGeom prst="rect">
            <a:avLst/>
          </a:prstGeom>
          <a:noFill/>
        </p:spPr>
        <p:txBody>
          <a:bodyPr wrap="square" rtlCol="0">
            <a:spAutoFit/>
          </a:bodyPr>
          <a:lstStyle/>
          <a:p>
            <a:pPr algn="ctr" fontAlgn="auto">
              <a:spcBef>
                <a:spcPts val="0"/>
              </a:spcBef>
              <a:spcAft>
                <a:spcPts val="0"/>
              </a:spcAft>
            </a:pPr>
            <a:r>
              <a:rPr lang="en-US" sz="1600" b="1" dirty="0">
                <a:solidFill>
                  <a:srgbClr val="000000"/>
                </a:solidFill>
                <a:latin typeface="Calibri"/>
              </a:rPr>
              <a:t>Medi-Cal </a:t>
            </a:r>
            <a:r>
              <a:rPr lang="en-US" sz="1600" b="1" dirty="0" err="1">
                <a:solidFill>
                  <a:srgbClr val="000000"/>
                </a:solidFill>
                <a:latin typeface="Calibri"/>
              </a:rPr>
              <a:t>MCPs</a:t>
            </a:r>
            <a:endParaRPr lang="en-US" sz="1600" b="1" dirty="0">
              <a:solidFill>
                <a:srgbClr val="000000"/>
              </a:solidFill>
              <a:latin typeface="Calibri"/>
            </a:endParaRPr>
          </a:p>
        </p:txBody>
      </p:sp>
      <p:sp>
        <p:nvSpPr>
          <p:cNvPr id="95" name="Rectangle 94">
            <a:extLst>
              <a:ext uri="{FF2B5EF4-FFF2-40B4-BE49-F238E27FC236}">
                <a16:creationId xmlns:a16="http://schemas.microsoft.com/office/drawing/2014/main" id="{EC548221-30DE-4D93-9C22-F498B3F82C16}"/>
              </a:ext>
            </a:extLst>
          </p:cNvPr>
          <p:cNvSpPr/>
          <p:nvPr/>
        </p:nvSpPr>
        <p:spPr>
          <a:xfrm>
            <a:off x="4687756" y="4359615"/>
            <a:ext cx="1371600" cy="1011188"/>
          </a:xfrm>
          <a:prstGeom prst="rect">
            <a:avLst/>
          </a:prstGeom>
          <a:solidFill>
            <a:srgbClr val="FFEDB3"/>
          </a:solidFill>
          <a:ln w="2857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ndParaRPr>
          </a:p>
        </p:txBody>
      </p:sp>
      <p:sp>
        <p:nvSpPr>
          <p:cNvPr id="96" name="Rectangle 95">
            <a:extLst>
              <a:ext uri="{FF2B5EF4-FFF2-40B4-BE49-F238E27FC236}">
                <a16:creationId xmlns:a16="http://schemas.microsoft.com/office/drawing/2014/main" id="{17F9332D-E08C-4758-8AC0-766BB912E49D}"/>
              </a:ext>
            </a:extLst>
          </p:cNvPr>
          <p:cNvSpPr/>
          <p:nvPr/>
        </p:nvSpPr>
        <p:spPr>
          <a:xfrm>
            <a:off x="7612446" y="4359615"/>
            <a:ext cx="1371600" cy="1011188"/>
          </a:xfrm>
          <a:prstGeom prst="rect">
            <a:avLst/>
          </a:prstGeom>
          <a:solidFill>
            <a:srgbClr val="FFEDB3"/>
          </a:solidFill>
          <a:ln w="2857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ndParaRPr>
          </a:p>
        </p:txBody>
      </p:sp>
      <p:sp>
        <p:nvSpPr>
          <p:cNvPr id="97" name="TextBox 96">
            <a:extLst>
              <a:ext uri="{FF2B5EF4-FFF2-40B4-BE49-F238E27FC236}">
                <a16:creationId xmlns:a16="http://schemas.microsoft.com/office/drawing/2014/main" id="{2FE258FA-562D-4399-8384-6E7DD6B5A9A6}"/>
              </a:ext>
            </a:extLst>
          </p:cNvPr>
          <p:cNvSpPr txBox="1"/>
          <p:nvPr/>
        </p:nvSpPr>
        <p:spPr>
          <a:xfrm>
            <a:off x="7612445" y="4851739"/>
            <a:ext cx="137160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a:rPr>
              <a:t>Other Providers (i.e., First 5s)</a:t>
            </a:r>
          </a:p>
        </p:txBody>
      </p:sp>
      <p:sp>
        <p:nvSpPr>
          <p:cNvPr id="99" name="TextBox 98">
            <a:extLst>
              <a:ext uri="{FF2B5EF4-FFF2-40B4-BE49-F238E27FC236}">
                <a16:creationId xmlns:a16="http://schemas.microsoft.com/office/drawing/2014/main" id="{6717D7FE-C744-4416-85B2-C9CFDC9D4754}"/>
              </a:ext>
            </a:extLst>
          </p:cNvPr>
          <p:cNvSpPr txBox="1"/>
          <p:nvPr/>
        </p:nvSpPr>
        <p:spPr>
          <a:xfrm>
            <a:off x="6025724" y="6209522"/>
            <a:ext cx="2340065" cy="338554"/>
          </a:xfrm>
          <a:prstGeom prst="rect">
            <a:avLst/>
          </a:prstGeom>
          <a:noFill/>
        </p:spPr>
        <p:txBody>
          <a:bodyPr wrap="square" rtlCol="0">
            <a:spAutoFit/>
          </a:bodyPr>
          <a:lstStyle/>
          <a:p>
            <a:pPr algn="ctr" fontAlgn="auto">
              <a:spcBef>
                <a:spcPts val="0"/>
              </a:spcBef>
              <a:spcAft>
                <a:spcPts val="0"/>
              </a:spcAft>
            </a:pPr>
            <a:r>
              <a:rPr lang="en-US" sz="1600" b="1" dirty="0">
                <a:solidFill>
                  <a:srgbClr val="000000"/>
                </a:solidFill>
                <a:latin typeface="Calibri"/>
              </a:rPr>
              <a:t>Medi-Cal Beneficiaries</a:t>
            </a:r>
            <a:endParaRPr lang="en-US" sz="1400" b="1" dirty="0">
              <a:solidFill>
                <a:srgbClr val="000000"/>
              </a:solidFill>
              <a:latin typeface="Calibri"/>
            </a:endParaRPr>
          </a:p>
        </p:txBody>
      </p:sp>
      <p:sp>
        <p:nvSpPr>
          <p:cNvPr id="101" name="TextBox 100">
            <a:extLst>
              <a:ext uri="{FF2B5EF4-FFF2-40B4-BE49-F238E27FC236}">
                <a16:creationId xmlns:a16="http://schemas.microsoft.com/office/drawing/2014/main" id="{F136C1CA-1454-49B8-86B7-BF58A87F1DDF}"/>
              </a:ext>
            </a:extLst>
          </p:cNvPr>
          <p:cNvSpPr txBox="1"/>
          <p:nvPr/>
        </p:nvSpPr>
        <p:spPr>
          <a:xfrm>
            <a:off x="4696266" y="4872706"/>
            <a:ext cx="1365926"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Calibri"/>
              </a:rPr>
              <a:t>Primary Care &amp; Specialists</a:t>
            </a:r>
          </a:p>
        </p:txBody>
      </p:sp>
      <p:sp>
        <p:nvSpPr>
          <p:cNvPr id="107" name="TextBox 106">
            <a:extLst>
              <a:ext uri="{FF2B5EF4-FFF2-40B4-BE49-F238E27FC236}">
                <a16:creationId xmlns:a16="http://schemas.microsoft.com/office/drawing/2014/main" id="{B4CA5338-3D5B-41DA-8281-76FFA77CCAAB}"/>
              </a:ext>
            </a:extLst>
          </p:cNvPr>
          <p:cNvSpPr txBox="1"/>
          <p:nvPr/>
        </p:nvSpPr>
        <p:spPr>
          <a:xfrm>
            <a:off x="5663485" y="2520126"/>
            <a:ext cx="2478155" cy="307777"/>
          </a:xfrm>
          <a:prstGeom prst="rect">
            <a:avLst/>
          </a:prstGeom>
          <a:solidFill>
            <a:srgbClr val="CBD9EB"/>
          </a:solidFill>
        </p:spPr>
        <p:txBody>
          <a:bodyPr wrap="square" rtlCol="0" anchor="ctr">
            <a:spAutoFit/>
          </a:bodyPr>
          <a:lstStyle/>
          <a:p>
            <a:pPr algn="ctr"/>
            <a:r>
              <a:rPr lang="en-US" sz="1400" b="1" i="1" dirty="0">
                <a:solidFill>
                  <a:srgbClr val="2A5682"/>
                </a:solidFill>
                <a:latin typeface="+mj-lt"/>
              </a:rPr>
              <a:t>Contracts, Capitated Payments </a:t>
            </a:r>
          </a:p>
        </p:txBody>
      </p:sp>
      <p:sp>
        <p:nvSpPr>
          <p:cNvPr id="110" name="Rectangle 109">
            <a:extLst>
              <a:ext uri="{FF2B5EF4-FFF2-40B4-BE49-F238E27FC236}">
                <a16:creationId xmlns:a16="http://schemas.microsoft.com/office/drawing/2014/main" id="{568A4799-4550-4BB9-A227-F9D0AEF14C16}"/>
              </a:ext>
            </a:extLst>
          </p:cNvPr>
          <p:cNvSpPr/>
          <p:nvPr/>
        </p:nvSpPr>
        <p:spPr>
          <a:xfrm>
            <a:off x="6242036" y="4348819"/>
            <a:ext cx="1190566" cy="1011188"/>
          </a:xfrm>
          <a:prstGeom prst="rect">
            <a:avLst/>
          </a:prstGeom>
          <a:solidFill>
            <a:srgbClr val="FFEDB3"/>
          </a:solidFill>
          <a:ln w="2857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ndParaRPr>
          </a:p>
        </p:txBody>
      </p:sp>
      <p:sp>
        <p:nvSpPr>
          <p:cNvPr id="111" name="TextBox 110">
            <a:extLst>
              <a:ext uri="{FF2B5EF4-FFF2-40B4-BE49-F238E27FC236}">
                <a16:creationId xmlns:a16="http://schemas.microsoft.com/office/drawing/2014/main" id="{87448F38-6A1D-4BB1-808D-8B3FD8C9B0E6}"/>
              </a:ext>
            </a:extLst>
          </p:cNvPr>
          <p:cNvSpPr txBox="1"/>
          <p:nvPr/>
        </p:nvSpPr>
        <p:spPr>
          <a:xfrm>
            <a:off x="6242037" y="4878360"/>
            <a:ext cx="1190566"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Calibri"/>
              </a:rPr>
              <a:t>Clinics &amp; Hospitals</a:t>
            </a:r>
          </a:p>
        </p:txBody>
      </p:sp>
      <p:pic>
        <p:nvPicPr>
          <p:cNvPr id="3074" name="Picture 2" descr="Contact Us -DHCS">
            <a:extLst>
              <a:ext uri="{FF2B5EF4-FFF2-40B4-BE49-F238E27FC236}">
                <a16:creationId xmlns:a16="http://schemas.microsoft.com/office/drawing/2014/main" id="{F260E3F1-4150-49E2-AFB1-DFFA81CB9B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621" y="1794554"/>
            <a:ext cx="1421397" cy="499949"/>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077" name="Picture 3076">
            <a:extLst>
              <a:ext uri="{FF2B5EF4-FFF2-40B4-BE49-F238E27FC236}">
                <a16:creationId xmlns:a16="http://schemas.microsoft.com/office/drawing/2014/main" id="{1E6DE85F-7011-4067-AAC3-23BF70C458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55" t="29784" r="35555" b="44186"/>
          <a:stretch/>
        </p:blipFill>
        <p:spPr>
          <a:xfrm>
            <a:off x="8031543" y="4404666"/>
            <a:ext cx="533403" cy="480618"/>
          </a:xfrm>
          <a:prstGeom prst="rect">
            <a:avLst/>
          </a:prstGeom>
        </p:spPr>
      </p:pic>
      <p:pic>
        <p:nvPicPr>
          <p:cNvPr id="3079" name="Picture 3078">
            <a:extLst>
              <a:ext uri="{FF2B5EF4-FFF2-40B4-BE49-F238E27FC236}">
                <a16:creationId xmlns:a16="http://schemas.microsoft.com/office/drawing/2014/main" id="{0AA2EDAA-5E77-4B8D-8922-DF18E11D8E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977"/>
          <a:stretch/>
        </p:blipFill>
        <p:spPr>
          <a:xfrm>
            <a:off x="6570619" y="4431599"/>
            <a:ext cx="533400" cy="458848"/>
          </a:xfrm>
          <a:prstGeom prst="rect">
            <a:avLst/>
          </a:prstGeom>
        </p:spPr>
      </p:pic>
      <p:pic>
        <p:nvPicPr>
          <p:cNvPr id="3081" name="Picture 3080">
            <a:extLst>
              <a:ext uri="{FF2B5EF4-FFF2-40B4-BE49-F238E27FC236}">
                <a16:creationId xmlns:a16="http://schemas.microsoft.com/office/drawing/2014/main" id="{F408E3C6-71A1-4F4A-B6F2-7A4FFC70B3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563"/>
          <a:stretch/>
        </p:blipFill>
        <p:spPr>
          <a:xfrm>
            <a:off x="5088364" y="4403440"/>
            <a:ext cx="565411" cy="483070"/>
          </a:xfrm>
          <a:prstGeom prst="rect">
            <a:avLst/>
          </a:prstGeom>
        </p:spPr>
      </p:pic>
      <p:pic>
        <p:nvPicPr>
          <p:cNvPr id="3083" name="Picture 3082">
            <a:extLst>
              <a:ext uri="{FF2B5EF4-FFF2-40B4-BE49-F238E27FC236}">
                <a16:creationId xmlns:a16="http://schemas.microsoft.com/office/drawing/2014/main" id="{7E4D18ED-1B77-4F89-BE74-1E84AAC4EB8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78" b="20782"/>
          <a:stretch/>
        </p:blipFill>
        <p:spPr>
          <a:xfrm>
            <a:off x="5482514" y="6194686"/>
            <a:ext cx="509578" cy="364045"/>
          </a:xfrm>
          <a:prstGeom prst="rect">
            <a:avLst/>
          </a:prstGeom>
        </p:spPr>
      </p:pic>
      <p:pic>
        <p:nvPicPr>
          <p:cNvPr id="3085" name="Picture 3084">
            <a:extLst>
              <a:ext uri="{FF2B5EF4-FFF2-40B4-BE49-F238E27FC236}">
                <a16:creationId xmlns:a16="http://schemas.microsoft.com/office/drawing/2014/main" id="{F726FED9-F002-436B-B2C0-E5D65506CF7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883" b="20260"/>
          <a:stretch/>
        </p:blipFill>
        <p:spPr>
          <a:xfrm>
            <a:off x="5477710" y="3075459"/>
            <a:ext cx="514382" cy="379910"/>
          </a:xfrm>
          <a:prstGeom prst="rect">
            <a:avLst/>
          </a:prstGeom>
        </p:spPr>
      </p:pic>
      <p:cxnSp>
        <p:nvCxnSpPr>
          <p:cNvPr id="3089" name="Straight Arrow Connector 3088">
            <a:extLst>
              <a:ext uri="{FF2B5EF4-FFF2-40B4-BE49-F238E27FC236}">
                <a16:creationId xmlns:a16="http://schemas.microsoft.com/office/drawing/2014/main" id="{1FB388FB-0DA8-477C-BDE0-84333CD8669A}"/>
              </a:ext>
            </a:extLst>
          </p:cNvPr>
          <p:cNvCxnSpPr>
            <a:cxnSpLocks/>
            <a:stCxn id="7" idx="2"/>
          </p:cNvCxnSpPr>
          <p:nvPr/>
        </p:nvCxnSpPr>
        <p:spPr bwMode="auto">
          <a:xfrm flipH="1">
            <a:off x="5663484" y="3478799"/>
            <a:ext cx="1173837" cy="821408"/>
          </a:xfrm>
          <a:prstGeom prst="straightConnector1">
            <a:avLst/>
          </a:prstGeom>
          <a:noFill/>
          <a:ln w="28575" cap="flat" cmpd="sng" algn="ctr">
            <a:solidFill>
              <a:schemeClr val="tx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2" name="Straight Arrow Connector 3091">
            <a:extLst>
              <a:ext uri="{FF2B5EF4-FFF2-40B4-BE49-F238E27FC236}">
                <a16:creationId xmlns:a16="http://schemas.microsoft.com/office/drawing/2014/main" id="{1633AC77-8901-4DD3-86BF-AF5A3BBB1F20}"/>
              </a:ext>
            </a:extLst>
          </p:cNvPr>
          <p:cNvCxnSpPr>
            <a:cxnSpLocks/>
            <a:stCxn id="7" idx="2"/>
          </p:cNvCxnSpPr>
          <p:nvPr/>
        </p:nvCxnSpPr>
        <p:spPr bwMode="auto">
          <a:xfrm flipH="1">
            <a:off x="6837319" y="3478799"/>
            <a:ext cx="2" cy="821408"/>
          </a:xfrm>
          <a:prstGeom prst="straightConnector1">
            <a:avLst/>
          </a:prstGeom>
          <a:noFill/>
          <a:ln w="28575" cap="flat" cmpd="sng" algn="ctr">
            <a:solidFill>
              <a:schemeClr val="tx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4" name="Straight Arrow Connector 3093">
            <a:extLst>
              <a:ext uri="{FF2B5EF4-FFF2-40B4-BE49-F238E27FC236}">
                <a16:creationId xmlns:a16="http://schemas.microsoft.com/office/drawing/2014/main" id="{D8D96309-9532-441F-988E-1659FAAC8BA5}"/>
              </a:ext>
            </a:extLst>
          </p:cNvPr>
          <p:cNvCxnSpPr>
            <a:cxnSpLocks/>
            <a:stCxn id="7" idx="2"/>
          </p:cNvCxnSpPr>
          <p:nvPr/>
        </p:nvCxnSpPr>
        <p:spPr bwMode="auto">
          <a:xfrm>
            <a:off x="6837321" y="3478798"/>
            <a:ext cx="1170432" cy="822960"/>
          </a:xfrm>
          <a:prstGeom prst="straightConnector1">
            <a:avLst/>
          </a:prstGeom>
          <a:noFill/>
          <a:ln w="28575" cap="flat" cmpd="sng" algn="ctr">
            <a:solidFill>
              <a:schemeClr val="tx2"/>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a:extLst>
              <a:ext uri="{FF2B5EF4-FFF2-40B4-BE49-F238E27FC236}">
                <a16:creationId xmlns:a16="http://schemas.microsoft.com/office/drawing/2014/main" id="{94E4A04B-EBC5-42E5-B136-F2DA45BEFA03}"/>
              </a:ext>
            </a:extLst>
          </p:cNvPr>
          <p:cNvSpPr txBox="1"/>
          <p:nvPr/>
        </p:nvSpPr>
        <p:spPr>
          <a:xfrm>
            <a:off x="5598241" y="3811848"/>
            <a:ext cx="2478156" cy="307777"/>
          </a:xfrm>
          <a:prstGeom prst="rect">
            <a:avLst/>
          </a:prstGeom>
          <a:solidFill>
            <a:srgbClr val="CBD9EB"/>
          </a:solidFill>
          <a:ln>
            <a:noFill/>
          </a:ln>
        </p:spPr>
        <p:txBody>
          <a:bodyPr wrap="square" rtlCol="0">
            <a:spAutoFit/>
          </a:bodyPr>
          <a:lstStyle/>
          <a:p>
            <a:pPr algn="ctr"/>
            <a:r>
              <a:rPr lang="en-US" sz="1400" b="1" i="1" dirty="0">
                <a:solidFill>
                  <a:srgbClr val="2A5682"/>
                </a:solidFill>
                <a:latin typeface="+mj-lt"/>
              </a:rPr>
              <a:t>Contracts, Provider Payments</a:t>
            </a:r>
          </a:p>
        </p:txBody>
      </p:sp>
      <p:cxnSp>
        <p:nvCxnSpPr>
          <p:cNvPr id="152" name="Straight Arrow Connector 151">
            <a:extLst>
              <a:ext uri="{FF2B5EF4-FFF2-40B4-BE49-F238E27FC236}">
                <a16:creationId xmlns:a16="http://schemas.microsoft.com/office/drawing/2014/main" id="{6992DD85-7E46-4AF2-A784-6B06ED7B101B}"/>
              </a:ext>
            </a:extLst>
          </p:cNvPr>
          <p:cNvCxnSpPr>
            <a:cxnSpLocks/>
          </p:cNvCxnSpPr>
          <p:nvPr/>
        </p:nvCxnSpPr>
        <p:spPr bwMode="auto">
          <a:xfrm>
            <a:off x="6837319" y="5370803"/>
            <a:ext cx="0" cy="729276"/>
          </a:xfrm>
          <a:prstGeom prst="straightConnector1">
            <a:avLst/>
          </a:prstGeom>
          <a:noFill/>
          <a:ln w="28575" cap="flat" cmpd="sng" algn="ctr">
            <a:solidFill>
              <a:schemeClr val="accent1"/>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8" name="Connector: Elbow 3097">
            <a:extLst>
              <a:ext uri="{FF2B5EF4-FFF2-40B4-BE49-F238E27FC236}">
                <a16:creationId xmlns:a16="http://schemas.microsoft.com/office/drawing/2014/main" id="{B38AD49A-04F4-4899-9346-5F6E9129B546}"/>
              </a:ext>
            </a:extLst>
          </p:cNvPr>
          <p:cNvCxnSpPr>
            <a:cxnSpLocks/>
            <a:stCxn id="95" idx="2"/>
            <a:endCxn id="116" idx="1"/>
          </p:cNvCxnSpPr>
          <p:nvPr/>
        </p:nvCxnSpPr>
        <p:spPr bwMode="auto">
          <a:xfrm rot="16200000" flipH="1">
            <a:off x="5326686" y="5417673"/>
            <a:ext cx="383668" cy="289928"/>
          </a:xfrm>
          <a:prstGeom prst="bentConnector2">
            <a:avLst/>
          </a:prstGeom>
          <a:noFill/>
          <a:ln w="2857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0" name="Connector: Elbow 3099">
            <a:extLst>
              <a:ext uri="{FF2B5EF4-FFF2-40B4-BE49-F238E27FC236}">
                <a16:creationId xmlns:a16="http://schemas.microsoft.com/office/drawing/2014/main" id="{D90FC942-E667-4C00-ABF7-22811DA52527}"/>
              </a:ext>
            </a:extLst>
          </p:cNvPr>
          <p:cNvCxnSpPr>
            <a:cxnSpLocks/>
            <a:stCxn id="97" idx="2"/>
            <a:endCxn id="116" idx="3"/>
          </p:cNvCxnSpPr>
          <p:nvPr/>
        </p:nvCxnSpPr>
        <p:spPr bwMode="auto">
          <a:xfrm rot="5400000">
            <a:off x="8030184" y="5486409"/>
            <a:ext cx="379512" cy="156612"/>
          </a:xfrm>
          <a:prstGeom prst="bentConnector2">
            <a:avLst/>
          </a:prstGeom>
          <a:noFill/>
          <a:ln w="2857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TextBox 115">
            <a:extLst>
              <a:ext uri="{FF2B5EF4-FFF2-40B4-BE49-F238E27FC236}">
                <a16:creationId xmlns:a16="http://schemas.microsoft.com/office/drawing/2014/main" id="{AF9F40C2-9F87-4310-BC54-4E9B731A33DB}"/>
              </a:ext>
            </a:extLst>
          </p:cNvPr>
          <p:cNvSpPr txBox="1"/>
          <p:nvPr/>
        </p:nvSpPr>
        <p:spPr>
          <a:xfrm>
            <a:off x="5663484" y="5600582"/>
            <a:ext cx="2478150" cy="307777"/>
          </a:xfrm>
          <a:prstGeom prst="rect">
            <a:avLst/>
          </a:prstGeom>
          <a:solidFill>
            <a:srgbClr val="CBD9EB"/>
          </a:solidFill>
        </p:spPr>
        <p:txBody>
          <a:bodyPr wrap="square" rtlCol="0">
            <a:spAutoFit/>
          </a:bodyPr>
          <a:lstStyle/>
          <a:p>
            <a:pPr algn="ctr"/>
            <a:r>
              <a:rPr lang="en-US" sz="1400" b="1" i="1" dirty="0">
                <a:solidFill>
                  <a:srgbClr val="2A5682"/>
                </a:solidFill>
                <a:latin typeface="+mj-lt"/>
              </a:rPr>
              <a:t>Delivery of Care &amp; Services</a:t>
            </a:r>
          </a:p>
        </p:txBody>
      </p:sp>
      <p:sp>
        <p:nvSpPr>
          <p:cNvPr id="3106" name="Rectangle: Rounded Corners 3105">
            <a:extLst>
              <a:ext uri="{FF2B5EF4-FFF2-40B4-BE49-F238E27FC236}">
                <a16:creationId xmlns:a16="http://schemas.microsoft.com/office/drawing/2014/main" id="{02E9FC9F-9F24-4A9D-AD19-A3E3EA802C10}"/>
              </a:ext>
            </a:extLst>
          </p:cNvPr>
          <p:cNvSpPr/>
          <p:nvPr/>
        </p:nvSpPr>
        <p:spPr bwMode="auto">
          <a:xfrm>
            <a:off x="749836" y="1752600"/>
            <a:ext cx="3124199" cy="372490"/>
          </a:xfrm>
          <a:prstGeom prst="roundRect">
            <a:avLst/>
          </a:prstGeom>
          <a:solidFill>
            <a:schemeClr val="bg2"/>
          </a:solidFill>
          <a:ln>
            <a:noFill/>
          </a:ln>
          <a:effectLst/>
        </p:spPr>
        <p:txBody>
          <a:bodyPr lIns="91440" tIns="91440" rIns="91440" bIns="91440" rtlCol="0" anchor="ctr" anchorCtr="0">
            <a:noAutofit/>
          </a:bodyPr>
          <a:lstStyle/>
          <a:p>
            <a:pPr algn="ctr" eaLnBrk="1" hangingPunct="1"/>
            <a:r>
              <a:rPr lang="en-US" sz="1600" b="1" dirty="0">
                <a:solidFill>
                  <a:schemeClr val="bg1"/>
                </a:solidFill>
                <a:latin typeface="+mn-lt"/>
              </a:rPr>
              <a:t>Managed Care Payment Structure</a:t>
            </a:r>
          </a:p>
        </p:txBody>
      </p:sp>
      <p:sp>
        <p:nvSpPr>
          <p:cNvPr id="3110" name="Oval 3109">
            <a:extLst>
              <a:ext uri="{FF2B5EF4-FFF2-40B4-BE49-F238E27FC236}">
                <a16:creationId xmlns:a16="http://schemas.microsoft.com/office/drawing/2014/main" id="{56E18551-B80A-4637-A46F-9FECDD344BD0}"/>
              </a:ext>
            </a:extLst>
          </p:cNvPr>
          <p:cNvSpPr/>
          <p:nvPr/>
        </p:nvSpPr>
        <p:spPr bwMode="auto">
          <a:xfrm>
            <a:off x="315372" y="2167465"/>
            <a:ext cx="228599" cy="228600"/>
          </a:xfrm>
          <a:prstGeom prst="ellipse">
            <a:avLst/>
          </a:prstGeom>
          <a:solidFill>
            <a:schemeClr val="bg1">
              <a:lumMod val="95000"/>
            </a:schemeClr>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69" name="Oval 168">
            <a:extLst>
              <a:ext uri="{FF2B5EF4-FFF2-40B4-BE49-F238E27FC236}">
                <a16:creationId xmlns:a16="http://schemas.microsoft.com/office/drawing/2014/main" id="{CE2D6C22-985D-4C44-B43B-060987EF96A8}"/>
              </a:ext>
            </a:extLst>
          </p:cNvPr>
          <p:cNvSpPr/>
          <p:nvPr/>
        </p:nvSpPr>
        <p:spPr bwMode="auto">
          <a:xfrm>
            <a:off x="315373" y="3056712"/>
            <a:ext cx="228599" cy="228600"/>
          </a:xfrm>
          <a:prstGeom prst="ellipse">
            <a:avLst/>
          </a:prstGeom>
          <a:solidFill>
            <a:schemeClr val="bg1">
              <a:lumMod val="95000"/>
            </a:schemeClr>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70" name="Oval 169">
            <a:extLst>
              <a:ext uri="{FF2B5EF4-FFF2-40B4-BE49-F238E27FC236}">
                <a16:creationId xmlns:a16="http://schemas.microsoft.com/office/drawing/2014/main" id="{4231F412-0C28-42A0-BE8C-8C0CF8254FAC}"/>
              </a:ext>
            </a:extLst>
          </p:cNvPr>
          <p:cNvSpPr/>
          <p:nvPr/>
        </p:nvSpPr>
        <p:spPr bwMode="auto">
          <a:xfrm>
            <a:off x="315372" y="4194623"/>
            <a:ext cx="228599" cy="228600"/>
          </a:xfrm>
          <a:prstGeom prst="ellipse">
            <a:avLst/>
          </a:prstGeom>
          <a:solidFill>
            <a:schemeClr val="bg1">
              <a:lumMod val="95000"/>
            </a:schemeClr>
          </a:solidFill>
          <a:ln w="19050">
            <a:solidFill>
              <a:schemeClr val="bg2"/>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76" name="Rectangle 175">
            <a:extLst>
              <a:ext uri="{FF2B5EF4-FFF2-40B4-BE49-F238E27FC236}">
                <a16:creationId xmlns:a16="http://schemas.microsoft.com/office/drawing/2014/main" id="{AE0CD052-9675-41E3-80E5-171314C23491}"/>
              </a:ext>
            </a:extLst>
          </p:cNvPr>
          <p:cNvSpPr/>
          <p:nvPr/>
        </p:nvSpPr>
        <p:spPr bwMode="auto">
          <a:xfrm>
            <a:off x="0" y="914400"/>
            <a:ext cx="9144000" cy="673825"/>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77" name="TextBox 176">
            <a:extLst>
              <a:ext uri="{FF2B5EF4-FFF2-40B4-BE49-F238E27FC236}">
                <a16:creationId xmlns:a16="http://schemas.microsoft.com/office/drawing/2014/main" id="{924AC00F-84F1-4A73-BC9D-D72A453FD7DE}"/>
              </a:ext>
            </a:extLst>
          </p:cNvPr>
          <p:cNvSpPr txBox="1"/>
          <p:nvPr/>
        </p:nvSpPr>
        <p:spPr>
          <a:xfrm>
            <a:off x="0" y="953869"/>
            <a:ext cx="9144000"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DHCS contracts with Medi-Cal MCPs who bring a network of providers for services, care, and treatment to Medi-Cal enrollees. CMS, DHCS, and </a:t>
            </a:r>
            <a:r>
              <a:rPr lang="en-US" b="1" dirty="0" err="1">
                <a:solidFill>
                  <a:schemeClr val="bg1"/>
                </a:solidFill>
                <a:latin typeface="Calibri" panose="020F0502020204030204" pitchFamily="34" charset="0"/>
              </a:rPr>
              <a:t>MCPs</a:t>
            </a:r>
            <a:r>
              <a:rPr lang="en-US" b="1" dirty="0">
                <a:solidFill>
                  <a:schemeClr val="bg1"/>
                </a:solidFill>
                <a:latin typeface="Calibri" panose="020F0502020204030204" pitchFamily="34" charset="0"/>
              </a:rPr>
              <a:t> do </a:t>
            </a:r>
            <a:r>
              <a:rPr lang="en-US" b="1" i="1" dirty="0">
                <a:solidFill>
                  <a:schemeClr val="bg1"/>
                </a:solidFill>
                <a:latin typeface="Calibri" panose="020F0502020204030204" pitchFamily="34" charset="0"/>
              </a:rPr>
              <a:t>not </a:t>
            </a:r>
            <a:r>
              <a:rPr lang="en-US" b="1" dirty="0">
                <a:solidFill>
                  <a:schemeClr val="bg1"/>
                </a:solidFill>
                <a:latin typeface="Calibri" panose="020F0502020204030204" pitchFamily="34" charset="0"/>
              </a:rPr>
              <a:t>deliver care to beneficiaries.</a:t>
            </a:r>
          </a:p>
        </p:txBody>
      </p:sp>
    </p:spTree>
    <p:extLst>
      <p:ext uri="{BB962C8B-B14F-4D97-AF65-F5344CB8AC3E}">
        <p14:creationId xmlns:p14="http://schemas.microsoft.com/office/powerpoint/2010/main" val="123739888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DD8A0EAF-7818-48A8-B022-7A3BD1DC0C03}"/>
              </a:ext>
            </a:extLst>
          </p:cNvPr>
          <p:cNvSpPr/>
          <p:nvPr/>
        </p:nvSpPr>
        <p:spPr bwMode="auto">
          <a:xfrm>
            <a:off x="228600" y="5706574"/>
            <a:ext cx="8686800" cy="1033621"/>
          </a:xfrm>
          <a:prstGeom prst="rect">
            <a:avLst/>
          </a:prstGeom>
          <a:solidFill>
            <a:schemeClr val="bg1"/>
          </a:solidFill>
          <a:ln>
            <a:solidFill>
              <a:schemeClr val="bg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56" name="Rectangle 155">
            <a:extLst>
              <a:ext uri="{FF2B5EF4-FFF2-40B4-BE49-F238E27FC236}">
                <a16:creationId xmlns:a16="http://schemas.microsoft.com/office/drawing/2014/main" id="{CFFFD0F2-E634-49A4-A7A0-D41DBA7FF136}"/>
              </a:ext>
            </a:extLst>
          </p:cNvPr>
          <p:cNvSpPr/>
          <p:nvPr/>
        </p:nvSpPr>
        <p:spPr bwMode="auto">
          <a:xfrm>
            <a:off x="0" y="1670582"/>
            <a:ext cx="9143998" cy="5111217"/>
          </a:xfrm>
          <a:prstGeom prst="rect">
            <a:avLst/>
          </a:prstGeom>
          <a:solidFill>
            <a:schemeClr val="bg1">
              <a:lumMod val="95000"/>
            </a:schemeClr>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40" name="Rectangle 139">
            <a:extLst>
              <a:ext uri="{FF2B5EF4-FFF2-40B4-BE49-F238E27FC236}">
                <a16:creationId xmlns:a16="http://schemas.microsoft.com/office/drawing/2014/main" id="{44C5A700-5149-4619-B9E5-4C777DF96EAF}"/>
              </a:ext>
            </a:extLst>
          </p:cNvPr>
          <p:cNvSpPr/>
          <p:nvPr/>
        </p:nvSpPr>
        <p:spPr>
          <a:xfrm>
            <a:off x="1391678" y="4333141"/>
            <a:ext cx="2418322" cy="640080"/>
          </a:xfrm>
          <a:prstGeom prst="rect">
            <a:avLst/>
          </a:prstGeom>
          <a:solidFill>
            <a:srgbClr val="FFEDB3"/>
          </a:solidFill>
          <a:ln w="190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sp>
        <p:nvSpPr>
          <p:cNvPr id="2" name="Title 1">
            <a:extLst>
              <a:ext uri="{FF2B5EF4-FFF2-40B4-BE49-F238E27FC236}">
                <a16:creationId xmlns:a16="http://schemas.microsoft.com/office/drawing/2014/main" id="{AF93CB6D-5DF5-4CF5-8050-7238EE54A2CF}"/>
              </a:ext>
            </a:extLst>
          </p:cNvPr>
          <p:cNvSpPr>
            <a:spLocks noGrp="1"/>
          </p:cNvSpPr>
          <p:nvPr>
            <p:ph type="title"/>
          </p:nvPr>
        </p:nvSpPr>
        <p:spPr/>
        <p:txBody>
          <a:bodyPr/>
          <a:lstStyle/>
          <a:p>
            <a:r>
              <a:rPr lang="en-US" sz="2500" dirty="0" err="1"/>
              <a:t>MCP</a:t>
            </a:r>
            <a:r>
              <a:rPr lang="en-US" sz="2500" dirty="0"/>
              <a:t> Delegation Continuum</a:t>
            </a:r>
          </a:p>
        </p:txBody>
      </p:sp>
      <p:sp>
        <p:nvSpPr>
          <p:cNvPr id="36" name="Left-Right Arrow 4">
            <a:extLst>
              <a:ext uri="{FF2B5EF4-FFF2-40B4-BE49-F238E27FC236}">
                <a16:creationId xmlns:a16="http://schemas.microsoft.com/office/drawing/2014/main" id="{9F4E160F-DBF6-4745-BB06-B57FEDD07EA4}"/>
              </a:ext>
            </a:extLst>
          </p:cNvPr>
          <p:cNvSpPr/>
          <p:nvPr/>
        </p:nvSpPr>
        <p:spPr bwMode="auto">
          <a:xfrm>
            <a:off x="415637" y="1750933"/>
            <a:ext cx="8375370" cy="1220867"/>
          </a:xfrm>
          <a:prstGeom prst="leftRightArrow">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10800000" scaled="1"/>
            <a:tileRect/>
          </a:gradFill>
          <a:ln w="19050" cap="flat" cmpd="sng" algn="ctr">
            <a:solidFill>
              <a:schemeClr val="bg2">
                <a:lumMod val="50000"/>
              </a:schemeClr>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a:endParaRPr lang="en-US" sz="1100" b="1">
              <a:solidFill>
                <a:srgbClr val="000000"/>
              </a:solidFill>
              <a:latin typeface="Calibri" charset="0"/>
            </a:endParaRPr>
          </a:p>
        </p:txBody>
      </p:sp>
      <p:sp>
        <p:nvSpPr>
          <p:cNvPr id="37" name="TextBox 36">
            <a:extLst>
              <a:ext uri="{FF2B5EF4-FFF2-40B4-BE49-F238E27FC236}">
                <a16:creationId xmlns:a16="http://schemas.microsoft.com/office/drawing/2014/main" id="{53F5638B-DED2-4E5C-A155-2FE7485FC7A7}"/>
              </a:ext>
            </a:extLst>
          </p:cNvPr>
          <p:cNvSpPr txBox="1"/>
          <p:nvPr/>
        </p:nvSpPr>
        <p:spPr>
          <a:xfrm>
            <a:off x="1703762" y="2102129"/>
            <a:ext cx="1794153" cy="523220"/>
          </a:xfrm>
          <a:prstGeom prst="rect">
            <a:avLst/>
          </a:prstGeom>
          <a:noFill/>
          <a:ln>
            <a:noFill/>
          </a:ln>
        </p:spPr>
        <p:txBody>
          <a:bodyPr wrap="square" rtlCol="0">
            <a:spAutoFit/>
          </a:bodyPr>
          <a:lstStyle/>
          <a:p>
            <a:pPr algn="ctr"/>
            <a:r>
              <a:rPr lang="en-US" sz="1400" b="1" dirty="0">
                <a:solidFill>
                  <a:srgbClr val="000000"/>
                </a:solidFill>
                <a:latin typeface="Calibri"/>
              </a:rPr>
              <a:t>No Delegation / 100% Direct Contracting</a:t>
            </a:r>
          </a:p>
        </p:txBody>
      </p:sp>
      <p:sp>
        <p:nvSpPr>
          <p:cNvPr id="38" name="TextBox 37">
            <a:extLst>
              <a:ext uri="{FF2B5EF4-FFF2-40B4-BE49-F238E27FC236}">
                <a16:creationId xmlns:a16="http://schemas.microsoft.com/office/drawing/2014/main" id="{37F6B53E-B59E-4BD1-A63C-4A4F621DF4E6}"/>
              </a:ext>
            </a:extLst>
          </p:cNvPr>
          <p:cNvSpPr txBox="1"/>
          <p:nvPr/>
        </p:nvSpPr>
        <p:spPr>
          <a:xfrm>
            <a:off x="4217152" y="2102129"/>
            <a:ext cx="4005112" cy="523220"/>
          </a:xfrm>
          <a:prstGeom prst="rect">
            <a:avLst/>
          </a:prstGeom>
          <a:noFill/>
          <a:ln>
            <a:noFill/>
          </a:ln>
        </p:spPr>
        <p:txBody>
          <a:bodyPr wrap="square" rtlCol="0">
            <a:spAutoFit/>
          </a:bodyPr>
          <a:lstStyle/>
          <a:p>
            <a:pPr algn="ctr"/>
            <a:r>
              <a:rPr lang="en-US" sz="1400" b="1" dirty="0">
                <a:solidFill>
                  <a:srgbClr val="000000"/>
                </a:solidFill>
                <a:latin typeface="Calibri"/>
              </a:rPr>
              <a:t>Delegation to Multiple Plans, Independent Practice Associations (IPAs) / Medical Groups, and Hospitals</a:t>
            </a:r>
          </a:p>
        </p:txBody>
      </p:sp>
      <p:sp>
        <p:nvSpPr>
          <p:cNvPr id="11" name="Rounded Rectangle 36">
            <a:extLst>
              <a:ext uri="{FF2B5EF4-FFF2-40B4-BE49-F238E27FC236}">
                <a16:creationId xmlns:a16="http://schemas.microsoft.com/office/drawing/2014/main" id="{9F3513E9-D188-41BF-9EF3-3547A7EB6AF6}"/>
              </a:ext>
            </a:extLst>
          </p:cNvPr>
          <p:cNvSpPr/>
          <p:nvPr/>
        </p:nvSpPr>
        <p:spPr bwMode="auto">
          <a:xfrm>
            <a:off x="6049111" y="3894698"/>
            <a:ext cx="1230440" cy="374816"/>
          </a:xfrm>
          <a:prstGeom prst="rect">
            <a:avLst/>
          </a:prstGeom>
          <a:solidFill>
            <a:schemeClr val="tx2">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lvl="1" algn="ctr" defTabSz="1019175"/>
            <a:r>
              <a:rPr lang="en-US" sz="1200" b="1" dirty="0">
                <a:solidFill>
                  <a:srgbClr val="000000"/>
                </a:solidFill>
                <a:latin typeface="Calibri" charset="0"/>
                <a:cs typeface="+mn-cs"/>
              </a:rPr>
              <a:t>Primary </a:t>
            </a:r>
            <a:r>
              <a:rPr lang="en-US" sz="1200" b="1" dirty="0" err="1">
                <a:solidFill>
                  <a:srgbClr val="000000"/>
                </a:solidFill>
                <a:latin typeface="Calibri" charset="0"/>
                <a:cs typeface="+mn-cs"/>
              </a:rPr>
              <a:t>MCP</a:t>
            </a:r>
            <a:endParaRPr lang="en-US" sz="1200" b="1" dirty="0">
              <a:solidFill>
                <a:srgbClr val="000000"/>
              </a:solidFill>
              <a:latin typeface="Calibri" charset="0"/>
              <a:cs typeface="+mn-cs"/>
            </a:endParaRPr>
          </a:p>
        </p:txBody>
      </p:sp>
      <p:cxnSp>
        <p:nvCxnSpPr>
          <p:cNvPr id="16" name="Straight Arrow Connector 15">
            <a:extLst>
              <a:ext uri="{FF2B5EF4-FFF2-40B4-BE49-F238E27FC236}">
                <a16:creationId xmlns:a16="http://schemas.microsoft.com/office/drawing/2014/main" id="{B2260C6D-1716-4AA3-B99B-FEF072BD476A}"/>
              </a:ext>
            </a:extLst>
          </p:cNvPr>
          <p:cNvCxnSpPr>
            <a:cxnSpLocks/>
            <a:stCxn id="70" idx="2"/>
            <a:endCxn id="11" idx="0"/>
          </p:cNvCxnSpPr>
          <p:nvPr/>
        </p:nvCxnSpPr>
        <p:spPr bwMode="auto">
          <a:xfrm>
            <a:off x="6664331" y="3548526"/>
            <a:ext cx="0" cy="346172"/>
          </a:xfrm>
          <a:prstGeom prst="straightConnector1">
            <a:avLst/>
          </a:prstGeom>
          <a:noFill/>
          <a:ln w="19050" cap="flat" cmpd="sng" algn="ctr">
            <a:solidFill>
              <a:schemeClr val="accent1"/>
            </a:solidFill>
            <a:prstDash val="solid"/>
            <a:round/>
            <a:headEnd type="none" w="med" len="med"/>
            <a:tailEnd type="arrow"/>
          </a:ln>
          <a:effectLst/>
        </p:spPr>
      </p:cxnSp>
      <p:sp>
        <p:nvSpPr>
          <p:cNvPr id="17" name="Rounded Rectangle 58">
            <a:extLst>
              <a:ext uri="{FF2B5EF4-FFF2-40B4-BE49-F238E27FC236}">
                <a16:creationId xmlns:a16="http://schemas.microsoft.com/office/drawing/2014/main" id="{3A5A1890-4CEB-4C61-8716-209314BF1140}"/>
              </a:ext>
            </a:extLst>
          </p:cNvPr>
          <p:cNvSpPr/>
          <p:nvPr/>
        </p:nvSpPr>
        <p:spPr bwMode="auto">
          <a:xfrm>
            <a:off x="6139487" y="6137123"/>
            <a:ext cx="1371600" cy="457200"/>
          </a:xfrm>
          <a:prstGeom prst="rect">
            <a:avLst/>
          </a:prstGeom>
          <a:solidFill>
            <a:schemeClr val="tx2">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lvl="1" algn="ctr" defTabSz="1019175"/>
            <a:r>
              <a:rPr lang="en-US" sz="1200" b="1" dirty="0">
                <a:solidFill>
                  <a:srgbClr val="000000"/>
                </a:solidFill>
                <a:latin typeface="Calibri" charset="0"/>
                <a:cs typeface="+mn-cs"/>
              </a:rPr>
              <a:t>Individual Providers</a:t>
            </a:r>
          </a:p>
        </p:txBody>
      </p:sp>
      <p:sp>
        <p:nvSpPr>
          <p:cNvPr id="34" name="Rounded Rectangle 59">
            <a:extLst>
              <a:ext uri="{FF2B5EF4-FFF2-40B4-BE49-F238E27FC236}">
                <a16:creationId xmlns:a16="http://schemas.microsoft.com/office/drawing/2014/main" id="{7341CAAC-35A9-4CA5-A278-C3CDA521BD36}"/>
              </a:ext>
            </a:extLst>
          </p:cNvPr>
          <p:cNvSpPr/>
          <p:nvPr/>
        </p:nvSpPr>
        <p:spPr bwMode="auto">
          <a:xfrm>
            <a:off x="5235828" y="4574314"/>
            <a:ext cx="1371600" cy="392778"/>
          </a:xfrm>
          <a:prstGeom prst="rect">
            <a:avLst/>
          </a:prstGeom>
          <a:solidFill>
            <a:schemeClr val="tx2">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lvl="1" algn="ctr" defTabSz="1019175"/>
            <a:r>
              <a:rPr lang="en-US" sz="1200" b="1" dirty="0">
                <a:solidFill>
                  <a:srgbClr val="000000"/>
                </a:solidFill>
                <a:latin typeface="Calibri" charset="0"/>
                <a:cs typeface="+mn-cs"/>
              </a:rPr>
              <a:t>Medi-Cal </a:t>
            </a:r>
            <a:r>
              <a:rPr lang="en-US" sz="1200" b="1" dirty="0" err="1">
                <a:solidFill>
                  <a:srgbClr val="000000"/>
                </a:solidFill>
                <a:latin typeface="Calibri" charset="0"/>
                <a:cs typeface="+mn-cs"/>
              </a:rPr>
              <a:t>MCP</a:t>
            </a:r>
            <a:endParaRPr lang="en-US" sz="1200" b="1" dirty="0">
              <a:solidFill>
                <a:srgbClr val="000000"/>
              </a:solidFill>
              <a:latin typeface="Calibri" charset="0"/>
              <a:cs typeface="+mn-cs"/>
            </a:endParaRPr>
          </a:p>
        </p:txBody>
      </p:sp>
      <p:sp>
        <p:nvSpPr>
          <p:cNvPr id="35" name="Rounded Rectangle 60">
            <a:extLst>
              <a:ext uri="{FF2B5EF4-FFF2-40B4-BE49-F238E27FC236}">
                <a16:creationId xmlns:a16="http://schemas.microsoft.com/office/drawing/2014/main" id="{04472F5F-99C4-411A-BB0C-0AF7801D8BCF}"/>
              </a:ext>
            </a:extLst>
          </p:cNvPr>
          <p:cNvSpPr/>
          <p:nvPr/>
        </p:nvSpPr>
        <p:spPr bwMode="auto">
          <a:xfrm>
            <a:off x="6988109" y="4574314"/>
            <a:ext cx="1371600" cy="392778"/>
          </a:xfrm>
          <a:prstGeom prst="rect">
            <a:avLst/>
          </a:prstGeom>
          <a:solidFill>
            <a:schemeClr val="tx2">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lvl="1" algn="ctr" defTabSz="1019175"/>
            <a:r>
              <a:rPr lang="en-US" sz="1200" b="1" dirty="0">
                <a:solidFill>
                  <a:srgbClr val="000000"/>
                </a:solidFill>
                <a:latin typeface="Calibri" charset="0"/>
              </a:rPr>
              <a:t>Local </a:t>
            </a:r>
            <a:r>
              <a:rPr lang="en-US" sz="1200" b="1" dirty="0" err="1">
                <a:solidFill>
                  <a:srgbClr val="000000"/>
                </a:solidFill>
                <a:latin typeface="Calibri" charset="0"/>
              </a:rPr>
              <a:t>SMHP</a:t>
            </a:r>
            <a:endParaRPr lang="en-US" sz="1200" b="1" dirty="0">
              <a:solidFill>
                <a:srgbClr val="000000"/>
              </a:solidFill>
              <a:latin typeface="Calibri" charset="0"/>
              <a:cs typeface="+mn-cs"/>
            </a:endParaRPr>
          </a:p>
        </p:txBody>
      </p:sp>
      <p:sp>
        <p:nvSpPr>
          <p:cNvPr id="32" name="Rounded Rectangle 61">
            <a:extLst>
              <a:ext uri="{FF2B5EF4-FFF2-40B4-BE49-F238E27FC236}">
                <a16:creationId xmlns:a16="http://schemas.microsoft.com/office/drawing/2014/main" id="{E9680931-C311-47BD-BBC2-DB8582855C0B}"/>
              </a:ext>
            </a:extLst>
          </p:cNvPr>
          <p:cNvSpPr/>
          <p:nvPr/>
        </p:nvSpPr>
        <p:spPr bwMode="auto">
          <a:xfrm>
            <a:off x="4896708" y="5423048"/>
            <a:ext cx="922618" cy="361238"/>
          </a:xfrm>
          <a:prstGeom prst="rect">
            <a:avLst/>
          </a:prstGeom>
          <a:solidFill>
            <a:schemeClr val="tx2">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r" defTabSz="1019175"/>
            <a:r>
              <a:rPr lang="en-US" sz="1200" b="1" dirty="0">
                <a:solidFill>
                  <a:srgbClr val="000000"/>
                </a:solidFill>
                <a:latin typeface="Calibri" charset="0"/>
                <a:cs typeface="+mn-cs"/>
              </a:rPr>
              <a:t>IPA 1</a:t>
            </a:r>
          </a:p>
        </p:txBody>
      </p:sp>
      <p:sp>
        <p:nvSpPr>
          <p:cNvPr id="33" name="Rounded Rectangle 62">
            <a:extLst>
              <a:ext uri="{FF2B5EF4-FFF2-40B4-BE49-F238E27FC236}">
                <a16:creationId xmlns:a16="http://schemas.microsoft.com/office/drawing/2014/main" id="{BDBC4339-2274-4576-A4EF-1A0274F23512}"/>
              </a:ext>
            </a:extLst>
          </p:cNvPr>
          <p:cNvSpPr/>
          <p:nvPr/>
        </p:nvSpPr>
        <p:spPr bwMode="auto">
          <a:xfrm>
            <a:off x="8002492" y="5061383"/>
            <a:ext cx="804022" cy="361448"/>
          </a:xfrm>
          <a:prstGeom prst="rect">
            <a:avLst/>
          </a:prstGeom>
          <a:solidFill>
            <a:schemeClr val="tx2">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r" defTabSz="1019175"/>
            <a:r>
              <a:rPr lang="en-US" sz="1200" b="1" dirty="0">
                <a:solidFill>
                  <a:srgbClr val="000000"/>
                </a:solidFill>
                <a:latin typeface="Calibri" charset="0"/>
                <a:cs typeface="+mn-cs"/>
              </a:rPr>
              <a:t>IPA 2</a:t>
            </a:r>
          </a:p>
        </p:txBody>
      </p:sp>
      <p:cxnSp>
        <p:nvCxnSpPr>
          <p:cNvPr id="20" name="Elbow Connector 85">
            <a:extLst>
              <a:ext uri="{FF2B5EF4-FFF2-40B4-BE49-F238E27FC236}">
                <a16:creationId xmlns:a16="http://schemas.microsoft.com/office/drawing/2014/main" id="{F633F87D-0349-4B50-9206-5A90A7B543CE}"/>
              </a:ext>
            </a:extLst>
          </p:cNvPr>
          <p:cNvCxnSpPr/>
          <p:nvPr/>
        </p:nvCxnSpPr>
        <p:spPr bwMode="auto">
          <a:xfrm rot="5400000">
            <a:off x="6305378" y="4198517"/>
            <a:ext cx="290127" cy="461466"/>
          </a:xfrm>
          <a:prstGeom prst="bentConnector3">
            <a:avLst/>
          </a:prstGeom>
          <a:noFill/>
          <a:ln w="19050" cap="flat" cmpd="sng" algn="ctr">
            <a:solidFill>
              <a:schemeClr val="accent1"/>
            </a:solidFill>
            <a:prstDash val="solid"/>
            <a:round/>
            <a:headEnd type="none" w="med" len="med"/>
            <a:tailEnd type="arrow"/>
          </a:ln>
          <a:effectLst/>
        </p:spPr>
      </p:cxnSp>
      <p:cxnSp>
        <p:nvCxnSpPr>
          <p:cNvPr id="21" name="Elbow Connector 122">
            <a:extLst>
              <a:ext uri="{FF2B5EF4-FFF2-40B4-BE49-F238E27FC236}">
                <a16:creationId xmlns:a16="http://schemas.microsoft.com/office/drawing/2014/main" id="{09B782FF-8FAD-460D-B389-2B5CA192CEDD}"/>
              </a:ext>
            </a:extLst>
          </p:cNvPr>
          <p:cNvCxnSpPr>
            <a:cxnSpLocks/>
          </p:cNvCxnSpPr>
          <p:nvPr/>
        </p:nvCxnSpPr>
        <p:spPr bwMode="auto">
          <a:xfrm rot="16200000" flipH="1">
            <a:off x="6775115" y="4190245"/>
            <a:ext cx="290127" cy="478009"/>
          </a:xfrm>
          <a:prstGeom prst="bentConnector3">
            <a:avLst/>
          </a:prstGeom>
          <a:noFill/>
          <a:ln w="19050" cap="flat" cmpd="sng" algn="ctr">
            <a:solidFill>
              <a:schemeClr val="accent1"/>
            </a:solidFill>
            <a:prstDash val="solid"/>
            <a:round/>
            <a:headEnd type="none" w="med" len="med"/>
            <a:tailEnd type="arrow"/>
          </a:ln>
          <a:effectLst/>
        </p:spPr>
      </p:cxnSp>
      <p:cxnSp>
        <p:nvCxnSpPr>
          <p:cNvPr id="22" name="Elbow Connector 125">
            <a:extLst>
              <a:ext uri="{FF2B5EF4-FFF2-40B4-BE49-F238E27FC236}">
                <a16:creationId xmlns:a16="http://schemas.microsoft.com/office/drawing/2014/main" id="{446A2427-3B1D-4E2D-938A-C6AFC7945E9B}"/>
              </a:ext>
            </a:extLst>
          </p:cNvPr>
          <p:cNvCxnSpPr>
            <a:cxnSpLocks/>
            <a:endCxn id="32" idx="1"/>
          </p:cNvCxnSpPr>
          <p:nvPr/>
        </p:nvCxnSpPr>
        <p:spPr bwMode="auto">
          <a:xfrm rot="5400000">
            <a:off x="4677573" y="4251867"/>
            <a:ext cx="1570935" cy="1132664"/>
          </a:xfrm>
          <a:prstGeom prst="bentConnector4">
            <a:avLst>
              <a:gd name="adj1" fmla="val 272"/>
              <a:gd name="adj2" fmla="val 120183"/>
            </a:avLst>
          </a:prstGeom>
          <a:noFill/>
          <a:ln w="19050" cap="flat" cmpd="sng" algn="ctr">
            <a:solidFill>
              <a:schemeClr val="accent1"/>
            </a:solidFill>
            <a:prstDash val="solid"/>
            <a:round/>
            <a:headEnd type="none" w="med" len="med"/>
            <a:tailEnd type="arrow"/>
          </a:ln>
          <a:effectLst/>
        </p:spPr>
      </p:cxnSp>
      <p:cxnSp>
        <p:nvCxnSpPr>
          <p:cNvPr id="23" name="Elbow Connector 129">
            <a:extLst>
              <a:ext uri="{FF2B5EF4-FFF2-40B4-BE49-F238E27FC236}">
                <a16:creationId xmlns:a16="http://schemas.microsoft.com/office/drawing/2014/main" id="{27C6E044-B450-4D26-B73A-A84033AFC20E}"/>
              </a:ext>
            </a:extLst>
          </p:cNvPr>
          <p:cNvCxnSpPr>
            <a:cxnSpLocks/>
            <a:endCxn id="33" idx="3"/>
          </p:cNvCxnSpPr>
          <p:nvPr/>
        </p:nvCxnSpPr>
        <p:spPr bwMode="auto">
          <a:xfrm>
            <a:off x="7280795" y="4029680"/>
            <a:ext cx="1525719" cy="1212427"/>
          </a:xfrm>
          <a:prstGeom prst="bentConnector3">
            <a:avLst>
              <a:gd name="adj1" fmla="val 114983"/>
            </a:avLst>
          </a:prstGeom>
          <a:noFill/>
          <a:ln w="19050" cap="flat" cmpd="sng" algn="ctr">
            <a:solidFill>
              <a:schemeClr val="accent1"/>
            </a:solidFill>
            <a:prstDash val="solid"/>
            <a:round/>
            <a:headEnd type="none" w="med" len="med"/>
            <a:tailEnd type="arrow"/>
          </a:ln>
          <a:effectLst/>
        </p:spPr>
      </p:cxnSp>
      <p:cxnSp>
        <p:nvCxnSpPr>
          <p:cNvPr id="24" name="Elbow Connector 147">
            <a:extLst>
              <a:ext uri="{FF2B5EF4-FFF2-40B4-BE49-F238E27FC236}">
                <a16:creationId xmlns:a16="http://schemas.microsoft.com/office/drawing/2014/main" id="{9D046D0F-57E8-4155-AEEA-D725DD8AEE28}"/>
              </a:ext>
            </a:extLst>
          </p:cNvPr>
          <p:cNvCxnSpPr>
            <a:cxnSpLocks/>
            <a:stCxn id="34" idx="2"/>
            <a:endCxn id="17" idx="0"/>
          </p:cNvCxnSpPr>
          <p:nvPr/>
        </p:nvCxnSpPr>
        <p:spPr bwMode="auto">
          <a:xfrm rot="16200000" flipH="1">
            <a:off x="5788442" y="5100277"/>
            <a:ext cx="1170031" cy="903659"/>
          </a:xfrm>
          <a:prstGeom prst="bentConnector3">
            <a:avLst>
              <a:gd name="adj1" fmla="val 50000"/>
            </a:avLst>
          </a:prstGeom>
          <a:noFill/>
          <a:ln w="19050" cap="flat" cmpd="sng" algn="ctr">
            <a:solidFill>
              <a:schemeClr val="accent1"/>
            </a:solidFill>
            <a:prstDash val="solid"/>
            <a:round/>
            <a:headEnd type="none" w="med" len="med"/>
            <a:tailEnd type="arrow"/>
          </a:ln>
          <a:effectLst/>
        </p:spPr>
      </p:cxnSp>
      <p:cxnSp>
        <p:nvCxnSpPr>
          <p:cNvPr id="25" name="Elbow Connector 150">
            <a:extLst>
              <a:ext uri="{FF2B5EF4-FFF2-40B4-BE49-F238E27FC236}">
                <a16:creationId xmlns:a16="http://schemas.microsoft.com/office/drawing/2014/main" id="{C5E8EFE0-C660-400B-97FD-4FC3E867A67E}"/>
              </a:ext>
            </a:extLst>
          </p:cNvPr>
          <p:cNvCxnSpPr>
            <a:cxnSpLocks/>
            <a:stCxn id="35" idx="2"/>
            <a:endCxn id="17" idx="0"/>
          </p:cNvCxnSpPr>
          <p:nvPr/>
        </p:nvCxnSpPr>
        <p:spPr bwMode="auto">
          <a:xfrm rot="5400000">
            <a:off x="6664583" y="5127796"/>
            <a:ext cx="1170031" cy="848622"/>
          </a:xfrm>
          <a:prstGeom prst="bentConnector3">
            <a:avLst>
              <a:gd name="adj1" fmla="val 50000"/>
            </a:avLst>
          </a:prstGeom>
          <a:noFill/>
          <a:ln w="19050" cap="flat" cmpd="sng" algn="ctr">
            <a:solidFill>
              <a:schemeClr val="accent1"/>
            </a:solidFill>
            <a:prstDash val="solid"/>
            <a:round/>
            <a:headEnd type="none" w="med" len="med"/>
            <a:tailEnd type="arrow"/>
          </a:ln>
          <a:effectLst/>
        </p:spPr>
      </p:cxnSp>
      <p:cxnSp>
        <p:nvCxnSpPr>
          <p:cNvPr id="26" name="Elbow Connector 153">
            <a:extLst>
              <a:ext uri="{FF2B5EF4-FFF2-40B4-BE49-F238E27FC236}">
                <a16:creationId xmlns:a16="http://schemas.microsoft.com/office/drawing/2014/main" id="{09D50D6B-55F7-4B72-BAF2-454FB9EA446A}"/>
              </a:ext>
            </a:extLst>
          </p:cNvPr>
          <p:cNvCxnSpPr>
            <a:cxnSpLocks/>
            <a:stCxn id="32" idx="2"/>
            <a:endCxn id="17" idx="1"/>
          </p:cNvCxnSpPr>
          <p:nvPr/>
        </p:nvCxnSpPr>
        <p:spPr bwMode="auto">
          <a:xfrm rot="16200000" flipH="1">
            <a:off x="5458034" y="5684269"/>
            <a:ext cx="581437" cy="781470"/>
          </a:xfrm>
          <a:prstGeom prst="bentConnector2">
            <a:avLst/>
          </a:prstGeom>
          <a:noFill/>
          <a:ln w="19050" cap="flat" cmpd="sng" algn="ctr">
            <a:solidFill>
              <a:schemeClr val="accent1"/>
            </a:solidFill>
            <a:prstDash val="solid"/>
            <a:round/>
            <a:headEnd type="none" w="med" len="med"/>
            <a:tailEnd type="arrow"/>
          </a:ln>
          <a:effectLst/>
        </p:spPr>
      </p:cxnSp>
      <p:cxnSp>
        <p:nvCxnSpPr>
          <p:cNvPr id="27" name="Elbow Connector 156">
            <a:extLst>
              <a:ext uri="{FF2B5EF4-FFF2-40B4-BE49-F238E27FC236}">
                <a16:creationId xmlns:a16="http://schemas.microsoft.com/office/drawing/2014/main" id="{581C8044-5007-4360-AA73-22A38CED05C2}"/>
              </a:ext>
            </a:extLst>
          </p:cNvPr>
          <p:cNvCxnSpPr>
            <a:cxnSpLocks/>
            <a:endCxn id="17" idx="3"/>
          </p:cNvCxnSpPr>
          <p:nvPr/>
        </p:nvCxnSpPr>
        <p:spPr bwMode="auto">
          <a:xfrm rot="10800000" flipV="1">
            <a:off x="7511087" y="5444433"/>
            <a:ext cx="1279920" cy="921290"/>
          </a:xfrm>
          <a:prstGeom prst="bentConnector3">
            <a:avLst>
              <a:gd name="adj1" fmla="val -803"/>
            </a:avLst>
          </a:prstGeom>
          <a:noFill/>
          <a:ln w="19050" cap="flat" cmpd="sng" algn="ctr">
            <a:solidFill>
              <a:schemeClr val="accent1"/>
            </a:solidFill>
            <a:prstDash val="solid"/>
            <a:round/>
            <a:headEnd type="none" w="med" len="med"/>
            <a:tailEnd type="arrow"/>
          </a:ln>
          <a:effectLst/>
        </p:spPr>
      </p:cxnSp>
      <p:cxnSp>
        <p:nvCxnSpPr>
          <p:cNvPr id="29" name="Elbow Connector 57">
            <a:extLst>
              <a:ext uri="{FF2B5EF4-FFF2-40B4-BE49-F238E27FC236}">
                <a16:creationId xmlns:a16="http://schemas.microsoft.com/office/drawing/2014/main" id="{EF88D923-061D-42D1-9233-C790E9D6F8F8}"/>
              </a:ext>
            </a:extLst>
          </p:cNvPr>
          <p:cNvCxnSpPr>
            <a:cxnSpLocks/>
            <a:stCxn id="34" idx="1"/>
          </p:cNvCxnSpPr>
          <p:nvPr/>
        </p:nvCxnSpPr>
        <p:spPr bwMode="auto">
          <a:xfrm rot="10800000" flipV="1">
            <a:off x="5031940" y="4770702"/>
            <a:ext cx="203889" cy="646039"/>
          </a:xfrm>
          <a:prstGeom prst="bentConnector2">
            <a:avLst/>
          </a:prstGeom>
          <a:noFill/>
          <a:ln w="19050" cap="flat" cmpd="sng" algn="ctr">
            <a:solidFill>
              <a:schemeClr val="accent1"/>
            </a:solidFill>
            <a:prstDash val="solid"/>
            <a:round/>
            <a:headEnd type="none" w="med" len="med"/>
            <a:tailEnd type="arrow"/>
          </a:ln>
          <a:effectLst/>
        </p:spPr>
      </p:cxnSp>
      <p:sp>
        <p:nvSpPr>
          <p:cNvPr id="31" name="Rounded Rectangle 64">
            <a:extLst>
              <a:ext uri="{FF2B5EF4-FFF2-40B4-BE49-F238E27FC236}">
                <a16:creationId xmlns:a16="http://schemas.microsoft.com/office/drawing/2014/main" id="{4F622917-F8E3-48DB-9A93-03AD19EEF0D5}"/>
              </a:ext>
            </a:extLst>
          </p:cNvPr>
          <p:cNvSpPr/>
          <p:nvPr/>
        </p:nvSpPr>
        <p:spPr bwMode="auto">
          <a:xfrm>
            <a:off x="7362778" y="5629531"/>
            <a:ext cx="1317093" cy="360496"/>
          </a:xfrm>
          <a:prstGeom prst="rect">
            <a:avLst/>
          </a:prstGeom>
          <a:solidFill>
            <a:schemeClr val="tx2">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lvl="1" algn="ctr" defTabSz="1019175"/>
            <a:r>
              <a:rPr lang="en-US" sz="1200" b="1" dirty="0">
                <a:solidFill>
                  <a:srgbClr val="000000"/>
                </a:solidFill>
                <a:latin typeface="Calibri" charset="0"/>
                <a:cs typeface="+mn-cs"/>
              </a:rPr>
              <a:t>Hospital A</a:t>
            </a:r>
          </a:p>
        </p:txBody>
      </p:sp>
      <p:sp>
        <p:nvSpPr>
          <p:cNvPr id="70" name="Rectangle 69">
            <a:extLst>
              <a:ext uri="{FF2B5EF4-FFF2-40B4-BE49-F238E27FC236}">
                <a16:creationId xmlns:a16="http://schemas.microsoft.com/office/drawing/2014/main" id="{E9F6E202-8A82-470E-9793-12536A8DF0B4}"/>
              </a:ext>
            </a:extLst>
          </p:cNvPr>
          <p:cNvSpPr/>
          <p:nvPr/>
        </p:nvSpPr>
        <p:spPr>
          <a:xfrm>
            <a:off x="5455170" y="2908446"/>
            <a:ext cx="2418322" cy="640080"/>
          </a:xfrm>
          <a:prstGeom prst="rect">
            <a:avLst/>
          </a:prstGeom>
          <a:solidFill>
            <a:srgbClr val="FFEDB3"/>
          </a:solidFill>
          <a:ln w="190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pic>
        <p:nvPicPr>
          <p:cNvPr id="71" name="Picture 2" descr="Contact Us -DHCS">
            <a:extLst>
              <a:ext uri="{FF2B5EF4-FFF2-40B4-BE49-F238E27FC236}">
                <a16:creationId xmlns:a16="http://schemas.microsoft.com/office/drawing/2014/main" id="{40E6321C-AA84-458F-91AD-53146BF3B6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223" y="2987833"/>
            <a:ext cx="1350216" cy="47491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964EE237-82F5-442C-8143-6AE2DF646A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563"/>
          <a:stretch/>
        </p:blipFill>
        <p:spPr>
          <a:xfrm>
            <a:off x="6211326" y="6170157"/>
            <a:ext cx="457802" cy="391132"/>
          </a:xfrm>
          <a:prstGeom prst="rect">
            <a:avLst/>
          </a:prstGeom>
        </p:spPr>
      </p:pic>
      <p:pic>
        <p:nvPicPr>
          <p:cNvPr id="73" name="Picture 72">
            <a:extLst>
              <a:ext uri="{FF2B5EF4-FFF2-40B4-BE49-F238E27FC236}">
                <a16:creationId xmlns:a16="http://schemas.microsoft.com/office/drawing/2014/main" id="{0F77C81F-5E90-439A-A198-FDF11D8E98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977"/>
          <a:stretch/>
        </p:blipFill>
        <p:spPr>
          <a:xfrm>
            <a:off x="7458901" y="5645337"/>
            <a:ext cx="382320" cy="328884"/>
          </a:xfrm>
          <a:prstGeom prst="rect">
            <a:avLst/>
          </a:prstGeom>
        </p:spPr>
      </p:pic>
      <p:pic>
        <p:nvPicPr>
          <p:cNvPr id="74" name="Picture 73">
            <a:extLst>
              <a:ext uri="{FF2B5EF4-FFF2-40B4-BE49-F238E27FC236}">
                <a16:creationId xmlns:a16="http://schemas.microsoft.com/office/drawing/2014/main" id="{1DA5A640-88C4-4A07-8131-FFA73A3855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883" b="20260"/>
          <a:stretch/>
        </p:blipFill>
        <p:spPr>
          <a:xfrm>
            <a:off x="7004584" y="4626468"/>
            <a:ext cx="458878" cy="338916"/>
          </a:xfrm>
          <a:prstGeom prst="rect">
            <a:avLst/>
          </a:prstGeom>
        </p:spPr>
      </p:pic>
      <p:pic>
        <p:nvPicPr>
          <p:cNvPr id="75" name="Picture 74">
            <a:extLst>
              <a:ext uri="{FF2B5EF4-FFF2-40B4-BE49-F238E27FC236}">
                <a16:creationId xmlns:a16="http://schemas.microsoft.com/office/drawing/2014/main" id="{B3ED96FD-94C2-4FF8-BEC1-519385A70F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883" b="20260"/>
          <a:stretch/>
        </p:blipFill>
        <p:spPr>
          <a:xfrm>
            <a:off x="5256096" y="4627108"/>
            <a:ext cx="458878" cy="338916"/>
          </a:xfrm>
          <a:prstGeom prst="rect">
            <a:avLst/>
          </a:prstGeom>
        </p:spPr>
      </p:pic>
      <p:pic>
        <p:nvPicPr>
          <p:cNvPr id="77" name="Picture 76">
            <a:extLst>
              <a:ext uri="{FF2B5EF4-FFF2-40B4-BE49-F238E27FC236}">
                <a16:creationId xmlns:a16="http://schemas.microsoft.com/office/drawing/2014/main" id="{75BDD749-3765-4C4B-B565-FACC08CE44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883" b="20260"/>
          <a:stretch/>
        </p:blipFill>
        <p:spPr>
          <a:xfrm>
            <a:off x="6138854" y="3920627"/>
            <a:ext cx="458878" cy="338916"/>
          </a:xfrm>
          <a:prstGeom prst="rect">
            <a:avLst/>
          </a:prstGeom>
        </p:spPr>
      </p:pic>
      <p:cxnSp>
        <p:nvCxnSpPr>
          <p:cNvPr id="112" name="Elbow Connector 57">
            <a:extLst>
              <a:ext uri="{FF2B5EF4-FFF2-40B4-BE49-F238E27FC236}">
                <a16:creationId xmlns:a16="http://schemas.microsoft.com/office/drawing/2014/main" id="{55168C27-A634-495C-9734-523EFFB46B40}"/>
              </a:ext>
            </a:extLst>
          </p:cNvPr>
          <p:cNvCxnSpPr>
            <a:cxnSpLocks/>
            <a:stCxn id="35" idx="3"/>
          </p:cNvCxnSpPr>
          <p:nvPr/>
        </p:nvCxnSpPr>
        <p:spPr bwMode="auto">
          <a:xfrm>
            <a:off x="8359709" y="4770703"/>
            <a:ext cx="230894" cy="280950"/>
          </a:xfrm>
          <a:prstGeom prst="bentConnector2">
            <a:avLst/>
          </a:prstGeom>
          <a:noFill/>
          <a:ln w="19050" cap="flat" cmpd="sng" algn="ctr">
            <a:solidFill>
              <a:schemeClr val="accent1"/>
            </a:solidFill>
            <a:prstDash val="solid"/>
            <a:round/>
            <a:headEnd type="none" w="med" len="med"/>
            <a:tailEnd type="arrow"/>
          </a:ln>
          <a:effectLst/>
        </p:spPr>
      </p:cxnSp>
      <p:cxnSp>
        <p:nvCxnSpPr>
          <p:cNvPr id="116" name="Elbow Connector 57">
            <a:extLst>
              <a:ext uri="{FF2B5EF4-FFF2-40B4-BE49-F238E27FC236}">
                <a16:creationId xmlns:a16="http://schemas.microsoft.com/office/drawing/2014/main" id="{AC75ABFD-2129-4846-BC28-A477BB745B86}"/>
              </a:ext>
            </a:extLst>
          </p:cNvPr>
          <p:cNvCxnSpPr>
            <a:cxnSpLocks/>
            <a:stCxn id="33" idx="1"/>
            <a:endCxn id="31" idx="0"/>
          </p:cNvCxnSpPr>
          <p:nvPr/>
        </p:nvCxnSpPr>
        <p:spPr bwMode="auto">
          <a:xfrm rot="10800000" flipH="1" flipV="1">
            <a:off x="8002491" y="5242107"/>
            <a:ext cx="18833" cy="387424"/>
          </a:xfrm>
          <a:prstGeom prst="bentConnector4">
            <a:avLst>
              <a:gd name="adj1" fmla="val -620400"/>
              <a:gd name="adj2" fmla="val 60212"/>
            </a:avLst>
          </a:prstGeom>
          <a:noFill/>
          <a:ln w="19050" cap="flat" cmpd="sng" algn="ctr">
            <a:solidFill>
              <a:schemeClr val="accent1"/>
            </a:solidFill>
            <a:prstDash val="solid"/>
            <a:round/>
            <a:headEnd type="none" w="med" len="med"/>
            <a:tailEnd type="arrow"/>
          </a:ln>
          <a:effectLst/>
        </p:spPr>
      </p:cxnSp>
      <p:pic>
        <p:nvPicPr>
          <p:cNvPr id="120" name="Picture 119">
            <a:extLst>
              <a:ext uri="{FF2B5EF4-FFF2-40B4-BE49-F238E27FC236}">
                <a16:creationId xmlns:a16="http://schemas.microsoft.com/office/drawing/2014/main" id="{B58DA097-AB02-41F9-A570-C6CB744734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8805"/>
          <a:stretch/>
        </p:blipFill>
        <p:spPr>
          <a:xfrm>
            <a:off x="4967864" y="5454202"/>
            <a:ext cx="368162" cy="298930"/>
          </a:xfrm>
          <a:prstGeom prst="rect">
            <a:avLst/>
          </a:prstGeom>
        </p:spPr>
      </p:pic>
      <p:pic>
        <p:nvPicPr>
          <p:cNvPr id="127" name="Picture 126">
            <a:extLst>
              <a:ext uri="{FF2B5EF4-FFF2-40B4-BE49-F238E27FC236}">
                <a16:creationId xmlns:a16="http://schemas.microsoft.com/office/drawing/2014/main" id="{63F00FDE-C86D-4DFE-8C9E-1594A0FF48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8805"/>
          <a:stretch/>
        </p:blipFill>
        <p:spPr>
          <a:xfrm>
            <a:off x="8013266" y="5088587"/>
            <a:ext cx="368162" cy="298930"/>
          </a:xfrm>
          <a:prstGeom prst="rect">
            <a:avLst/>
          </a:prstGeom>
        </p:spPr>
      </p:pic>
      <p:cxnSp>
        <p:nvCxnSpPr>
          <p:cNvPr id="132" name="Straight Arrow Connector 131">
            <a:extLst>
              <a:ext uri="{FF2B5EF4-FFF2-40B4-BE49-F238E27FC236}">
                <a16:creationId xmlns:a16="http://schemas.microsoft.com/office/drawing/2014/main" id="{5425189A-A6EB-4C68-8141-93FEED6028A3}"/>
              </a:ext>
            </a:extLst>
          </p:cNvPr>
          <p:cNvCxnSpPr>
            <a:cxnSpLocks/>
            <a:stCxn id="138" idx="2"/>
            <a:endCxn id="140" idx="0"/>
          </p:cNvCxnSpPr>
          <p:nvPr/>
        </p:nvCxnSpPr>
        <p:spPr bwMode="auto">
          <a:xfrm>
            <a:off x="2600839" y="3548526"/>
            <a:ext cx="0" cy="784615"/>
          </a:xfrm>
          <a:prstGeom prst="straightConnector1">
            <a:avLst/>
          </a:prstGeom>
          <a:noFill/>
          <a:ln w="28575" cap="flat" cmpd="sng" algn="ctr">
            <a:solidFill>
              <a:schemeClr val="accent1"/>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TextBox 134">
            <a:extLst>
              <a:ext uri="{FF2B5EF4-FFF2-40B4-BE49-F238E27FC236}">
                <a16:creationId xmlns:a16="http://schemas.microsoft.com/office/drawing/2014/main" id="{608194B5-7DD1-46BD-A16A-0BD180D7DDC5}"/>
              </a:ext>
            </a:extLst>
          </p:cNvPr>
          <p:cNvSpPr txBox="1"/>
          <p:nvPr/>
        </p:nvSpPr>
        <p:spPr>
          <a:xfrm>
            <a:off x="1914218" y="4477913"/>
            <a:ext cx="1895781" cy="338554"/>
          </a:xfrm>
          <a:prstGeom prst="rect">
            <a:avLst/>
          </a:prstGeom>
          <a:noFill/>
        </p:spPr>
        <p:txBody>
          <a:bodyPr wrap="square" rtlCol="0">
            <a:spAutoFit/>
          </a:bodyPr>
          <a:lstStyle/>
          <a:p>
            <a:pPr algn="ctr" fontAlgn="auto">
              <a:spcBef>
                <a:spcPts val="0"/>
              </a:spcBef>
              <a:spcAft>
                <a:spcPts val="0"/>
              </a:spcAft>
            </a:pPr>
            <a:r>
              <a:rPr lang="en-US" sz="1600" b="1" dirty="0">
                <a:solidFill>
                  <a:srgbClr val="000000"/>
                </a:solidFill>
                <a:latin typeface="Calibri"/>
              </a:rPr>
              <a:t>Medi-Cal </a:t>
            </a:r>
            <a:r>
              <a:rPr lang="en-US" sz="1600" b="1" dirty="0" err="1">
                <a:solidFill>
                  <a:srgbClr val="000000"/>
                </a:solidFill>
                <a:latin typeface="Calibri"/>
              </a:rPr>
              <a:t>MCPs</a:t>
            </a:r>
            <a:endParaRPr lang="en-US" sz="1600" b="1" dirty="0">
              <a:solidFill>
                <a:srgbClr val="000000"/>
              </a:solidFill>
              <a:latin typeface="Calibri"/>
            </a:endParaRPr>
          </a:p>
        </p:txBody>
      </p:sp>
      <p:pic>
        <p:nvPicPr>
          <p:cNvPr id="137" name="Picture 136">
            <a:extLst>
              <a:ext uri="{FF2B5EF4-FFF2-40B4-BE49-F238E27FC236}">
                <a16:creationId xmlns:a16="http://schemas.microsoft.com/office/drawing/2014/main" id="{CFE1C1D4-01FF-4AE4-A35F-2114C68834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883" b="20260"/>
          <a:stretch/>
        </p:blipFill>
        <p:spPr>
          <a:xfrm>
            <a:off x="1497034" y="4468463"/>
            <a:ext cx="514382" cy="379910"/>
          </a:xfrm>
          <a:prstGeom prst="rect">
            <a:avLst/>
          </a:prstGeom>
        </p:spPr>
      </p:pic>
      <p:sp>
        <p:nvSpPr>
          <p:cNvPr id="138" name="Rectangle 137">
            <a:extLst>
              <a:ext uri="{FF2B5EF4-FFF2-40B4-BE49-F238E27FC236}">
                <a16:creationId xmlns:a16="http://schemas.microsoft.com/office/drawing/2014/main" id="{29BE6A17-6D73-496E-A8C1-2B84B438F7CC}"/>
              </a:ext>
            </a:extLst>
          </p:cNvPr>
          <p:cNvSpPr/>
          <p:nvPr/>
        </p:nvSpPr>
        <p:spPr>
          <a:xfrm>
            <a:off x="1391678" y="2908446"/>
            <a:ext cx="2418322" cy="640080"/>
          </a:xfrm>
          <a:prstGeom prst="rect">
            <a:avLst/>
          </a:prstGeom>
          <a:solidFill>
            <a:srgbClr val="FFEDB3"/>
          </a:solidFill>
          <a:ln w="190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pic>
        <p:nvPicPr>
          <p:cNvPr id="139" name="Picture 2" descr="Contact Us -DHCS">
            <a:extLst>
              <a:ext uri="{FF2B5EF4-FFF2-40B4-BE49-F238E27FC236}">
                <a16:creationId xmlns:a16="http://schemas.microsoft.com/office/drawing/2014/main" id="{6B65D3A1-C6E7-4294-A140-8E513384EC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5731" y="2987833"/>
            <a:ext cx="1350216" cy="47491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cxnSp>
        <p:nvCxnSpPr>
          <p:cNvPr id="144" name="Straight Arrow Connector 143">
            <a:extLst>
              <a:ext uri="{FF2B5EF4-FFF2-40B4-BE49-F238E27FC236}">
                <a16:creationId xmlns:a16="http://schemas.microsoft.com/office/drawing/2014/main" id="{6FC816C2-49D3-4FAE-B96C-88D3F41FAD0F}"/>
              </a:ext>
            </a:extLst>
          </p:cNvPr>
          <p:cNvCxnSpPr>
            <a:cxnSpLocks/>
            <a:stCxn id="140" idx="2"/>
          </p:cNvCxnSpPr>
          <p:nvPr/>
        </p:nvCxnSpPr>
        <p:spPr bwMode="auto">
          <a:xfrm>
            <a:off x="2600839" y="4973221"/>
            <a:ext cx="0" cy="722572"/>
          </a:xfrm>
          <a:prstGeom prst="straightConnector1">
            <a:avLst/>
          </a:prstGeom>
          <a:noFill/>
          <a:ln w="28575" cap="flat" cmpd="sng" algn="ctr">
            <a:solidFill>
              <a:schemeClr val="accent1"/>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Rectangle 146">
            <a:extLst>
              <a:ext uri="{FF2B5EF4-FFF2-40B4-BE49-F238E27FC236}">
                <a16:creationId xmlns:a16="http://schemas.microsoft.com/office/drawing/2014/main" id="{3D0D22E7-19EE-424B-B1A4-228F3520EF08}"/>
              </a:ext>
            </a:extLst>
          </p:cNvPr>
          <p:cNvSpPr/>
          <p:nvPr/>
        </p:nvSpPr>
        <p:spPr>
          <a:xfrm>
            <a:off x="1391678" y="5694353"/>
            <a:ext cx="2418322" cy="640080"/>
          </a:xfrm>
          <a:prstGeom prst="rect">
            <a:avLst/>
          </a:prstGeom>
          <a:solidFill>
            <a:srgbClr val="FFEDB3"/>
          </a:solidFill>
          <a:ln w="190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sp>
        <p:nvSpPr>
          <p:cNvPr id="148" name="TextBox 147">
            <a:extLst>
              <a:ext uri="{FF2B5EF4-FFF2-40B4-BE49-F238E27FC236}">
                <a16:creationId xmlns:a16="http://schemas.microsoft.com/office/drawing/2014/main" id="{19DAB83B-3AF0-45B5-8378-E84DE838F7DE}"/>
              </a:ext>
            </a:extLst>
          </p:cNvPr>
          <p:cNvSpPr txBox="1"/>
          <p:nvPr/>
        </p:nvSpPr>
        <p:spPr>
          <a:xfrm>
            <a:off x="1914218" y="5839125"/>
            <a:ext cx="1895781" cy="338554"/>
          </a:xfrm>
          <a:prstGeom prst="rect">
            <a:avLst/>
          </a:prstGeom>
          <a:noFill/>
        </p:spPr>
        <p:txBody>
          <a:bodyPr wrap="square" rtlCol="0">
            <a:spAutoFit/>
          </a:bodyPr>
          <a:lstStyle/>
          <a:p>
            <a:pPr algn="ctr" fontAlgn="auto">
              <a:spcBef>
                <a:spcPts val="0"/>
              </a:spcBef>
              <a:spcAft>
                <a:spcPts val="0"/>
              </a:spcAft>
            </a:pPr>
            <a:r>
              <a:rPr lang="en-US" sz="1600" b="1" dirty="0">
                <a:solidFill>
                  <a:srgbClr val="000000"/>
                </a:solidFill>
                <a:latin typeface="Calibri"/>
              </a:rPr>
              <a:t>Individual Providers</a:t>
            </a:r>
          </a:p>
        </p:txBody>
      </p:sp>
      <p:pic>
        <p:nvPicPr>
          <p:cNvPr id="149" name="Picture 148">
            <a:extLst>
              <a:ext uri="{FF2B5EF4-FFF2-40B4-BE49-F238E27FC236}">
                <a16:creationId xmlns:a16="http://schemas.microsoft.com/office/drawing/2014/main" id="{2ADDA4F8-B1DD-4FD2-9F2A-2EDB6FA789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563"/>
          <a:stretch/>
        </p:blipFill>
        <p:spPr>
          <a:xfrm>
            <a:off x="1497034" y="5788666"/>
            <a:ext cx="514382" cy="439472"/>
          </a:xfrm>
          <a:prstGeom prst="rect">
            <a:avLst/>
          </a:prstGeom>
        </p:spPr>
      </p:pic>
      <p:cxnSp>
        <p:nvCxnSpPr>
          <p:cNvPr id="154" name="Straight Connector 153">
            <a:extLst>
              <a:ext uri="{FF2B5EF4-FFF2-40B4-BE49-F238E27FC236}">
                <a16:creationId xmlns:a16="http://schemas.microsoft.com/office/drawing/2014/main" id="{CA712D3E-14A2-4F5C-9BBB-7CC592E4A0D3}"/>
              </a:ext>
            </a:extLst>
          </p:cNvPr>
          <p:cNvCxnSpPr>
            <a:cxnSpLocks/>
          </p:cNvCxnSpPr>
          <p:nvPr/>
        </p:nvCxnSpPr>
        <p:spPr bwMode="auto">
          <a:xfrm>
            <a:off x="4217152" y="2102129"/>
            <a:ext cx="0" cy="4648847"/>
          </a:xfrm>
          <a:prstGeom prst="line">
            <a:avLst/>
          </a:prstGeom>
          <a:noFill/>
          <a:ln w="19050" cap="flat" cmpd="sng" algn="ctr">
            <a:solidFill>
              <a:schemeClr val="bg2">
                <a:lumMod val="75000"/>
              </a:schemeClr>
            </a:solidFill>
            <a:prstDash val="sysDash"/>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Connector 158">
            <a:extLst>
              <a:ext uri="{FF2B5EF4-FFF2-40B4-BE49-F238E27FC236}">
                <a16:creationId xmlns:a16="http://schemas.microsoft.com/office/drawing/2014/main" id="{85078216-752D-474B-B6D3-60CC20D678A6}"/>
              </a:ext>
            </a:extLst>
          </p:cNvPr>
          <p:cNvCxnSpPr/>
          <p:nvPr/>
        </p:nvCxnSpPr>
        <p:spPr bwMode="auto">
          <a:xfrm>
            <a:off x="2" y="1670582"/>
            <a:ext cx="9143998" cy="0"/>
          </a:xfrm>
          <a:prstGeom prst="line">
            <a:avLst/>
          </a:prstGeom>
          <a:noFill/>
          <a:ln w="28575" cap="flat" cmpd="sng" algn="ctr">
            <a:solidFill>
              <a:schemeClr val="bg1">
                <a:lumMod val="5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Straight Connector 159">
            <a:extLst>
              <a:ext uri="{FF2B5EF4-FFF2-40B4-BE49-F238E27FC236}">
                <a16:creationId xmlns:a16="http://schemas.microsoft.com/office/drawing/2014/main" id="{1E28A96C-E835-4F1A-B563-A6E71A36BB24}"/>
              </a:ext>
            </a:extLst>
          </p:cNvPr>
          <p:cNvCxnSpPr/>
          <p:nvPr/>
        </p:nvCxnSpPr>
        <p:spPr bwMode="auto">
          <a:xfrm>
            <a:off x="0" y="6781800"/>
            <a:ext cx="9143998" cy="0"/>
          </a:xfrm>
          <a:prstGeom prst="line">
            <a:avLst/>
          </a:prstGeom>
          <a:noFill/>
          <a:ln w="28575" cap="flat" cmpd="sng" algn="ctr">
            <a:solidFill>
              <a:schemeClr val="bg1">
                <a:lumMod val="5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58">
            <a:extLst>
              <a:ext uri="{FF2B5EF4-FFF2-40B4-BE49-F238E27FC236}">
                <a16:creationId xmlns:a16="http://schemas.microsoft.com/office/drawing/2014/main" id="{63BB829B-1ACF-4AB6-BCF7-D5B942141845}"/>
              </a:ext>
            </a:extLst>
          </p:cNvPr>
          <p:cNvSpPr/>
          <p:nvPr/>
        </p:nvSpPr>
        <p:spPr bwMode="auto">
          <a:xfrm>
            <a:off x="0" y="914400"/>
            <a:ext cx="9144000" cy="673825"/>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4" name="Rectangle 3">
            <a:extLst>
              <a:ext uri="{FF2B5EF4-FFF2-40B4-BE49-F238E27FC236}">
                <a16:creationId xmlns:a16="http://schemas.microsoft.com/office/drawing/2014/main" id="{EBE38BE0-288E-4106-B122-83AD04C27753}"/>
              </a:ext>
            </a:extLst>
          </p:cNvPr>
          <p:cNvSpPr/>
          <p:nvPr/>
        </p:nvSpPr>
        <p:spPr>
          <a:xfrm>
            <a:off x="-2" y="926333"/>
            <a:ext cx="9144000" cy="646331"/>
          </a:xfrm>
          <a:prstGeom prst="rect">
            <a:avLst/>
          </a:prstGeom>
        </p:spPr>
        <p:txBody>
          <a:bodyPr wrap="square">
            <a:spAutoFit/>
          </a:bodyPr>
          <a:lstStyle/>
          <a:p>
            <a:pPr marL="0" lvl="1" indent="0" algn="ctr" defTabSz="631825">
              <a:spcBef>
                <a:spcPts val="0"/>
              </a:spcBef>
              <a:spcAft>
                <a:spcPts val="400"/>
              </a:spcAft>
              <a:buClrTx/>
              <a:buNone/>
            </a:pPr>
            <a:r>
              <a:rPr lang="en-US" b="1" kern="0" dirty="0" err="1">
                <a:solidFill>
                  <a:schemeClr val="bg1"/>
                </a:solidFill>
                <a:latin typeface="+mn-lt"/>
              </a:rPr>
              <a:t>MCPs</a:t>
            </a:r>
            <a:r>
              <a:rPr lang="en-US" b="1" kern="0" dirty="0">
                <a:solidFill>
                  <a:schemeClr val="bg1"/>
                </a:solidFill>
                <a:latin typeface="+mn-lt"/>
              </a:rPr>
              <a:t> are accountable for beneficiaries’ health outcomes and monitor the service utilization, coordinate service delivery, and monitor outcomes.</a:t>
            </a:r>
          </a:p>
        </p:txBody>
      </p:sp>
    </p:spTree>
    <p:extLst>
      <p:ext uri="{BB962C8B-B14F-4D97-AF65-F5344CB8AC3E}">
        <p14:creationId xmlns:p14="http://schemas.microsoft.com/office/powerpoint/2010/main" val="42988266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1" name="Rectangle 3110">
            <a:extLst>
              <a:ext uri="{FF2B5EF4-FFF2-40B4-BE49-F238E27FC236}">
                <a16:creationId xmlns:a16="http://schemas.microsoft.com/office/drawing/2014/main" id="{DDC40E35-A3A3-42FF-BED2-EC234FE35550}"/>
              </a:ext>
            </a:extLst>
          </p:cNvPr>
          <p:cNvSpPr/>
          <p:nvPr/>
        </p:nvSpPr>
        <p:spPr bwMode="auto">
          <a:xfrm>
            <a:off x="228600" y="5706574"/>
            <a:ext cx="8686800" cy="1033621"/>
          </a:xfrm>
          <a:prstGeom prst="rect">
            <a:avLst/>
          </a:prstGeom>
          <a:solidFill>
            <a:schemeClr val="bg1"/>
          </a:solidFill>
          <a:ln>
            <a:solidFill>
              <a:schemeClr val="bg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graphicFrame>
        <p:nvGraphicFramePr>
          <p:cNvPr id="54" name="Table 53">
            <a:extLst>
              <a:ext uri="{FF2B5EF4-FFF2-40B4-BE49-F238E27FC236}">
                <a16:creationId xmlns:a16="http://schemas.microsoft.com/office/drawing/2014/main" id="{8D6D051C-DA16-472A-857C-B7BDEE18638F}"/>
              </a:ext>
            </a:extLst>
          </p:cNvPr>
          <p:cNvGraphicFramePr>
            <a:graphicFrameLocks noGrp="1"/>
          </p:cNvGraphicFramePr>
          <p:nvPr>
            <p:extLst>
              <p:ext uri="{D42A27DB-BD31-4B8C-83A1-F6EECF244321}">
                <p14:modId xmlns:p14="http://schemas.microsoft.com/office/powerpoint/2010/main" val="3040316776"/>
              </p:ext>
            </p:extLst>
          </p:nvPr>
        </p:nvGraphicFramePr>
        <p:xfrm>
          <a:off x="465876" y="3931920"/>
          <a:ext cx="8212248" cy="23164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682897323"/>
                    </a:ext>
                  </a:extLst>
                </a:gridCol>
                <a:gridCol w="2133600">
                  <a:extLst>
                    <a:ext uri="{9D8B030D-6E8A-4147-A177-3AD203B41FA5}">
                      <a16:colId xmlns:a16="http://schemas.microsoft.com/office/drawing/2014/main" val="986950658"/>
                    </a:ext>
                  </a:extLst>
                </a:gridCol>
                <a:gridCol w="1371600">
                  <a:extLst>
                    <a:ext uri="{9D8B030D-6E8A-4147-A177-3AD203B41FA5}">
                      <a16:colId xmlns:a16="http://schemas.microsoft.com/office/drawing/2014/main" val="1211000189"/>
                    </a:ext>
                  </a:extLst>
                </a:gridCol>
                <a:gridCol w="1614032">
                  <a:extLst>
                    <a:ext uri="{9D8B030D-6E8A-4147-A177-3AD203B41FA5}">
                      <a16:colId xmlns:a16="http://schemas.microsoft.com/office/drawing/2014/main" val="4135804552"/>
                    </a:ext>
                  </a:extLst>
                </a:gridCol>
                <a:gridCol w="1492816">
                  <a:extLst>
                    <a:ext uri="{9D8B030D-6E8A-4147-A177-3AD203B41FA5}">
                      <a16:colId xmlns:a16="http://schemas.microsoft.com/office/drawing/2014/main" val="3297572933"/>
                    </a:ext>
                  </a:extLst>
                </a:gridCol>
              </a:tblGrid>
              <a:tr h="0">
                <a:tc gridSpan="5">
                  <a:txBody>
                    <a:bodyPr/>
                    <a:lstStyle/>
                    <a:p>
                      <a:pPr algn="ctr"/>
                      <a:r>
                        <a:rPr lang="en-US" sz="1600" b="1" dirty="0">
                          <a:solidFill>
                            <a:schemeClr val="bg1"/>
                          </a:solidFill>
                        </a:rPr>
                        <a:t>Medicaid Provider Reimbursement Rates for Well Child Visits*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pPr algn="ctr"/>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8223635"/>
                  </a:ext>
                </a:extLst>
              </a:tr>
              <a:tr h="0">
                <a:tc>
                  <a:txBody>
                    <a:bodyPr/>
                    <a:lstStyle/>
                    <a:p>
                      <a:pPr algn="ctr"/>
                      <a:r>
                        <a:rPr lang="en-US" sz="1400" b="1" dirty="0">
                          <a:solidFill>
                            <a:schemeClr val="tx1"/>
                          </a:solidFill>
                        </a:rPr>
                        <a:t>Well Child Visit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a:solidFill>
                            <a:schemeClr val="tx1"/>
                          </a:solidFill>
                        </a:rPr>
                        <a:t>CPT Codes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California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Oregon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Michigan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99060291"/>
                  </a:ext>
                </a:extLst>
              </a:tr>
              <a:tr h="0">
                <a:tc>
                  <a:txBody>
                    <a:bodyPr/>
                    <a:lstStyle/>
                    <a:p>
                      <a:r>
                        <a:rPr lang="en-US" sz="1400" b="1" dirty="0">
                          <a:solidFill>
                            <a:schemeClr val="tx1"/>
                          </a:solidFill>
                        </a:rPr>
                        <a:t>Infant </a:t>
                      </a:r>
                    </a:p>
                    <a:p>
                      <a:r>
                        <a:rPr lang="en-US" sz="1400" b="1" dirty="0">
                          <a:solidFill>
                            <a:schemeClr val="tx1"/>
                          </a:solidFill>
                        </a:rPr>
                        <a:t>(&lt;1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anose="05000000000000000000" pitchFamily="2" charset="2"/>
                        <a:buChar char="§"/>
                      </a:pPr>
                      <a:r>
                        <a:rPr lang="en-US" sz="1400" b="0" dirty="0">
                          <a:solidFill>
                            <a:schemeClr val="tx1"/>
                          </a:solidFill>
                        </a:rPr>
                        <a:t>99381 (new patient)</a:t>
                      </a:r>
                    </a:p>
                    <a:p>
                      <a:pPr marL="285750" indent="-285750">
                        <a:buFont typeface="Wingdings" panose="05000000000000000000" pitchFamily="2" charset="2"/>
                        <a:buChar char="§"/>
                      </a:pPr>
                      <a:r>
                        <a:rPr lang="en-US" sz="1400" b="0" dirty="0">
                          <a:solidFill>
                            <a:schemeClr val="tx1"/>
                          </a:solidFill>
                        </a:rPr>
                        <a:t>99391 (est. patient)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anose="05000000000000000000" pitchFamily="2" charset="2"/>
                        <a:buChar char="§"/>
                      </a:pPr>
                      <a:r>
                        <a:rPr lang="en-US" sz="1400" dirty="0"/>
                        <a:t>$45.33</a:t>
                      </a:r>
                    </a:p>
                    <a:p>
                      <a:pPr marL="285750" indent="-285750">
                        <a:buFont typeface="Wingdings" panose="05000000000000000000" pitchFamily="2" charset="2"/>
                        <a:buChar char="§"/>
                      </a:pPr>
                      <a:r>
                        <a:rPr lang="en-US" sz="1400" dirty="0"/>
                        <a:t>$34.69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285750" indent="-285750">
                        <a:buFont typeface="Wingdings" panose="05000000000000000000" pitchFamily="2" charset="2"/>
                        <a:buChar char="§"/>
                      </a:pPr>
                      <a:r>
                        <a:rPr lang="en-US" sz="1400" b="0" dirty="0">
                          <a:solidFill>
                            <a:schemeClr val="tx1"/>
                          </a:solidFill>
                        </a:rPr>
                        <a:t>$54.10 – 84.30</a:t>
                      </a:r>
                    </a:p>
                    <a:p>
                      <a:pPr marL="285750" indent="-285750">
                        <a:buFont typeface="Wingdings" panose="05000000000000000000" pitchFamily="2" charset="2"/>
                        <a:buChar char="§"/>
                      </a:pPr>
                      <a:r>
                        <a:rPr lang="en-US" sz="1400" b="0" dirty="0">
                          <a:solidFill>
                            <a:schemeClr val="tx1"/>
                          </a:solidFill>
                        </a:rPr>
                        <a:t>$49.58 – 76.14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indent="-285750">
                        <a:buFont typeface="Wingdings" panose="05000000000000000000" pitchFamily="2" charset="2"/>
                        <a:buChar char="§"/>
                      </a:pPr>
                      <a:r>
                        <a:rPr lang="en-US" sz="1400" b="0" dirty="0">
                          <a:solidFill>
                            <a:schemeClr val="tx1"/>
                          </a:solidFill>
                        </a:rPr>
                        <a:t>$86.72</a:t>
                      </a:r>
                    </a:p>
                    <a:p>
                      <a:pPr marL="285750" indent="-285750">
                        <a:buFont typeface="Wingdings" panose="05000000000000000000" pitchFamily="2" charset="2"/>
                        <a:buChar char="§"/>
                      </a:pPr>
                      <a:r>
                        <a:rPr lang="en-US" sz="1400" b="0" dirty="0">
                          <a:solidFill>
                            <a:schemeClr val="tx1"/>
                          </a:solidFill>
                        </a:rPr>
                        <a:t>$65.83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09227254"/>
                  </a:ext>
                </a:extLst>
              </a:tr>
              <a:tr h="370840">
                <a:tc>
                  <a:txBody>
                    <a:bodyPr/>
                    <a:lstStyle/>
                    <a:p>
                      <a:r>
                        <a:rPr lang="en-US" sz="1400" b="1" dirty="0">
                          <a:solidFill>
                            <a:schemeClr val="tx1"/>
                          </a:solidFill>
                        </a:rPr>
                        <a:t>Young Child</a:t>
                      </a:r>
                    </a:p>
                    <a:p>
                      <a:r>
                        <a:rPr lang="en-US" sz="1400" b="1" dirty="0">
                          <a:solidFill>
                            <a:schemeClr val="tx1"/>
                          </a:solidFill>
                        </a:rPr>
                        <a:t>(ages 1 – 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anose="05000000000000000000" pitchFamily="2" charset="2"/>
                        <a:buChar char="§"/>
                      </a:pPr>
                      <a:r>
                        <a:rPr lang="en-US" sz="1400" b="0" dirty="0">
                          <a:solidFill>
                            <a:schemeClr val="tx1"/>
                          </a:solidFill>
                        </a:rPr>
                        <a:t>99382 (new patient)</a:t>
                      </a:r>
                    </a:p>
                    <a:p>
                      <a:pPr marL="285750" indent="-285750">
                        <a:buFont typeface="Wingdings" panose="05000000000000000000" pitchFamily="2" charset="2"/>
                        <a:buChar char="§"/>
                      </a:pPr>
                      <a:r>
                        <a:rPr lang="en-US" sz="1400" b="0" dirty="0">
                          <a:solidFill>
                            <a:schemeClr val="tx1"/>
                          </a:solidFill>
                        </a:rPr>
                        <a:t>99392 (est. patient)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anose="05000000000000000000" pitchFamily="2" charset="2"/>
                        <a:buChar char="§"/>
                      </a:pPr>
                      <a:r>
                        <a:rPr lang="en-US" sz="1400" dirty="0"/>
                        <a:t>$47.13</a:t>
                      </a:r>
                    </a:p>
                    <a:p>
                      <a:pPr marL="285750" indent="-285750">
                        <a:buFont typeface="Wingdings" panose="05000000000000000000" pitchFamily="2" charset="2"/>
                        <a:buChar char="§"/>
                      </a:pPr>
                      <a:r>
                        <a:rPr lang="en-US" sz="1400" dirty="0"/>
                        <a:t>$37.39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285750" indent="-285750">
                        <a:buFont typeface="Wingdings" panose="05000000000000000000" pitchFamily="2" charset="2"/>
                        <a:buChar char="§"/>
                      </a:pPr>
                      <a:r>
                        <a:rPr lang="en-US" sz="1400" b="0" dirty="0">
                          <a:solidFill>
                            <a:schemeClr val="tx1"/>
                          </a:solidFill>
                        </a:rPr>
                        <a:t>$57.78 – 88.33</a:t>
                      </a:r>
                    </a:p>
                    <a:p>
                      <a:pPr marL="285750" indent="-285750">
                        <a:buFont typeface="Wingdings" panose="05000000000000000000" pitchFamily="2" charset="2"/>
                        <a:buChar char="§"/>
                      </a:pPr>
                      <a:r>
                        <a:rPr lang="en-US" sz="1400" b="0" dirty="0">
                          <a:solidFill>
                            <a:schemeClr val="tx1"/>
                          </a:solidFill>
                        </a:rPr>
                        <a:t>$59.07 – 81.08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indent="-285750">
                        <a:buFont typeface="Wingdings" panose="05000000000000000000" pitchFamily="2" charset="2"/>
                        <a:buChar char="§"/>
                      </a:pPr>
                      <a:r>
                        <a:rPr lang="en-US" sz="1400" b="0" dirty="0">
                          <a:solidFill>
                            <a:schemeClr val="tx1"/>
                          </a:solidFill>
                        </a:rPr>
                        <a:t>$93.36</a:t>
                      </a:r>
                    </a:p>
                    <a:p>
                      <a:pPr marL="285750" indent="-285750">
                        <a:buFont typeface="Wingdings" panose="05000000000000000000" pitchFamily="2" charset="2"/>
                        <a:buChar char="§"/>
                      </a:pPr>
                      <a:r>
                        <a:rPr lang="en-US" sz="1400" b="0" dirty="0">
                          <a:solidFill>
                            <a:schemeClr val="tx1"/>
                          </a:solidFill>
                        </a:rPr>
                        <a:t>$73.74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27572967"/>
                  </a:ext>
                </a:extLst>
              </a:tr>
            </a:tbl>
          </a:graphicData>
        </a:graphic>
      </p:graphicFrame>
      <p:sp>
        <p:nvSpPr>
          <p:cNvPr id="2" name="Title 1">
            <a:extLst>
              <a:ext uri="{FF2B5EF4-FFF2-40B4-BE49-F238E27FC236}">
                <a16:creationId xmlns:a16="http://schemas.microsoft.com/office/drawing/2014/main" id="{A5EF41AC-902F-416D-8A88-FD2FC7C292DE}"/>
              </a:ext>
            </a:extLst>
          </p:cNvPr>
          <p:cNvSpPr>
            <a:spLocks noGrp="1"/>
          </p:cNvSpPr>
          <p:nvPr>
            <p:ph type="title"/>
          </p:nvPr>
        </p:nvSpPr>
        <p:spPr/>
        <p:txBody>
          <a:bodyPr/>
          <a:lstStyle/>
          <a:p>
            <a:r>
              <a:rPr lang="en-US" sz="2500" dirty="0"/>
              <a:t>Medi-Cal Rate Setting Process</a:t>
            </a:r>
          </a:p>
        </p:txBody>
      </p:sp>
      <p:sp>
        <p:nvSpPr>
          <p:cNvPr id="176" name="Rectangle 175">
            <a:extLst>
              <a:ext uri="{FF2B5EF4-FFF2-40B4-BE49-F238E27FC236}">
                <a16:creationId xmlns:a16="http://schemas.microsoft.com/office/drawing/2014/main" id="{AE0CD052-9675-41E3-80E5-171314C23491}"/>
              </a:ext>
            </a:extLst>
          </p:cNvPr>
          <p:cNvSpPr/>
          <p:nvPr/>
        </p:nvSpPr>
        <p:spPr bwMode="auto">
          <a:xfrm>
            <a:off x="0" y="914400"/>
            <a:ext cx="9144000" cy="673825"/>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77" name="TextBox 176">
            <a:extLst>
              <a:ext uri="{FF2B5EF4-FFF2-40B4-BE49-F238E27FC236}">
                <a16:creationId xmlns:a16="http://schemas.microsoft.com/office/drawing/2014/main" id="{924AC00F-84F1-4A73-BC9D-D72A453FD7DE}"/>
              </a:ext>
            </a:extLst>
          </p:cNvPr>
          <p:cNvSpPr txBox="1"/>
          <p:nvPr/>
        </p:nvSpPr>
        <p:spPr>
          <a:xfrm>
            <a:off x="0" y="922103"/>
            <a:ext cx="9144000"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California has some of the lowest Medicaid reimbursement rates nationwide, with payments to plans and providers remaining a point of tension.</a:t>
            </a:r>
          </a:p>
        </p:txBody>
      </p:sp>
      <p:sp>
        <p:nvSpPr>
          <p:cNvPr id="47" name="Rectangle 46">
            <a:extLst>
              <a:ext uri="{FF2B5EF4-FFF2-40B4-BE49-F238E27FC236}">
                <a16:creationId xmlns:a16="http://schemas.microsoft.com/office/drawing/2014/main" id="{89AFAED3-9AF2-4E0C-BBAE-4DD150EF9547}"/>
              </a:ext>
            </a:extLst>
          </p:cNvPr>
          <p:cNvSpPr/>
          <p:nvPr/>
        </p:nvSpPr>
        <p:spPr>
          <a:xfrm>
            <a:off x="228600" y="6581245"/>
            <a:ext cx="8839200" cy="307532"/>
          </a:xfrm>
          <a:prstGeom prst="rect">
            <a:avLst/>
          </a:prstGeom>
        </p:spPr>
        <p:txBody>
          <a:bodyPr wrap="square" lIns="91202" tIns="45599" rIns="91202" bIns="45599">
            <a:spAutoFit/>
          </a:bodyPr>
          <a:lstStyle/>
          <a:p>
            <a:r>
              <a:rPr lang="en-US" sz="700" i="1" dirty="0">
                <a:solidFill>
                  <a:schemeClr val="bg1">
                    <a:lumMod val="50000"/>
                  </a:schemeClr>
                </a:solidFill>
                <a:latin typeface="Calibri"/>
              </a:rPr>
              <a:t>Sources:</a:t>
            </a:r>
            <a:r>
              <a:rPr lang="en-US" sz="700" dirty="0">
                <a:solidFill>
                  <a:schemeClr val="bg1">
                    <a:lumMod val="50000"/>
                  </a:schemeClr>
                </a:solidFill>
                <a:latin typeface="Calibri"/>
              </a:rPr>
              <a:t> </a:t>
            </a:r>
            <a:r>
              <a:rPr lang="en-US" sz="700" dirty="0">
                <a:solidFill>
                  <a:schemeClr val="bg1">
                    <a:lumMod val="50000"/>
                  </a:schemeClr>
                </a:solidFill>
                <a:latin typeface="Calibri"/>
                <a:hlinkClick r:id="rId3">
                  <a:extLst>
                    <a:ext uri="{A12FA001-AC4F-418D-AE19-62706E023703}">
                      <ahyp:hlinkClr xmlns:ahyp="http://schemas.microsoft.com/office/drawing/2018/hyperlinkcolor" val="tx"/>
                    </a:ext>
                  </a:extLst>
                </a:hlinkClick>
              </a:rPr>
              <a:t>American Academy of Pediatrics: Coding for Pediatric Preventive Care 2020</a:t>
            </a:r>
            <a:r>
              <a:rPr lang="en-US" sz="700" dirty="0">
                <a:solidFill>
                  <a:schemeClr val="bg1">
                    <a:lumMod val="50000"/>
                  </a:schemeClr>
                </a:solidFill>
                <a:latin typeface="Calibri"/>
              </a:rPr>
              <a:t>; </a:t>
            </a:r>
            <a:r>
              <a:rPr lang="en-US" sz="700" dirty="0">
                <a:solidFill>
                  <a:schemeClr val="bg1">
                    <a:lumMod val="50000"/>
                  </a:schemeClr>
                </a:solidFill>
                <a:latin typeface="Calibri"/>
                <a:hlinkClick r:id="rId4">
                  <a:extLst>
                    <a:ext uri="{A12FA001-AC4F-418D-AE19-62706E023703}">
                      <ahyp:hlinkClr xmlns:ahyp="http://schemas.microsoft.com/office/drawing/2018/hyperlinkcolor" val="tx"/>
                    </a:ext>
                  </a:extLst>
                </a:hlinkClick>
              </a:rPr>
              <a:t>DHCS: Medi-Cal Rates Download, October 2020</a:t>
            </a:r>
            <a:r>
              <a:rPr lang="en-US" sz="700" dirty="0">
                <a:solidFill>
                  <a:schemeClr val="bg1">
                    <a:lumMod val="50000"/>
                  </a:schemeClr>
                </a:solidFill>
                <a:latin typeface="Calibri"/>
              </a:rPr>
              <a:t>; </a:t>
            </a:r>
            <a:r>
              <a:rPr lang="en-US" sz="700" dirty="0">
                <a:solidFill>
                  <a:schemeClr val="bg1">
                    <a:lumMod val="50000"/>
                  </a:schemeClr>
                </a:solidFill>
                <a:latin typeface="Calibri"/>
                <a:hlinkClick r:id="rId5">
                  <a:extLst>
                    <a:ext uri="{A12FA001-AC4F-418D-AE19-62706E023703}">
                      <ahyp:hlinkClr xmlns:ahyp="http://schemas.microsoft.com/office/drawing/2018/hyperlinkcolor" val="tx"/>
                    </a:ext>
                  </a:extLst>
                </a:hlinkClick>
              </a:rPr>
              <a:t>Oregon Health Authority: Medical-Dental Fee Schedule, October, 2020</a:t>
            </a:r>
            <a:r>
              <a:rPr lang="en-US" sz="700" dirty="0">
                <a:solidFill>
                  <a:schemeClr val="bg1">
                    <a:lumMod val="50000"/>
                  </a:schemeClr>
                </a:solidFill>
                <a:latin typeface="Calibri"/>
              </a:rPr>
              <a:t>; </a:t>
            </a:r>
            <a:r>
              <a:rPr lang="en-US" sz="700" dirty="0">
                <a:solidFill>
                  <a:schemeClr val="bg1">
                    <a:lumMod val="50000"/>
                  </a:schemeClr>
                </a:solidFill>
                <a:latin typeface="Calibri"/>
                <a:hlinkClick r:id="rId6">
                  <a:extLst>
                    <a:ext uri="{A12FA001-AC4F-418D-AE19-62706E023703}">
                      <ahyp:hlinkClr xmlns:ahyp="http://schemas.microsoft.com/office/drawing/2018/hyperlinkcolor" val="tx"/>
                    </a:ext>
                  </a:extLst>
                </a:hlinkClick>
              </a:rPr>
              <a:t>Michigan Department of Health and Human Services: Child and Adolescent Health Center &amp; Programs Fee Schedule, July 2020</a:t>
            </a:r>
            <a:r>
              <a:rPr lang="en-US" sz="700" dirty="0">
                <a:solidFill>
                  <a:schemeClr val="bg1">
                    <a:lumMod val="50000"/>
                  </a:schemeClr>
                </a:solidFill>
                <a:latin typeface="Calibri"/>
              </a:rPr>
              <a:t>; </a:t>
            </a:r>
            <a:r>
              <a:rPr lang="en-US" sz="700" dirty="0">
                <a:solidFill>
                  <a:schemeClr val="bg1">
                    <a:lumMod val="50000"/>
                  </a:schemeClr>
                </a:solidFill>
                <a:latin typeface="Calibri"/>
                <a:hlinkClick r:id="rId7">
                  <a:extLst>
                    <a:ext uri="{A12FA001-AC4F-418D-AE19-62706E023703}">
                      <ahyp:hlinkClr xmlns:ahyp="http://schemas.microsoft.com/office/drawing/2018/hyperlinkcolor" val="tx"/>
                    </a:ext>
                  </a:extLst>
                </a:hlinkClick>
              </a:rPr>
              <a:t>California Health Care Foundation: Intended Consequences, Modernizing Medi-Cal Rate Setting to Improve Health and Manage Costs</a:t>
            </a:r>
            <a:r>
              <a:rPr lang="en-US" sz="700" dirty="0">
                <a:solidFill>
                  <a:schemeClr val="bg1">
                    <a:lumMod val="50000"/>
                  </a:schemeClr>
                </a:solidFill>
                <a:latin typeface="Calibri"/>
              </a:rPr>
              <a:t>.</a:t>
            </a:r>
          </a:p>
        </p:txBody>
      </p:sp>
      <p:sp>
        <p:nvSpPr>
          <p:cNvPr id="50" name="State: Oregon">
            <a:extLst>
              <a:ext uri="{FF2B5EF4-FFF2-40B4-BE49-F238E27FC236}">
                <a16:creationId xmlns:a16="http://schemas.microsoft.com/office/drawing/2014/main" id="{8E8FC9A6-AF47-467B-A9E1-0AA2D8E1AD70}"/>
              </a:ext>
            </a:extLst>
          </p:cNvPr>
          <p:cNvSpPr>
            <a:spLocks/>
          </p:cNvSpPr>
          <p:nvPr/>
        </p:nvSpPr>
        <p:spPr bwMode="auto">
          <a:xfrm>
            <a:off x="6051012" y="4363448"/>
            <a:ext cx="560738" cy="551014"/>
          </a:xfrm>
          <a:custGeom>
            <a:avLst/>
            <a:gdLst>
              <a:gd name="T0" fmla="*/ 2147483647 w 693"/>
              <a:gd name="T1" fmla="*/ 2147483647 h 604"/>
              <a:gd name="T2" fmla="*/ 2147483647 w 693"/>
              <a:gd name="T3" fmla="*/ 2147483647 h 604"/>
              <a:gd name="T4" fmla="*/ 2147483647 w 693"/>
              <a:gd name="T5" fmla="*/ 2147483647 h 604"/>
              <a:gd name="T6" fmla="*/ 2147483647 w 693"/>
              <a:gd name="T7" fmla="*/ 2147483647 h 604"/>
              <a:gd name="T8" fmla="*/ 2147483647 w 693"/>
              <a:gd name="T9" fmla="*/ 2147483647 h 604"/>
              <a:gd name="T10" fmla="*/ 2147483647 w 693"/>
              <a:gd name="T11" fmla="*/ 2147483647 h 604"/>
              <a:gd name="T12" fmla="*/ 2147483647 w 693"/>
              <a:gd name="T13" fmla="*/ 2147483647 h 604"/>
              <a:gd name="T14" fmla="*/ 2147483647 w 693"/>
              <a:gd name="T15" fmla="*/ 2147483647 h 604"/>
              <a:gd name="T16" fmla="*/ 2147483647 w 693"/>
              <a:gd name="T17" fmla="*/ 2147483647 h 604"/>
              <a:gd name="T18" fmla="*/ 2147483647 w 693"/>
              <a:gd name="T19" fmla="*/ 2147483647 h 604"/>
              <a:gd name="T20" fmla="*/ 2147483647 w 693"/>
              <a:gd name="T21" fmla="*/ 2147483647 h 604"/>
              <a:gd name="T22" fmla="*/ 2147483647 w 693"/>
              <a:gd name="T23" fmla="*/ 2147483647 h 604"/>
              <a:gd name="T24" fmla="*/ 2147483647 w 693"/>
              <a:gd name="T25" fmla="*/ 2147483647 h 604"/>
              <a:gd name="T26" fmla="*/ 2147483647 w 693"/>
              <a:gd name="T27" fmla="*/ 2147483647 h 604"/>
              <a:gd name="T28" fmla="*/ 2147483647 w 693"/>
              <a:gd name="T29" fmla="*/ 2147483647 h 604"/>
              <a:gd name="T30" fmla="*/ 2147483647 w 693"/>
              <a:gd name="T31" fmla="*/ 2147483647 h 604"/>
              <a:gd name="T32" fmla="*/ 0 w 693"/>
              <a:gd name="T33" fmla="*/ 2147483647 h 604"/>
              <a:gd name="T34" fmla="*/ 2147483647 w 693"/>
              <a:gd name="T35" fmla="*/ 2147483647 h 604"/>
              <a:gd name="T36" fmla="*/ 2147483647 w 693"/>
              <a:gd name="T37" fmla="*/ 2147483647 h 604"/>
              <a:gd name="T38" fmla="*/ 2147483647 w 693"/>
              <a:gd name="T39" fmla="*/ 2147483647 h 604"/>
              <a:gd name="T40" fmla="*/ 2147483647 w 693"/>
              <a:gd name="T41" fmla="*/ 2147483647 h 604"/>
              <a:gd name="T42" fmla="*/ 2147483647 w 693"/>
              <a:gd name="T43" fmla="*/ 2147483647 h 604"/>
              <a:gd name="T44" fmla="*/ 2147483647 w 693"/>
              <a:gd name="T45" fmla="*/ 2147483647 h 604"/>
              <a:gd name="T46" fmla="*/ 2147483647 w 693"/>
              <a:gd name="T47" fmla="*/ 2147483647 h 604"/>
              <a:gd name="T48" fmla="*/ 2147483647 w 693"/>
              <a:gd name="T49" fmla="*/ 2147483647 h 604"/>
              <a:gd name="T50" fmla="*/ 2147483647 w 693"/>
              <a:gd name="T51" fmla="*/ 2147483647 h 604"/>
              <a:gd name="T52" fmla="*/ 2147483647 w 693"/>
              <a:gd name="T53" fmla="*/ 2147483647 h 604"/>
              <a:gd name="T54" fmla="*/ 2147483647 w 693"/>
              <a:gd name="T55" fmla="*/ 2147483647 h 604"/>
              <a:gd name="T56" fmla="*/ 2147483647 w 693"/>
              <a:gd name="T57" fmla="*/ 2147483647 h 604"/>
              <a:gd name="T58" fmla="*/ 2147483647 w 693"/>
              <a:gd name="T59" fmla="*/ 2147483647 h 604"/>
              <a:gd name="T60" fmla="*/ 2147483647 w 693"/>
              <a:gd name="T61" fmla="*/ 2147483647 h 604"/>
              <a:gd name="T62" fmla="*/ 2147483647 w 693"/>
              <a:gd name="T63" fmla="*/ 2147483647 h 604"/>
              <a:gd name="T64" fmla="*/ 2147483647 w 693"/>
              <a:gd name="T65" fmla="*/ 2147483647 h 604"/>
              <a:gd name="T66" fmla="*/ 2147483647 w 693"/>
              <a:gd name="T67" fmla="*/ 2147483647 h 604"/>
              <a:gd name="T68" fmla="*/ 2147483647 w 693"/>
              <a:gd name="T69" fmla="*/ 2147483647 h 604"/>
              <a:gd name="T70" fmla="*/ 2147483647 w 693"/>
              <a:gd name="T71" fmla="*/ 2147483647 h 604"/>
              <a:gd name="T72" fmla="*/ 2147483647 w 693"/>
              <a:gd name="T73" fmla="*/ 2147483647 h 604"/>
              <a:gd name="T74" fmla="*/ 2147483647 w 693"/>
              <a:gd name="T75" fmla="*/ 2147483647 h 604"/>
              <a:gd name="T76" fmla="*/ 2147483647 w 693"/>
              <a:gd name="T77" fmla="*/ 2147483647 h 604"/>
              <a:gd name="T78" fmla="*/ 2147483647 w 693"/>
              <a:gd name="T79" fmla="*/ 2147483647 h 604"/>
              <a:gd name="T80" fmla="*/ 2147483647 w 693"/>
              <a:gd name="T81" fmla="*/ 2147483647 h 604"/>
              <a:gd name="T82" fmla="*/ 2147483647 w 693"/>
              <a:gd name="T83" fmla="*/ 2147483647 h 604"/>
              <a:gd name="T84" fmla="*/ 2147483647 w 693"/>
              <a:gd name="T85" fmla="*/ 2147483647 h 604"/>
              <a:gd name="T86" fmla="*/ 2147483647 w 693"/>
              <a:gd name="T87" fmla="*/ 2147483647 h 604"/>
              <a:gd name="T88" fmla="*/ 2147483647 w 693"/>
              <a:gd name="T89" fmla="*/ 2147483647 h 604"/>
              <a:gd name="T90" fmla="*/ 2147483647 w 693"/>
              <a:gd name="T91" fmla="*/ 2147483647 h 604"/>
              <a:gd name="T92" fmla="*/ 2147483647 w 693"/>
              <a:gd name="T93" fmla="*/ 2147483647 h 604"/>
              <a:gd name="T94" fmla="*/ 2147483647 w 693"/>
              <a:gd name="T95" fmla="*/ 2147483647 h 604"/>
              <a:gd name="T96" fmla="*/ 2147483647 w 693"/>
              <a:gd name="T97" fmla="*/ 2147483647 h 604"/>
              <a:gd name="T98" fmla="*/ 2147483647 w 693"/>
              <a:gd name="T99" fmla="*/ 2147483647 h 604"/>
              <a:gd name="T100" fmla="*/ 2147483647 w 693"/>
              <a:gd name="T101" fmla="*/ 2147483647 h 604"/>
              <a:gd name="T102" fmla="*/ 2147483647 w 693"/>
              <a:gd name="T103" fmla="*/ 2147483647 h 604"/>
              <a:gd name="T104" fmla="*/ 2147483647 w 693"/>
              <a:gd name="T105" fmla="*/ 2147483647 h 604"/>
              <a:gd name="T106" fmla="*/ 2147483647 w 693"/>
              <a:gd name="T107" fmla="*/ 2147483647 h 604"/>
              <a:gd name="T108" fmla="*/ 2147483647 w 693"/>
              <a:gd name="T109" fmla="*/ 0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3"/>
              <a:gd name="T166" fmla="*/ 0 h 604"/>
              <a:gd name="T167" fmla="*/ 693 w 693"/>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3" h="604">
                <a:moveTo>
                  <a:pt x="181" y="2"/>
                </a:moveTo>
                <a:lnTo>
                  <a:pt x="176" y="7"/>
                </a:lnTo>
                <a:lnTo>
                  <a:pt x="173" y="13"/>
                </a:lnTo>
                <a:lnTo>
                  <a:pt x="170" y="19"/>
                </a:lnTo>
                <a:lnTo>
                  <a:pt x="168" y="27"/>
                </a:lnTo>
                <a:lnTo>
                  <a:pt x="165" y="34"/>
                </a:lnTo>
                <a:lnTo>
                  <a:pt x="165" y="42"/>
                </a:lnTo>
                <a:lnTo>
                  <a:pt x="162" y="50"/>
                </a:lnTo>
                <a:lnTo>
                  <a:pt x="157" y="59"/>
                </a:lnTo>
                <a:lnTo>
                  <a:pt x="156" y="65"/>
                </a:lnTo>
                <a:lnTo>
                  <a:pt x="151" y="73"/>
                </a:lnTo>
                <a:lnTo>
                  <a:pt x="138" y="96"/>
                </a:lnTo>
                <a:lnTo>
                  <a:pt x="122" y="129"/>
                </a:lnTo>
                <a:lnTo>
                  <a:pt x="95" y="188"/>
                </a:lnTo>
                <a:lnTo>
                  <a:pt x="57" y="272"/>
                </a:lnTo>
                <a:lnTo>
                  <a:pt x="60" y="280"/>
                </a:lnTo>
                <a:lnTo>
                  <a:pt x="59" y="283"/>
                </a:lnTo>
                <a:lnTo>
                  <a:pt x="57" y="286"/>
                </a:lnTo>
                <a:lnTo>
                  <a:pt x="49" y="288"/>
                </a:lnTo>
                <a:lnTo>
                  <a:pt x="44" y="289"/>
                </a:lnTo>
                <a:lnTo>
                  <a:pt x="32" y="301"/>
                </a:lnTo>
                <a:lnTo>
                  <a:pt x="25" y="315"/>
                </a:lnTo>
                <a:lnTo>
                  <a:pt x="16" y="331"/>
                </a:lnTo>
                <a:lnTo>
                  <a:pt x="11" y="340"/>
                </a:lnTo>
                <a:lnTo>
                  <a:pt x="11" y="348"/>
                </a:lnTo>
                <a:lnTo>
                  <a:pt x="11" y="358"/>
                </a:lnTo>
                <a:lnTo>
                  <a:pt x="9" y="364"/>
                </a:lnTo>
                <a:lnTo>
                  <a:pt x="8" y="374"/>
                </a:lnTo>
                <a:lnTo>
                  <a:pt x="6" y="383"/>
                </a:lnTo>
                <a:lnTo>
                  <a:pt x="5" y="396"/>
                </a:lnTo>
                <a:lnTo>
                  <a:pt x="5" y="407"/>
                </a:lnTo>
                <a:lnTo>
                  <a:pt x="3" y="417"/>
                </a:lnTo>
                <a:lnTo>
                  <a:pt x="1" y="424"/>
                </a:lnTo>
                <a:lnTo>
                  <a:pt x="0" y="439"/>
                </a:lnTo>
                <a:lnTo>
                  <a:pt x="316" y="545"/>
                </a:lnTo>
                <a:lnTo>
                  <a:pt x="551" y="604"/>
                </a:lnTo>
                <a:lnTo>
                  <a:pt x="556" y="580"/>
                </a:lnTo>
                <a:lnTo>
                  <a:pt x="558" y="571"/>
                </a:lnTo>
                <a:lnTo>
                  <a:pt x="561" y="564"/>
                </a:lnTo>
                <a:lnTo>
                  <a:pt x="562" y="553"/>
                </a:lnTo>
                <a:lnTo>
                  <a:pt x="564" y="544"/>
                </a:lnTo>
                <a:lnTo>
                  <a:pt x="567" y="536"/>
                </a:lnTo>
                <a:lnTo>
                  <a:pt x="570" y="525"/>
                </a:lnTo>
                <a:lnTo>
                  <a:pt x="575" y="496"/>
                </a:lnTo>
                <a:lnTo>
                  <a:pt x="583" y="475"/>
                </a:lnTo>
                <a:lnTo>
                  <a:pt x="586" y="459"/>
                </a:lnTo>
                <a:lnTo>
                  <a:pt x="589" y="442"/>
                </a:lnTo>
                <a:lnTo>
                  <a:pt x="594" y="428"/>
                </a:lnTo>
                <a:lnTo>
                  <a:pt x="599" y="415"/>
                </a:lnTo>
                <a:lnTo>
                  <a:pt x="608" y="396"/>
                </a:lnTo>
                <a:lnTo>
                  <a:pt x="612" y="391"/>
                </a:lnTo>
                <a:lnTo>
                  <a:pt x="616" y="380"/>
                </a:lnTo>
                <a:lnTo>
                  <a:pt x="619" y="372"/>
                </a:lnTo>
                <a:lnTo>
                  <a:pt x="615" y="362"/>
                </a:lnTo>
                <a:lnTo>
                  <a:pt x="608" y="358"/>
                </a:lnTo>
                <a:lnTo>
                  <a:pt x="599" y="351"/>
                </a:lnTo>
                <a:lnTo>
                  <a:pt x="600" y="340"/>
                </a:lnTo>
                <a:lnTo>
                  <a:pt x="605" y="331"/>
                </a:lnTo>
                <a:lnTo>
                  <a:pt x="619" y="315"/>
                </a:lnTo>
                <a:lnTo>
                  <a:pt x="627" y="310"/>
                </a:lnTo>
                <a:lnTo>
                  <a:pt x="634" y="305"/>
                </a:lnTo>
                <a:lnTo>
                  <a:pt x="642" y="301"/>
                </a:lnTo>
                <a:lnTo>
                  <a:pt x="645" y="293"/>
                </a:lnTo>
                <a:lnTo>
                  <a:pt x="648" y="281"/>
                </a:lnTo>
                <a:lnTo>
                  <a:pt x="659" y="272"/>
                </a:lnTo>
                <a:lnTo>
                  <a:pt x="666" y="261"/>
                </a:lnTo>
                <a:lnTo>
                  <a:pt x="673" y="250"/>
                </a:lnTo>
                <a:lnTo>
                  <a:pt x="680" y="242"/>
                </a:lnTo>
                <a:lnTo>
                  <a:pt x="688" y="231"/>
                </a:lnTo>
                <a:lnTo>
                  <a:pt x="691" y="224"/>
                </a:lnTo>
                <a:lnTo>
                  <a:pt x="693" y="216"/>
                </a:lnTo>
                <a:lnTo>
                  <a:pt x="686" y="207"/>
                </a:lnTo>
                <a:lnTo>
                  <a:pt x="677" y="197"/>
                </a:lnTo>
                <a:lnTo>
                  <a:pt x="673" y="188"/>
                </a:lnTo>
                <a:lnTo>
                  <a:pt x="672" y="178"/>
                </a:lnTo>
                <a:lnTo>
                  <a:pt x="521" y="137"/>
                </a:lnTo>
                <a:lnTo>
                  <a:pt x="510" y="138"/>
                </a:lnTo>
                <a:lnTo>
                  <a:pt x="500" y="137"/>
                </a:lnTo>
                <a:lnTo>
                  <a:pt x="491" y="134"/>
                </a:lnTo>
                <a:lnTo>
                  <a:pt x="481" y="131"/>
                </a:lnTo>
                <a:lnTo>
                  <a:pt x="472" y="132"/>
                </a:lnTo>
                <a:lnTo>
                  <a:pt x="464" y="137"/>
                </a:lnTo>
                <a:lnTo>
                  <a:pt x="451" y="134"/>
                </a:lnTo>
                <a:lnTo>
                  <a:pt x="443" y="131"/>
                </a:lnTo>
                <a:lnTo>
                  <a:pt x="432" y="134"/>
                </a:lnTo>
                <a:lnTo>
                  <a:pt x="422" y="135"/>
                </a:lnTo>
                <a:lnTo>
                  <a:pt x="407" y="135"/>
                </a:lnTo>
                <a:lnTo>
                  <a:pt x="395" y="129"/>
                </a:lnTo>
                <a:lnTo>
                  <a:pt x="392" y="123"/>
                </a:lnTo>
                <a:lnTo>
                  <a:pt x="357" y="124"/>
                </a:lnTo>
                <a:lnTo>
                  <a:pt x="349" y="124"/>
                </a:lnTo>
                <a:lnTo>
                  <a:pt x="345" y="118"/>
                </a:lnTo>
                <a:lnTo>
                  <a:pt x="340" y="111"/>
                </a:lnTo>
                <a:lnTo>
                  <a:pt x="329" y="105"/>
                </a:lnTo>
                <a:lnTo>
                  <a:pt x="316" y="104"/>
                </a:lnTo>
                <a:lnTo>
                  <a:pt x="306" y="102"/>
                </a:lnTo>
                <a:lnTo>
                  <a:pt x="300" y="104"/>
                </a:lnTo>
                <a:lnTo>
                  <a:pt x="289" y="105"/>
                </a:lnTo>
                <a:lnTo>
                  <a:pt x="273" y="105"/>
                </a:lnTo>
                <a:lnTo>
                  <a:pt x="260" y="102"/>
                </a:lnTo>
                <a:lnTo>
                  <a:pt x="244" y="92"/>
                </a:lnTo>
                <a:lnTo>
                  <a:pt x="237" y="77"/>
                </a:lnTo>
                <a:lnTo>
                  <a:pt x="237" y="65"/>
                </a:lnTo>
                <a:lnTo>
                  <a:pt x="240" y="38"/>
                </a:lnTo>
                <a:lnTo>
                  <a:pt x="237" y="34"/>
                </a:lnTo>
                <a:lnTo>
                  <a:pt x="232" y="24"/>
                </a:lnTo>
                <a:lnTo>
                  <a:pt x="222" y="16"/>
                </a:lnTo>
                <a:lnTo>
                  <a:pt x="211" y="10"/>
                </a:lnTo>
                <a:lnTo>
                  <a:pt x="197" y="5"/>
                </a:lnTo>
                <a:lnTo>
                  <a:pt x="189" y="0"/>
                </a:lnTo>
                <a:lnTo>
                  <a:pt x="181" y="2"/>
                </a:lnTo>
                <a:close/>
              </a:path>
            </a:pathLst>
          </a:custGeom>
          <a:solidFill>
            <a:schemeClr val="bg1"/>
          </a:solidFill>
          <a:ln w="19050" algn="ctr">
            <a:solidFill>
              <a:schemeClr val="accent1">
                <a:lumMod val="75000"/>
              </a:schemeClr>
            </a:solidFill>
            <a:round/>
            <a:headEnd/>
            <a:tailEnd/>
          </a:ln>
        </p:spPr>
        <p:txBody>
          <a:bodyPr lIns="101882" tIns="50941" rIns="101882" bIns="50941"/>
          <a:lstStyle/>
          <a:p>
            <a:pPr fontAlgn="base">
              <a:spcBef>
                <a:spcPct val="0"/>
              </a:spcBef>
              <a:spcAft>
                <a:spcPct val="0"/>
              </a:spcAft>
              <a:defRPr/>
            </a:pPr>
            <a:endParaRPr lang="en-US" sz="1000" dirty="0">
              <a:solidFill>
                <a:srgbClr val="000000"/>
              </a:solidFill>
              <a:ea typeface="ＭＳ Ｐゴシック" pitchFamily="34" charset="-128"/>
              <a:cs typeface="Arial" panose="020B0604020202020204" pitchFamily="34" charset="0"/>
            </a:endParaRPr>
          </a:p>
        </p:txBody>
      </p:sp>
      <p:sp>
        <p:nvSpPr>
          <p:cNvPr id="51" name="Freeform 30">
            <a:extLst>
              <a:ext uri="{FF2B5EF4-FFF2-40B4-BE49-F238E27FC236}">
                <a16:creationId xmlns:a16="http://schemas.microsoft.com/office/drawing/2014/main" id="{70C8F912-E1EB-4DBF-A93B-CB8195EA1AAB}"/>
              </a:ext>
            </a:extLst>
          </p:cNvPr>
          <p:cNvSpPr>
            <a:spLocks/>
          </p:cNvSpPr>
          <p:nvPr/>
        </p:nvSpPr>
        <p:spPr bwMode="auto">
          <a:xfrm>
            <a:off x="7792850" y="4445808"/>
            <a:ext cx="381001" cy="453044"/>
          </a:xfrm>
          <a:custGeom>
            <a:avLst/>
            <a:gdLst>
              <a:gd name="T0" fmla="*/ 2147483647 w 338"/>
              <a:gd name="T1" fmla="*/ 2147483647 h 453"/>
              <a:gd name="T2" fmla="*/ 2147483647 w 338"/>
              <a:gd name="T3" fmla="*/ 2147483647 h 453"/>
              <a:gd name="T4" fmla="*/ 2147483647 w 338"/>
              <a:gd name="T5" fmla="*/ 2147483647 h 453"/>
              <a:gd name="T6" fmla="*/ 2147483647 w 338"/>
              <a:gd name="T7" fmla="*/ 2147483647 h 453"/>
              <a:gd name="T8" fmla="*/ 2147483647 w 338"/>
              <a:gd name="T9" fmla="*/ 2147483647 h 453"/>
              <a:gd name="T10" fmla="*/ 2147483647 w 338"/>
              <a:gd name="T11" fmla="*/ 2147483647 h 453"/>
              <a:gd name="T12" fmla="*/ 2147483647 w 338"/>
              <a:gd name="T13" fmla="*/ 2147483647 h 453"/>
              <a:gd name="T14" fmla="*/ 2147483647 w 338"/>
              <a:gd name="T15" fmla="*/ 2147483647 h 453"/>
              <a:gd name="T16" fmla="*/ 2147483647 w 338"/>
              <a:gd name="T17" fmla="*/ 2147483647 h 453"/>
              <a:gd name="T18" fmla="*/ 2147483647 w 338"/>
              <a:gd name="T19" fmla="*/ 2147483647 h 453"/>
              <a:gd name="T20" fmla="*/ 2147483647 w 338"/>
              <a:gd name="T21" fmla="*/ 2147483647 h 453"/>
              <a:gd name="T22" fmla="*/ 2147483647 w 338"/>
              <a:gd name="T23" fmla="*/ 2147483647 h 453"/>
              <a:gd name="T24" fmla="*/ 2147483647 w 338"/>
              <a:gd name="T25" fmla="*/ 2147483647 h 453"/>
              <a:gd name="T26" fmla="*/ 2147483647 w 338"/>
              <a:gd name="T27" fmla="*/ 2147483647 h 453"/>
              <a:gd name="T28" fmla="*/ 2147483647 w 338"/>
              <a:gd name="T29" fmla="*/ 2147483647 h 453"/>
              <a:gd name="T30" fmla="*/ 2147483647 w 338"/>
              <a:gd name="T31" fmla="*/ 2147483647 h 453"/>
              <a:gd name="T32" fmla="*/ 2147483647 w 338"/>
              <a:gd name="T33" fmla="*/ 2147483647 h 453"/>
              <a:gd name="T34" fmla="*/ 2147483647 w 338"/>
              <a:gd name="T35" fmla="*/ 2147483647 h 453"/>
              <a:gd name="T36" fmla="*/ 2147483647 w 338"/>
              <a:gd name="T37" fmla="*/ 2147483647 h 453"/>
              <a:gd name="T38" fmla="*/ 2147483647 w 338"/>
              <a:gd name="T39" fmla="*/ 2147483647 h 453"/>
              <a:gd name="T40" fmla="*/ 2147483647 w 338"/>
              <a:gd name="T41" fmla="*/ 2147483647 h 453"/>
              <a:gd name="T42" fmla="*/ 2147483647 w 338"/>
              <a:gd name="T43" fmla="*/ 2147483647 h 453"/>
              <a:gd name="T44" fmla="*/ 2147483647 w 338"/>
              <a:gd name="T45" fmla="*/ 2147483647 h 453"/>
              <a:gd name="T46" fmla="*/ 2147483647 w 338"/>
              <a:gd name="T47" fmla="*/ 2147483647 h 453"/>
              <a:gd name="T48" fmla="*/ 2147483647 w 338"/>
              <a:gd name="T49" fmla="*/ 2147483647 h 453"/>
              <a:gd name="T50" fmla="*/ 2147483647 w 338"/>
              <a:gd name="T51" fmla="*/ 2147483647 h 453"/>
              <a:gd name="T52" fmla="*/ 2147483647 w 338"/>
              <a:gd name="T53" fmla="*/ 2147483647 h 453"/>
              <a:gd name="T54" fmla="*/ 2147483647 w 338"/>
              <a:gd name="T55" fmla="*/ 2147483647 h 453"/>
              <a:gd name="T56" fmla="*/ 2147483647 w 338"/>
              <a:gd name="T57" fmla="*/ 2147483647 h 453"/>
              <a:gd name="T58" fmla="*/ 2147483647 w 338"/>
              <a:gd name="T59" fmla="*/ 2147483647 h 453"/>
              <a:gd name="T60" fmla="*/ 2147483647 w 338"/>
              <a:gd name="T61" fmla="*/ 2147483647 h 453"/>
              <a:gd name="T62" fmla="*/ 2147483647 w 338"/>
              <a:gd name="T63" fmla="*/ 2147483647 h 453"/>
              <a:gd name="T64" fmla="*/ 2147483647 w 338"/>
              <a:gd name="T65" fmla="*/ 2147483647 h 453"/>
              <a:gd name="T66" fmla="*/ 2147483647 w 338"/>
              <a:gd name="T67" fmla="*/ 2147483647 h 453"/>
              <a:gd name="T68" fmla="*/ 2147483647 w 338"/>
              <a:gd name="T69" fmla="*/ 2147483647 h 453"/>
              <a:gd name="T70" fmla="*/ 2147483647 w 338"/>
              <a:gd name="T71" fmla="*/ 2147483647 h 453"/>
              <a:gd name="T72" fmla="*/ 2147483647 w 338"/>
              <a:gd name="T73" fmla="*/ 2147483647 h 453"/>
              <a:gd name="T74" fmla="*/ 0 w 338"/>
              <a:gd name="T75" fmla="*/ 2147483647 h 453"/>
              <a:gd name="T76" fmla="*/ 2147483647 w 338"/>
              <a:gd name="T77" fmla="*/ 2147483647 h 453"/>
              <a:gd name="T78" fmla="*/ 2147483647 w 338"/>
              <a:gd name="T79" fmla="*/ 2147483647 h 453"/>
              <a:gd name="T80" fmla="*/ 2147483647 w 338"/>
              <a:gd name="T81" fmla="*/ 2147483647 h 453"/>
              <a:gd name="T82" fmla="*/ 2147483647 w 338"/>
              <a:gd name="T83" fmla="*/ 2147483647 h 453"/>
              <a:gd name="T84" fmla="*/ 2147483647 w 338"/>
              <a:gd name="T85" fmla="*/ 2147483647 h 453"/>
              <a:gd name="T86" fmla="*/ 2147483647 w 338"/>
              <a:gd name="T87" fmla="*/ 2147483647 h 453"/>
              <a:gd name="T88" fmla="*/ 2147483647 w 338"/>
              <a:gd name="T89" fmla="*/ 2147483647 h 453"/>
              <a:gd name="T90" fmla="*/ 2147483647 w 338"/>
              <a:gd name="T91" fmla="*/ 2147483647 h 453"/>
              <a:gd name="T92" fmla="*/ 2147483647 w 338"/>
              <a:gd name="T93" fmla="*/ 2147483647 h 453"/>
              <a:gd name="T94" fmla="*/ 2147483647 w 338"/>
              <a:gd name="T95" fmla="*/ 2147483647 h 453"/>
              <a:gd name="T96" fmla="*/ 2147483647 w 338"/>
              <a:gd name="T97" fmla="*/ 2147483647 h 453"/>
              <a:gd name="T98" fmla="*/ 2147483647 w 338"/>
              <a:gd name="T99" fmla="*/ 2147483647 h 453"/>
              <a:gd name="T100" fmla="*/ 2147483647 w 338"/>
              <a:gd name="T101" fmla="*/ 2147483647 h 453"/>
              <a:gd name="T102" fmla="*/ 2147483647 w 338"/>
              <a:gd name="T103" fmla="*/ 2147483647 h 453"/>
              <a:gd name="T104" fmla="*/ 2147483647 w 338"/>
              <a:gd name="T105" fmla="*/ 2147483647 h 453"/>
              <a:gd name="T106" fmla="*/ 2147483647 w 338"/>
              <a:gd name="T107" fmla="*/ 2147483647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453"/>
              <a:gd name="T164" fmla="*/ 338 w 33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453">
                <a:moveTo>
                  <a:pt x="108" y="3"/>
                </a:moveTo>
                <a:lnTo>
                  <a:pt x="116" y="5"/>
                </a:lnTo>
                <a:lnTo>
                  <a:pt x="121" y="0"/>
                </a:lnTo>
                <a:lnTo>
                  <a:pt x="127" y="2"/>
                </a:lnTo>
                <a:lnTo>
                  <a:pt x="132" y="5"/>
                </a:lnTo>
                <a:lnTo>
                  <a:pt x="140" y="3"/>
                </a:lnTo>
                <a:lnTo>
                  <a:pt x="144" y="6"/>
                </a:lnTo>
                <a:lnTo>
                  <a:pt x="148" y="3"/>
                </a:lnTo>
                <a:lnTo>
                  <a:pt x="151" y="3"/>
                </a:lnTo>
                <a:lnTo>
                  <a:pt x="156" y="5"/>
                </a:lnTo>
                <a:lnTo>
                  <a:pt x="162" y="9"/>
                </a:lnTo>
                <a:lnTo>
                  <a:pt x="165" y="11"/>
                </a:lnTo>
                <a:lnTo>
                  <a:pt x="170" y="16"/>
                </a:lnTo>
                <a:lnTo>
                  <a:pt x="175" y="17"/>
                </a:lnTo>
                <a:lnTo>
                  <a:pt x="181" y="19"/>
                </a:lnTo>
                <a:lnTo>
                  <a:pt x="184" y="22"/>
                </a:lnTo>
                <a:lnTo>
                  <a:pt x="190" y="22"/>
                </a:lnTo>
                <a:lnTo>
                  <a:pt x="194" y="25"/>
                </a:lnTo>
                <a:lnTo>
                  <a:pt x="198" y="27"/>
                </a:lnTo>
                <a:lnTo>
                  <a:pt x="203" y="30"/>
                </a:lnTo>
                <a:lnTo>
                  <a:pt x="208" y="30"/>
                </a:lnTo>
                <a:lnTo>
                  <a:pt x="214" y="30"/>
                </a:lnTo>
                <a:lnTo>
                  <a:pt x="218" y="33"/>
                </a:lnTo>
                <a:lnTo>
                  <a:pt x="222" y="37"/>
                </a:lnTo>
                <a:lnTo>
                  <a:pt x="224" y="40"/>
                </a:lnTo>
                <a:lnTo>
                  <a:pt x="229" y="44"/>
                </a:lnTo>
                <a:lnTo>
                  <a:pt x="232" y="46"/>
                </a:lnTo>
                <a:lnTo>
                  <a:pt x="232" y="49"/>
                </a:lnTo>
                <a:lnTo>
                  <a:pt x="235" y="52"/>
                </a:lnTo>
                <a:lnTo>
                  <a:pt x="235" y="56"/>
                </a:lnTo>
                <a:lnTo>
                  <a:pt x="232" y="60"/>
                </a:lnTo>
                <a:lnTo>
                  <a:pt x="230" y="65"/>
                </a:lnTo>
                <a:lnTo>
                  <a:pt x="230" y="68"/>
                </a:lnTo>
                <a:lnTo>
                  <a:pt x="230" y="73"/>
                </a:lnTo>
                <a:lnTo>
                  <a:pt x="233" y="76"/>
                </a:lnTo>
                <a:lnTo>
                  <a:pt x="235" y="78"/>
                </a:lnTo>
                <a:lnTo>
                  <a:pt x="237" y="84"/>
                </a:lnTo>
                <a:lnTo>
                  <a:pt x="240" y="89"/>
                </a:lnTo>
                <a:lnTo>
                  <a:pt x="240" y="94"/>
                </a:lnTo>
                <a:lnTo>
                  <a:pt x="243" y="98"/>
                </a:lnTo>
                <a:lnTo>
                  <a:pt x="245" y="105"/>
                </a:lnTo>
                <a:lnTo>
                  <a:pt x="245" y="111"/>
                </a:lnTo>
                <a:lnTo>
                  <a:pt x="248" y="116"/>
                </a:lnTo>
                <a:lnTo>
                  <a:pt x="248" y="121"/>
                </a:lnTo>
                <a:lnTo>
                  <a:pt x="251" y="125"/>
                </a:lnTo>
                <a:lnTo>
                  <a:pt x="249" y="132"/>
                </a:lnTo>
                <a:lnTo>
                  <a:pt x="248" y="137"/>
                </a:lnTo>
                <a:lnTo>
                  <a:pt x="245" y="141"/>
                </a:lnTo>
                <a:lnTo>
                  <a:pt x="241" y="146"/>
                </a:lnTo>
                <a:lnTo>
                  <a:pt x="240" y="152"/>
                </a:lnTo>
                <a:lnTo>
                  <a:pt x="238" y="157"/>
                </a:lnTo>
                <a:lnTo>
                  <a:pt x="235" y="164"/>
                </a:lnTo>
                <a:lnTo>
                  <a:pt x="232" y="167"/>
                </a:lnTo>
                <a:lnTo>
                  <a:pt x="227" y="172"/>
                </a:lnTo>
                <a:lnTo>
                  <a:pt x="222" y="176"/>
                </a:lnTo>
                <a:lnTo>
                  <a:pt x="219" y="181"/>
                </a:lnTo>
                <a:lnTo>
                  <a:pt x="216" y="186"/>
                </a:lnTo>
                <a:lnTo>
                  <a:pt x="216" y="192"/>
                </a:lnTo>
                <a:lnTo>
                  <a:pt x="214" y="195"/>
                </a:lnTo>
                <a:lnTo>
                  <a:pt x="214" y="200"/>
                </a:lnTo>
                <a:lnTo>
                  <a:pt x="214" y="206"/>
                </a:lnTo>
                <a:lnTo>
                  <a:pt x="214" y="211"/>
                </a:lnTo>
                <a:lnTo>
                  <a:pt x="216" y="214"/>
                </a:lnTo>
                <a:lnTo>
                  <a:pt x="221" y="218"/>
                </a:lnTo>
                <a:lnTo>
                  <a:pt x="225" y="218"/>
                </a:lnTo>
                <a:lnTo>
                  <a:pt x="232" y="219"/>
                </a:lnTo>
                <a:lnTo>
                  <a:pt x="235" y="214"/>
                </a:lnTo>
                <a:lnTo>
                  <a:pt x="241" y="211"/>
                </a:lnTo>
                <a:lnTo>
                  <a:pt x="248" y="205"/>
                </a:lnTo>
                <a:lnTo>
                  <a:pt x="249" y="199"/>
                </a:lnTo>
                <a:lnTo>
                  <a:pt x="249" y="194"/>
                </a:lnTo>
                <a:lnTo>
                  <a:pt x="251" y="189"/>
                </a:lnTo>
                <a:lnTo>
                  <a:pt x="252" y="184"/>
                </a:lnTo>
                <a:lnTo>
                  <a:pt x="252" y="178"/>
                </a:lnTo>
                <a:lnTo>
                  <a:pt x="256" y="176"/>
                </a:lnTo>
                <a:lnTo>
                  <a:pt x="262" y="175"/>
                </a:lnTo>
                <a:lnTo>
                  <a:pt x="265" y="172"/>
                </a:lnTo>
                <a:lnTo>
                  <a:pt x="270" y="172"/>
                </a:lnTo>
                <a:lnTo>
                  <a:pt x="275" y="168"/>
                </a:lnTo>
                <a:lnTo>
                  <a:pt x="278" y="167"/>
                </a:lnTo>
                <a:lnTo>
                  <a:pt x="281" y="164"/>
                </a:lnTo>
                <a:lnTo>
                  <a:pt x="284" y="164"/>
                </a:lnTo>
                <a:lnTo>
                  <a:pt x="291" y="165"/>
                </a:lnTo>
                <a:lnTo>
                  <a:pt x="294" y="168"/>
                </a:lnTo>
                <a:lnTo>
                  <a:pt x="297" y="173"/>
                </a:lnTo>
                <a:lnTo>
                  <a:pt x="299" y="179"/>
                </a:lnTo>
                <a:lnTo>
                  <a:pt x="302" y="183"/>
                </a:lnTo>
                <a:lnTo>
                  <a:pt x="306" y="186"/>
                </a:lnTo>
                <a:lnTo>
                  <a:pt x="310" y="192"/>
                </a:lnTo>
                <a:lnTo>
                  <a:pt x="313" y="197"/>
                </a:lnTo>
                <a:lnTo>
                  <a:pt x="316" y="202"/>
                </a:lnTo>
                <a:lnTo>
                  <a:pt x="319" y="205"/>
                </a:lnTo>
                <a:lnTo>
                  <a:pt x="319" y="211"/>
                </a:lnTo>
                <a:lnTo>
                  <a:pt x="319" y="216"/>
                </a:lnTo>
                <a:lnTo>
                  <a:pt x="322" y="221"/>
                </a:lnTo>
                <a:lnTo>
                  <a:pt x="322" y="227"/>
                </a:lnTo>
                <a:lnTo>
                  <a:pt x="322" y="232"/>
                </a:lnTo>
                <a:lnTo>
                  <a:pt x="324" y="238"/>
                </a:lnTo>
                <a:lnTo>
                  <a:pt x="326" y="243"/>
                </a:lnTo>
                <a:lnTo>
                  <a:pt x="327" y="246"/>
                </a:lnTo>
                <a:lnTo>
                  <a:pt x="329" y="251"/>
                </a:lnTo>
                <a:lnTo>
                  <a:pt x="332" y="256"/>
                </a:lnTo>
                <a:lnTo>
                  <a:pt x="337" y="259"/>
                </a:lnTo>
                <a:lnTo>
                  <a:pt x="338" y="267"/>
                </a:lnTo>
                <a:lnTo>
                  <a:pt x="338" y="275"/>
                </a:lnTo>
                <a:lnTo>
                  <a:pt x="338" y="286"/>
                </a:lnTo>
                <a:lnTo>
                  <a:pt x="338" y="297"/>
                </a:lnTo>
                <a:lnTo>
                  <a:pt x="338" y="308"/>
                </a:lnTo>
                <a:lnTo>
                  <a:pt x="337" y="315"/>
                </a:lnTo>
                <a:lnTo>
                  <a:pt x="333" y="319"/>
                </a:lnTo>
                <a:lnTo>
                  <a:pt x="327" y="318"/>
                </a:lnTo>
                <a:lnTo>
                  <a:pt x="322" y="319"/>
                </a:lnTo>
                <a:lnTo>
                  <a:pt x="318" y="324"/>
                </a:lnTo>
                <a:lnTo>
                  <a:pt x="314" y="326"/>
                </a:lnTo>
                <a:lnTo>
                  <a:pt x="313" y="329"/>
                </a:lnTo>
                <a:lnTo>
                  <a:pt x="311" y="337"/>
                </a:lnTo>
                <a:lnTo>
                  <a:pt x="310" y="342"/>
                </a:lnTo>
                <a:lnTo>
                  <a:pt x="313" y="348"/>
                </a:lnTo>
                <a:lnTo>
                  <a:pt x="313" y="354"/>
                </a:lnTo>
                <a:lnTo>
                  <a:pt x="308" y="359"/>
                </a:lnTo>
                <a:lnTo>
                  <a:pt x="305" y="365"/>
                </a:lnTo>
                <a:lnTo>
                  <a:pt x="303" y="373"/>
                </a:lnTo>
                <a:lnTo>
                  <a:pt x="302" y="380"/>
                </a:lnTo>
                <a:lnTo>
                  <a:pt x="302" y="391"/>
                </a:lnTo>
                <a:lnTo>
                  <a:pt x="302" y="397"/>
                </a:lnTo>
                <a:lnTo>
                  <a:pt x="297" y="402"/>
                </a:lnTo>
                <a:lnTo>
                  <a:pt x="292" y="410"/>
                </a:lnTo>
                <a:lnTo>
                  <a:pt x="289" y="415"/>
                </a:lnTo>
                <a:lnTo>
                  <a:pt x="286" y="419"/>
                </a:lnTo>
                <a:lnTo>
                  <a:pt x="283" y="424"/>
                </a:lnTo>
                <a:lnTo>
                  <a:pt x="279" y="429"/>
                </a:lnTo>
                <a:lnTo>
                  <a:pt x="267" y="427"/>
                </a:lnTo>
                <a:lnTo>
                  <a:pt x="260" y="432"/>
                </a:lnTo>
                <a:lnTo>
                  <a:pt x="251" y="432"/>
                </a:lnTo>
                <a:lnTo>
                  <a:pt x="235" y="432"/>
                </a:lnTo>
                <a:lnTo>
                  <a:pt x="227" y="435"/>
                </a:lnTo>
                <a:lnTo>
                  <a:pt x="211" y="437"/>
                </a:lnTo>
                <a:lnTo>
                  <a:pt x="194" y="437"/>
                </a:lnTo>
                <a:lnTo>
                  <a:pt x="189" y="442"/>
                </a:lnTo>
                <a:lnTo>
                  <a:pt x="176" y="440"/>
                </a:lnTo>
                <a:lnTo>
                  <a:pt x="170" y="442"/>
                </a:lnTo>
                <a:lnTo>
                  <a:pt x="167" y="437"/>
                </a:lnTo>
                <a:lnTo>
                  <a:pt x="160" y="437"/>
                </a:lnTo>
                <a:lnTo>
                  <a:pt x="151" y="435"/>
                </a:lnTo>
                <a:lnTo>
                  <a:pt x="143" y="440"/>
                </a:lnTo>
                <a:lnTo>
                  <a:pt x="108" y="440"/>
                </a:lnTo>
                <a:lnTo>
                  <a:pt x="95" y="442"/>
                </a:lnTo>
                <a:lnTo>
                  <a:pt x="86" y="445"/>
                </a:lnTo>
                <a:lnTo>
                  <a:pt x="63" y="448"/>
                </a:lnTo>
                <a:lnTo>
                  <a:pt x="48" y="450"/>
                </a:lnTo>
                <a:lnTo>
                  <a:pt x="25" y="450"/>
                </a:lnTo>
                <a:lnTo>
                  <a:pt x="0" y="453"/>
                </a:lnTo>
                <a:lnTo>
                  <a:pt x="14" y="435"/>
                </a:lnTo>
                <a:lnTo>
                  <a:pt x="20" y="427"/>
                </a:lnTo>
                <a:lnTo>
                  <a:pt x="24" y="419"/>
                </a:lnTo>
                <a:lnTo>
                  <a:pt x="27" y="411"/>
                </a:lnTo>
                <a:lnTo>
                  <a:pt x="28" y="403"/>
                </a:lnTo>
                <a:lnTo>
                  <a:pt x="30" y="392"/>
                </a:lnTo>
                <a:lnTo>
                  <a:pt x="36" y="375"/>
                </a:lnTo>
                <a:lnTo>
                  <a:pt x="38" y="362"/>
                </a:lnTo>
                <a:lnTo>
                  <a:pt x="41" y="351"/>
                </a:lnTo>
                <a:lnTo>
                  <a:pt x="43" y="337"/>
                </a:lnTo>
                <a:lnTo>
                  <a:pt x="43" y="322"/>
                </a:lnTo>
                <a:lnTo>
                  <a:pt x="43" y="308"/>
                </a:lnTo>
                <a:lnTo>
                  <a:pt x="40" y="299"/>
                </a:lnTo>
                <a:lnTo>
                  <a:pt x="36" y="291"/>
                </a:lnTo>
                <a:lnTo>
                  <a:pt x="32" y="286"/>
                </a:lnTo>
                <a:lnTo>
                  <a:pt x="27" y="276"/>
                </a:lnTo>
                <a:lnTo>
                  <a:pt x="22" y="268"/>
                </a:lnTo>
                <a:lnTo>
                  <a:pt x="17" y="261"/>
                </a:lnTo>
                <a:lnTo>
                  <a:pt x="16" y="254"/>
                </a:lnTo>
                <a:lnTo>
                  <a:pt x="13" y="248"/>
                </a:lnTo>
                <a:lnTo>
                  <a:pt x="8" y="241"/>
                </a:lnTo>
                <a:lnTo>
                  <a:pt x="8" y="232"/>
                </a:lnTo>
                <a:lnTo>
                  <a:pt x="9" y="224"/>
                </a:lnTo>
                <a:lnTo>
                  <a:pt x="13" y="218"/>
                </a:lnTo>
                <a:lnTo>
                  <a:pt x="14" y="210"/>
                </a:lnTo>
                <a:lnTo>
                  <a:pt x="13" y="202"/>
                </a:lnTo>
                <a:lnTo>
                  <a:pt x="13" y="192"/>
                </a:lnTo>
                <a:lnTo>
                  <a:pt x="14" y="183"/>
                </a:lnTo>
                <a:lnTo>
                  <a:pt x="24" y="175"/>
                </a:lnTo>
                <a:lnTo>
                  <a:pt x="22" y="127"/>
                </a:lnTo>
                <a:lnTo>
                  <a:pt x="25" y="119"/>
                </a:lnTo>
                <a:lnTo>
                  <a:pt x="27" y="114"/>
                </a:lnTo>
                <a:lnTo>
                  <a:pt x="28" y="105"/>
                </a:lnTo>
                <a:lnTo>
                  <a:pt x="30" y="100"/>
                </a:lnTo>
                <a:lnTo>
                  <a:pt x="35" y="98"/>
                </a:lnTo>
                <a:lnTo>
                  <a:pt x="41" y="92"/>
                </a:lnTo>
                <a:lnTo>
                  <a:pt x="48" y="87"/>
                </a:lnTo>
                <a:lnTo>
                  <a:pt x="52" y="83"/>
                </a:lnTo>
                <a:lnTo>
                  <a:pt x="55" y="79"/>
                </a:lnTo>
                <a:lnTo>
                  <a:pt x="60" y="78"/>
                </a:lnTo>
                <a:lnTo>
                  <a:pt x="63" y="83"/>
                </a:lnTo>
                <a:lnTo>
                  <a:pt x="63" y="87"/>
                </a:lnTo>
                <a:lnTo>
                  <a:pt x="63" y="92"/>
                </a:lnTo>
                <a:lnTo>
                  <a:pt x="65" y="98"/>
                </a:lnTo>
                <a:lnTo>
                  <a:pt x="65" y="103"/>
                </a:lnTo>
                <a:lnTo>
                  <a:pt x="67" y="106"/>
                </a:lnTo>
                <a:lnTo>
                  <a:pt x="71" y="106"/>
                </a:lnTo>
                <a:lnTo>
                  <a:pt x="73" y="100"/>
                </a:lnTo>
                <a:lnTo>
                  <a:pt x="75" y="95"/>
                </a:lnTo>
                <a:lnTo>
                  <a:pt x="79" y="91"/>
                </a:lnTo>
                <a:lnTo>
                  <a:pt x="81" y="86"/>
                </a:lnTo>
                <a:lnTo>
                  <a:pt x="81" y="60"/>
                </a:lnTo>
                <a:lnTo>
                  <a:pt x="86" y="56"/>
                </a:lnTo>
                <a:lnTo>
                  <a:pt x="90" y="52"/>
                </a:lnTo>
                <a:lnTo>
                  <a:pt x="92" y="54"/>
                </a:lnTo>
                <a:lnTo>
                  <a:pt x="97" y="49"/>
                </a:lnTo>
                <a:lnTo>
                  <a:pt x="103" y="46"/>
                </a:lnTo>
                <a:lnTo>
                  <a:pt x="108" y="43"/>
                </a:lnTo>
                <a:lnTo>
                  <a:pt x="111" y="38"/>
                </a:lnTo>
                <a:lnTo>
                  <a:pt x="106" y="33"/>
                </a:lnTo>
                <a:lnTo>
                  <a:pt x="102" y="29"/>
                </a:lnTo>
                <a:lnTo>
                  <a:pt x="98" y="22"/>
                </a:lnTo>
                <a:lnTo>
                  <a:pt x="98" y="16"/>
                </a:lnTo>
                <a:lnTo>
                  <a:pt x="98" y="13"/>
                </a:lnTo>
                <a:lnTo>
                  <a:pt x="102" y="9"/>
                </a:lnTo>
                <a:lnTo>
                  <a:pt x="105" y="5"/>
                </a:lnTo>
                <a:lnTo>
                  <a:pt x="108" y="3"/>
                </a:lnTo>
                <a:close/>
              </a:path>
            </a:pathLst>
          </a:custGeom>
          <a:solidFill>
            <a:schemeClr val="bg1"/>
          </a:solidFill>
          <a:ln w="19050" algn="ctr">
            <a:solidFill>
              <a:schemeClr val="accent1">
                <a:lumMod val="75000"/>
              </a:schemeClr>
            </a:solidFill>
            <a:round/>
            <a:headEnd/>
            <a:tailEnd/>
          </a:ln>
        </p:spPr>
        <p:txBody>
          <a:bodyPr lIns="101882" tIns="50941" rIns="101882" bIns="50941"/>
          <a:lstStyle/>
          <a:p>
            <a:pPr fontAlgn="base">
              <a:spcBef>
                <a:spcPct val="0"/>
              </a:spcBef>
              <a:spcAft>
                <a:spcPct val="0"/>
              </a:spcAft>
              <a:defRPr/>
            </a:pPr>
            <a:endParaRPr lang="en-US" sz="1000" dirty="0">
              <a:solidFill>
                <a:srgbClr val="000000"/>
              </a:solidFill>
              <a:ea typeface="ＭＳ Ｐゴシック" pitchFamily="34" charset="-128"/>
              <a:cs typeface="Arial" panose="020B0604020202020204" pitchFamily="34" charset="0"/>
            </a:endParaRPr>
          </a:p>
        </p:txBody>
      </p:sp>
      <p:sp>
        <p:nvSpPr>
          <p:cNvPr id="52" name="Freeform 27">
            <a:extLst>
              <a:ext uri="{FF2B5EF4-FFF2-40B4-BE49-F238E27FC236}">
                <a16:creationId xmlns:a16="http://schemas.microsoft.com/office/drawing/2014/main" id="{EA2619BA-37E7-45FD-AFF2-5030D8A5D0DF}"/>
              </a:ext>
            </a:extLst>
          </p:cNvPr>
          <p:cNvSpPr>
            <a:spLocks/>
          </p:cNvSpPr>
          <p:nvPr/>
        </p:nvSpPr>
        <p:spPr bwMode="auto">
          <a:xfrm>
            <a:off x="7286422" y="4318336"/>
            <a:ext cx="560738" cy="376546"/>
          </a:xfrm>
          <a:custGeom>
            <a:avLst/>
            <a:gdLst>
              <a:gd name="T0" fmla="*/ 2147483647 w 480"/>
              <a:gd name="T1" fmla="*/ 2147483647 h 261"/>
              <a:gd name="T2" fmla="*/ 2147483647 w 480"/>
              <a:gd name="T3" fmla="*/ 2147483647 h 261"/>
              <a:gd name="T4" fmla="*/ 2147483647 w 480"/>
              <a:gd name="T5" fmla="*/ 2147483647 h 261"/>
              <a:gd name="T6" fmla="*/ 2147483647 w 480"/>
              <a:gd name="T7" fmla="*/ 2147483647 h 261"/>
              <a:gd name="T8" fmla="*/ 2147483647 w 480"/>
              <a:gd name="T9" fmla="*/ 2147483647 h 261"/>
              <a:gd name="T10" fmla="*/ 2147483647 w 480"/>
              <a:gd name="T11" fmla="*/ 2147483647 h 261"/>
              <a:gd name="T12" fmla="*/ 2147483647 w 480"/>
              <a:gd name="T13" fmla="*/ 0 h 261"/>
              <a:gd name="T14" fmla="*/ 2147483647 w 480"/>
              <a:gd name="T15" fmla="*/ 2147483647 h 261"/>
              <a:gd name="T16" fmla="*/ 2147483647 w 480"/>
              <a:gd name="T17" fmla="*/ 2147483647 h 261"/>
              <a:gd name="T18" fmla="*/ 2147483647 w 480"/>
              <a:gd name="T19" fmla="*/ 2147483647 h 261"/>
              <a:gd name="T20" fmla="*/ 2147483647 w 480"/>
              <a:gd name="T21" fmla="*/ 2147483647 h 261"/>
              <a:gd name="T22" fmla="*/ 2147483647 w 480"/>
              <a:gd name="T23" fmla="*/ 2147483647 h 261"/>
              <a:gd name="T24" fmla="*/ 2147483647 w 480"/>
              <a:gd name="T25" fmla="*/ 2147483647 h 261"/>
              <a:gd name="T26" fmla="*/ 2147483647 w 480"/>
              <a:gd name="T27" fmla="*/ 2147483647 h 261"/>
              <a:gd name="T28" fmla="*/ 2147483647 w 480"/>
              <a:gd name="T29" fmla="*/ 2147483647 h 261"/>
              <a:gd name="T30" fmla="*/ 2147483647 w 480"/>
              <a:gd name="T31" fmla="*/ 2147483647 h 261"/>
              <a:gd name="T32" fmla="*/ 2147483647 w 480"/>
              <a:gd name="T33" fmla="*/ 2147483647 h 261"/>
              <a:gd name="T34" fmla="*/ 2147483647 w 480"/>
              <a:gd name="T35" fmla="*/ 2147483647 h 261"/>
              <a:gd name="T36" fmla="*/ 2147483647 w 480"/>
              <a:gd name="T37" fmla="*/ 2147483647 h 261"/>
              <a:gd name="T38" fmla="*/ 2147483647 w 480"/>
              <a:gd name="T39" fmla="*/ 2147483647 h 261"/>
              <a:gd name="T40" fmla="*/ 2147483647 w 480"/>
              <a:gd name="T41" fmla="*/ 2147483647 h 261"/>
              <a:gd name="T42" fmla="*/ 2147483647 w 480"/>
              <a:gd name="T43" fmla="*/ 2147483647 h 261"/>
              <a:gd name="T44" fmla="*/ 2147483647 w 480"/>
              <a:gd name="T45" fmla="*/ 2147483647 h 261"/>
              <a:gd name="T46" fmla="*/ 2147483647 w 480"/>
              <a:gd name="T47" fmla="*/ 2147483647 h 261"/>
              <a:gd name="T48" fmla="*/ 2147483647 w 480"/>
              <a:gd name="T49" fmla="*/ 2147483647 h 261"/>
              <a:gd name="T50" fmla="*/ 2147483647 w 480"/>
              <a:gd name="T51" fmla="*/ 2147483647 h 261"/>
              <a:gd name="T52" fmla="*/ 2147483647 w 480"/>
              <a:gd name="T53" fmla="*/ 2147483647 h 261"/>
              <a:gd name="T54" fmla="*/ 2147483647 w 480"/>
              <a:gd name="T55" fmla="*/ 2147483647 h 261"/>
              <a:gd name="T56" fmla="*/ 2147483647 w 480"/>
              <a:gd name="T57" fmla="*/ 2147483647 h 261"/>
              <a:gd name="T58" fmla="*/ 2147483647 w 480"/>
              <a:gd name="T59" fmla="*/ 2147483647 h 261"/>
              <a:gd name="T60" fmla="*/ 2147483647 w 480"/>
              <a:gd name="T61" fmla="*/ 2147483647 h 261"/>
              <a:gd name="T62" fmla="*/ 2147483647 w 480"/>
              <a:gd name="T63" fmla="*/ 2147483647 h 261"/>
              <a:gd name="T64" fmla="*/ 2147483647 w 480"/>
              <a:gd name="T65" fmla="*/ 2147483647 h 261"/>
              <a:gd name="T66" fmla="*/ 2147483647 w 480"/>
              <a:gd name="T67" fmla="*/ 2147483647 h 261"/>
              <a:gd name="T68" fmla="*/ 2147483647 w 480"/>
              <a:gd name="T69" fmla="*/ 2147483647 h 261"/>
              <a:gd name="T70" fmla="*/ 2147483647 w 480"/>
              <a:gd name="T71" fmla="*/ 2147483647 h 261"/>
              <a:gd name="T72" fmla="*/ 2147483647 w 480"/>
              <a:gd name="T73" fmla="*/ 2147483647 h 261"/>
              <a:gd name="T74" fmla="*/ 2147483647 w 480"/>
              <a:gd name="T75" fmla="*/ 2147483647 h 261"/>
              <a:gd name="T76" fmla="*/ 2147483647 w 480"/>
              <a:gd name="T77" fmla="*/ 2147483647 h 261"/>
              <a:gd name="T78" fmla="*/ 2147483647 w 480"/>
              <a:gd name="T79" fmla="*/ 2147483647 h 261"/>
              <a:gd name="T80" fmla="*/ 2147483647 w 480"/>
              <a:gd name="T81" fmla="*/ 2147483647 h 261"/>
              <a:gd name="T82" fmla="*/ 2147483647 w 480"/>
              <a:gd name="T83" fmla="*/ 2147483647 h 261"/>
              <a:gd name="T84" fmla="*/ 2147483647 w 480"/>
              <a:gd name="T85" fmla="*/ 2147483647 h 261"/>
              <a:gd name="T86" fmla="*/ 2147483647 w 480"/>
              <a:gd name="T87" fmla="*/ 2147483647 h 261"/>
              <a:gd name="T88" fmla="*/ 2147483647 w 480"/>
              <a:gd name="T89" fmla="*/ 2147483647 h 261"/>
              <a:gd name="T90" fmla="*/ 2147483647 w 480"/>
              <a:gd name="T91" fmla="*/ 2147483647 h 261"/>
              <a:gd name="T92" fmla="*/ 2147483647 w 480"/>
              <a:gd name="T93" fmla="*/ 2147483647 h 261"/>
              <a:gd name="T94" fmla="*/ 2147483647 w 480"/>
              <a:gd name="T95" fmla="*/ 2147483647 h 261"/>
              <a:gd name="T96" fmla="*/ 2147483647 w 480"/>
              <a:gd name="T97" fmla="*/ 2147483647 h 261"/>
              <a:gd name="T98" fmla="*/ 2147483647 w 480"/>
              <a:gd name="T99" fmla="*/ 2147483647 h 261"/>
              <a:gd name="T100" fmla="*/ 2147483647 w 480"/>
              <a:gd name="T101" fmla="*/ 2147483647 h 261"/>
              <a:gd name="T102" fmla="*/ 2147483647 w 480"/>
              <a:gd name="T103" fmla="*/ 2147483647 h 261"/>
              <a:gd name="T104" fmla="*/ 2147483647 w 480"/>
              <a:gd name="T105" fmla="*/ 2147483647 h 261"/>
              <a:gd name="T106" fmla="*/ 2147483647 w 480"/>
              <a:gd name="T107" fmla="*/ 2147483647 h 261"/>
              <a:gd name="T108" fmla="*/ 2147483647 w 480"/>
              <a:gd name="T109" fmla="*/ 2147483647 h 261"/>
              <a:gd name="T110" fmla="*/ 2147483647 w 480"/>
              <a:gd name="T111" fmla="*/ 2147483647 h 261"/>
              <a:gd name="T112" fmla="*/ 2147483647 w 480"/>
              <a:gd name="T113" fmla="*/ 2147483647 h 261"/>
              <a:gd name="T114" fmla="*/ 2147483647 w 480"/>
              <a:gd name="T115" fmla="*/ 2147483647 h 261"/>
              <a:gd name="T116" fmla="*/ 2147483647 w 480"/>
              <a:gd name="T117" fmla="*/ 2147483647 h 261"/>
              <a:gd name="T118" fmla="*/ 2147483647 w 480"/>
              <a:gd name="T119" fmla="*/ 2147483647 h 261"/>
              <a:gd name="T120" fmla="*/ 2147483647 w 480"/>
              <a:gd name="T121" fmla="*/ 2147483647 h 261"/>
              <a:gd name="T122" fmla="*/ 2147483647 w 480"/>
              <a:gd name="T123" fmla="*/ 2147483647 h 261"/>
              <a:gd name="T124" fmla="*/ 0 w 480"/>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0"/>
              <a:gd name="T190" fmla="*/ 0 h 261"/>
              <a:gd name="T191" fmla="*/ 480 w 480"/>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0" h="261">
                <a:moveTo>
                  <a:pt x="1" y="113"/>
                </a:moveTo>
                <a:lnTo>
                  <a:pt x="11" y="106"/>
                </a:lnTo>
                <a:lnTo>
                  <a:pt x="19" y="102"/>
                </a:lnTo>
                <a:lnTo>
                  <a:pt x="30" y="92"/>
                </a:lnTo>
                <a:lnTo>
                  <a:pt x="36" y="87"/>
                </a:lnTo>
                <a:lnTo>
                  <a:pt x="44" y="84"/>
                </a:lnTo>
                <a:lnTo>
                  <a:pt x="51" y="83"/>
                </a:lnTo>
                <a:lnTo>
                  <a:pt x="60" y="79"/>
                </a:lnTo>
                <a:lnTo>
                  <a:pt x="68" y="78"/>
                </a:lnTo>
                <a:lnTo>
                  <a:pt x="73" y="76"/>
                </a:lnTo>
                <a:lnTo>
                  <a:pt x="79" y="71"/>
                </a:lnTo>
                <a:lnTo>
                  <a:pt x="87" y="65"/>
                </a:lnTo>
                <a:lnTo>
                  <a:pt x="97" y="56"/>
                </a:lnTo>
                <a:lnTo>
                  <a:pt x="108" y="49"/>
                </a:lnTo>
                <a:lnTo>
                  <a:pt x="116" y="41"/>
                </a:lnTo>
                <a:lnTo>
                  <a:pt x="127" y="33"/>
                </a:lnTo>
                <a:lnTo>
                  <a:pt x="136" y="25"/>
                </a:lnTo>
                <a:lnTo>
                  <a:pt x="148" y="13"/>
                </a:lnTo>
                <a:lnTo>
                  <a:pt x="157" y="6"/>
                </a:lnTo>
                <a:lnTo>
                  <a:pt x="165" y="2"/>
                </a:lnTo>
                <a:lnTo>
                  <a:pt x="173" y="0"/>
                </a:lnTo>
                <a:lnTo>
                  <a:pt x="179" y="2"/>
                </a:lnTo>
                <a:lnTo>
                  <a:pt x="181" y="5"/>
                </a:lnTo>
                <a:lnTo>
                  <a:pt x="178" y="6"/>
                </a:lnTo>
                <a:lnTo>
                  <a:pt x="175" y="11"/>
                </a:lnTo>
                <a:lnTo>
                  <a:pt x="171" y="14"/>
                </a:lnTo>
                <a:lnTo>
                  <a:pt x="167" y="21"/>
                </a:lnTo>
                <a:lnTo>
                  <a:pt x="165" y="24"/>
                </a:lnTo>
                <a:lnTo>
                  <a:pt x="160" y="29"/>
                </a:lnTo>
                <a:lnTo>
                  <a:pt x="157" y="32"/>
                </a:lnTo>
                <a:lnTo>
                  <a:pt x="152" y="37"/>
                </a:lnTo>
                <a:lnTo>
                  <a:pt x="149" y="43"/>
                </a:lnTo>
                <a:lnTo>
                  <a:pt x="143" y="48"/>
                </a:lnTo>
                <a:lnTo>
                  <a:pt x="138" y="52"/>
                </a:lnTo>
                <a:lnTo>
                  <a:pt x="135" y="54"/>
                </a:lnTo>
                <a:lnTo>
                  <a:pt x="133" y="62"/>
                </a:lnTo>
                <a:lnTo>
                  <a:pt x="133" y="68"/>
                </a:lnTo>
                <a:lnTo>
                  <a:pt x="135" y="73"/>
                </a:lnTo>
                <a:lnTo>
                  <a:pt x="135" y="78"/>
                </a:lnTo>
                <a:lnTo>
                  <a:pt x="138" y="81"/>
                </a:lnTo>
                <a:lnTo>
                  <a:pt x="141" y="78"/>
                </a:lnTo>
                <a:lnTo>
                  <a:pt x="146" y="75"/>
                </a:lnTo>
                <a:lnTo>
                  <a:pt x="154" y="71"/>
                </a:lnTo>
                <a:lnTo>
                  <a:pt x="157" y="71"/>
                </a:lnTo>
                <a:lnTo>
                  <a:pt x="163" y="70"/>
                </a:lnTo>
                <a:lnTo>
                  <a:pt x="170" y="67"/>
                </a:lnTo>
                <a:lnTo>
                  <a:pt x="175" y="65"/>
                </a:lnTo>
                <a:lnTo>
                  <a:pt x="181" y="68"/>
                </a:lnTo>
                <a:lnTo>
                  <a:pt x="186" y="71"/>
                </a:lnTo>
                <a:lnTo>
                  <a:pt x="192" y="75"/>
                </a:lnTo>
                <a:lnTo>
                  <a:pt x="200" y="81"/>
                </a:lnTo>
                <a:lnTo>
                  <a:pt x="203" y="86"/>
                </a:lnTo>
                <a:lnTo>
                  <a:pt x="206" y="91"/>
                </a:lnTo>
                <a:lnTo>
                  <a:pt x="211" y="95"/>
                </a:lnTo>
                <a:lnTo>
                  <a:pt x="214" y="98"/>
                </a:lnTo>
                <a:lnTo>
                  <a:pt x="219" y="102"/>
                </a:lnTo>
                <a:lnTo>
                  <a:pt x="221" y="106"/>
                </a:lnTo>
                <a:lnTo>
                  <a:pt x="224" y="110"/>
                </a:lnTo>
                <a:lnTo>
                  <a:pt x="233" y="105"/>
                </a:lnTo>
                <a:lnTo>
                  <a:pt x="238" y="103"/>
                </a:lnTo>
                <a:lnTo>
                  <a:pt x="244" y="103"/>
                </a:lnTo>
                <a:lnTo>
                  <a:pt x="251" y="105"/>
                </a:lnTo>
                <a:lnTo>
                  <a:pt x="257" y="108"/>
                </a:lnTo>
                <a:lnTo>
                  <a:pt x="264" y="108"/>
                </a:lnTo>
                <a:lnTo>
                  <a:pt x="273" y="108"/>
                </a:lnTo>
                <a:lnTo>
                  <a:pt x="278" y="105"/>
                </a:lnTo>
                <a:lnTo>
                  <a:pt x="283" y="100"/>
                </a:lnTo>
                <a:lnTo>
                  <a:pt x="284" y="95"/>
                </a:lnTo>
                <a:lnTo>
                  <a:pt x="291" y="91"/>
                </a:lnTo>
                <a:lnTo>
                  <a:pt x="295" y="86"/>
                </a:lnTo>
                <a:lnTo>
                  <a:pt x="302" y="84"/>
                </a:lnTo>
                <a:lnTo>
                  <a:pt x="306" y="81"/>
                </a:lnTo>
                <a:lnTo>
                  <a:pt x="314" y="75"/>
                </a:lnTo>
                <a:lnTo>
                  <a:pt x="327" y="75"/>
                </a:lnTo>
                <a:lnTo>
                  <a:pt x="332" y="71"/>
                </a:lnTo>
                <a:lnTo>
                  <a:pt x="343" y="71"/>
                </a:lnTo>
                <a:lnTo>
                  <a:pt x="349" y="71"/>
                </a:lnTo>
                <a:lnTo>
                  <a:pt x="356" y="70"/>
                </a:lnTo>
                <a:lnTo>
                  <a:pt x="362" y="70"/>
                </a:lnTo>
                <a:lnTo>
                  <a:pt x="368" y="67"/>
                </a:lnTo>
                <a:lnTo>
                  <a:pt x="372" y="62"/>
                </a:lnTo>
                <a:lnTo>
                  <a:pt x="376" y="60"/>
                </a:lnTo>
                <a:lnTo>
                  <a:pt x="383" y="59"/>
                </a:lnTo>
                <a:lnTo>
                  <a:pt x="389" y="62"/>
                </a:lnTo>
                <a:lnTo>
                  <a:pt x="391" y="64"/>
                </a:lnTo>
                <a:lnTo>
                  <a:pt x="392" y="68"/>
                </a:lnTo>
                <a:lnTo>
                  <a:pt x="392" y="75"/>
                </a:lnTo>
                <a:lnTo>
                  <a:pt x="392" y="79"/>
                </a:lnTo>
                <a:lnTo>
                  <a:pt x="397" y="81"/>
                </a:lnTo>
                <a:lnTo>
                  <a:pt x="402" y="84"/>
                </a:lnTo>
                <a:lnTo>
                  <a:pt x="408" y="84"/>
                </a:lnTo>
                <a:lnTo>
                  <a:pt x="411" y="89"/>
                </a:lnTo>
                <a:lnTo>
                  <a:pt x="416" y="91"/>
                </a:lnTo>
                <a:lnTo>
                  <a:pt x="419" y="89"/>
                </a:lnTo>
                <a:lnTo>
                  <a:pt x="426" y="84"/>
                </a:lnTo>
                <a:lnTo>
                  <a:pt x="432" y="81"/>
                </a:lnTo>
                <a:lnTo>
                  <a:pt x="438" y="81"/>
                </a:lnTo>
                <a:lnTo>
                  <a:pt x="445" y="81"/>
                </a:lnTo>
                <a:lnTo>
                  <a:pt x="451" y="89"/>
                </a:lnTo>
                <a:lnTo>
                  <a:pt x="453" y="97"/>
                </a:lnTo>
                <a:lnTo>
                  <a:pt x="456" y="102"/>
                </a:lnTo>
                <a:lnTo>
                  <a:pt x="457" y="106"/>
                </a:lnTo>
                <a:lnTo>
                  <a:pt x="456" y="111"/>
                </a:lnTo>
                <a:lnTo>
                  <a:pt x="462" y="118"/>
                </a:lnTo>
                <a:lnTo>
                  <a:pt x="468" y="119"/>
                </a:lnTo>
                <a:lnTo>
                  <a:pt x="470" y="124"/>
                </a:lnTo>
                <a:lnTo>
                  <a:pt x="476" y="129"/>
                </a:lnTo>
                <a:lnTo>
                  <a:pt x="480" y="130"/>
                </a:lnTo>
                <a:lnTo>
                  <a:pt x="476" y="133"/>
                </a:lnTo>
                <a:lnTo>
                  <a:pt x="472" y="133"/>
                </a:lnTo>
                <a:lnTo>
                  <a:pt x="467" y="135"/>
                </a:lnTo>
                <a:lnTo>
                  <a:pt x="464" y="140"/>
                </a:lnTo>
                <a:lnTo>
                  <a:pt x="457" y="140"/>
                </a:lnTo>
                <a:lnTo>
                  <a:pt x="451" y="143"/>
                </a:lnTo>
                <a:lnTo>
                  <a:pt x="448" y="141"/>
                </a:lnTo>
                <a:lnTo>
                  <a:pt x="445" y="137"/>
                </a:lnTo>
                <a:lnTo>
                  <a:pt x="440" y="133"/>
                </a:lnTo>
                <a:lnTo>
                  <a:pt x="435" y="137"/>
                </a:lnTo>
                <a:lnTo>
                  <a:pt x="435" y="143"/>
                </a:lnTo>
                <a:lnTo>
                  <a:pt x="434" y="148"/>
                </a:lnTo>
                <a:lnTo>
                  <a:pt x="434" y="151"/>
                </a:lnTo>
                <a:lnTo>
                  <a:pt x="427" y="152"/>
                </a:lnTo>
                <a:lnTo>
                  <a:pt x="421" y="149"/>
                </a:lnTo>
                <a:lnTo>
                  <a:pt x="416" y="148"/>
                </a:lnTo>
                <a:lnTo>
                  <a:pt x="411" y="143"/>
                </a:lnTo>
                <a:lnTo>
                  <a:pt x="403" y="140"/>
                </a:lnTo>
                <a:lnTo>
                  <a:pt x="392" y="137"/>
                </a:lnTo>
                <a:lnTo>
                  <a:pt x="384" y="135"/>
                </a:lnTo>
                <a:lnTo>
                  <a:pt x="375" y="135"/>
                </a:lnTo>
                <a:lnTo>
                  <a:pt x="367" y="137"/>
                </a:lnTo>
                <a:lnTo>
                  <a:pt x="362" y="140"/>
                </a:lnTo>
                <a:lnTo>
                  <a:pt x="359" y="143"/>
                </a:lnTo>
                <a:lnTo>
                  <a:pt x="354" y="149"/>
                </a:lnTo>
                <a:lnTo>
                  <a:pt x="351" y="152"/>
                </a:lnTo>
                <a:lnTo>
                  <a:pt x="341" y="156"/>
                </a:lnTo>
                <a:lnTo>
                  <a:pt x="332" y="157"/>
                </a:lnTo>
                <a:lnTo>
                  <a:pt x="325" y="160"/>
                </a:lnTo>
                <a:lnTo>
                  <a:pt x="318" y="164"/>
                </a:lnTo>
                <a:lnTo>
                  <a:pt x="306" y="175"/>
                </a:lnTo>
                <a:lnTo>
                  <a:pt x="300" y="181"/>
                </a:lnTo>
                <a:lnTo>
                  <a:pt x="295" y="189"/>
                </a:lnTo>
                <a:lnTo>
                  <a:pt x="294" y="194"/>
                </a:lnTo>
                <a:lnTo>
                  <a:pt x="286" y="194"/>
                </a:lnTo>
                <a:lnTo>
                  <a:pt x="283" y="189"/>
                </a:lnTo>
                <a:lnTo>
                  <a:pt x="283" y="175"/>
                </a:lnTo>
                <a:lnTo>
                  <a:pt x="283" y="170"/>
                </a:lnTo>
                <a:lnTo>
                  <a:pt x="278" y="173"/>
                </a:lnTo>
                <a:lnTo>
                  <a:pt x="273" y="178"/>
                </a:lnTo>
                <a:lnTo>
                  <a:pt x="268" y="179"/>
                </a:lnTo>
                <a:lnTo>
                  <a:pt x="262" y="184"/>
                </a:lnTo>
                <a:lnTo>
                  <a:pt x="257" y="187"/>
                </a:lnTo>
                <a:lnTo>
                  <a:pt x="249" y="203"/>
                </a:lnTo>
                <a:lnTo>
                  <a:pt x="244" y="213"/>
                </a:lnTo>
                <a:lnTo>
                  <a:pt x="240" y="222"/>
                </a:lnTo>
                <a:lnTo>
                  <a:pt x="235" y="230"/>
                </a:lnTo>
                <a:lnTo>
                  <a:pt x="230" y="240"/>
                </a:lnTo>
                <a:lnTo>
                  <a:pt x="225" y="249"/>
                </a:lnTo>
                <a:lnTo>
                  <a:pt x="222" y="257"/>
                </a:lnTo>
                <a:lnTo>
                  <a:pt x="219" y="261"/>
                </a:lnTo>
                <a:lnTo>
                  <a:pt x="213" y="254"/>
                </a:lnTo>
                <a:lnTo>
                  <a:pt x="205" y="251"/>
                </a:lnTo>
                <a:lnTo>
                  <a:pt x="205" y="243"/>
                </a:lnTo>
                <a:lnTo>
                  <a:pt x="206" y="230"/>
                </a:lnTo>
                <a:lnTo>
                  <a:pt x="200" y="232"/>
                </a:lnTo>
                <a:lnTo>
                  <a:pt x="195" y="229"/>
                </a:lnTo>
                <a:lnTo>
                  <a:pt x="195" y="221"/>
                </a:lnTo>
                <a:lnTo>
                  <a:pt x="198" y="218"/>
                </a:lnTo>
                <a:lnTo>
                  <a:pt x="197" y="211"/>
                </a:lnTo>
                <a:lnTo>
                  <a:pt x="195" y="205"/>
                </a:lnTo>
                <a:lnTo>
                  <a:pt x="194" y="197"/>
                </a:lnTo>
                <a:lnTo>
                  <a:pt x="187" y="191"/>
                </a:lnTo>
                <a:lnTo>
                  <a:pt x="175" y="186"/>
                </a:lnTo>
                <a:lnTo>
                  <a:pt x="170" y="179"/>
                </a:lnTo>
                <a:lnTo>
                  <a:pt x="168" y="173"/>
                </a:lnTo>
                <a:lnTo>
                  <a:pt x="155" y="165"/>
                </a:lnTo>
                <a:lnTo>
                  <a:pt x="141" y="164"/>
                </a:lnTo>
                <a:lnTo>
                  <a:pt x="127" y="164"/>
                </a:lnTo>
                <a:lnTo>
                  <a:pt x="117" y="160"/>
                </a:lnTo>
                <a:lnTo>
                  <a:pt x="108" y="160"/>
                </a:lnTo>
                <a:lnTo>
                  <a:pt x="95" y="157"/>
                </a:lnTo>
                <a:lnTo>
                  <a:pt x="78" y="152"/>
                </a:lnTo>
                <a:lnTo>
                  <a:pt x="63" y="149"/>
                </a:lnTo>
                <a:lnTo>
                  <a:pt x="47" y="148"/>
                </a:lnTo>
                <a:lnTo>
                  <a:pt x="32" y="140"/>
                </a:lnTo>
                <a:lnTo>
                  <a:pt x="22" y="140"/>
                </a:lnTo>
                <a:lnTo>
                  <a:pt x="16" y="133"/>
                </a:lnTo>
                <a:lnTo>
                  <a:pt x="9" y="127"/>
                </a:lnTo>
                <a:lnTo>
                  <a:pt x="5" y="121"/>
                </a:lnTo>
                <a:lnTo>
                  <a:pt x="0" y="116"/>
                </a:lnTo>
                <a:lnTo>
                  <a:pt x="1" y="113"/>
                </a:lnTo>
                <a:close/>
              </a:path>
            </a:pathLst>
          </a:custGeom>
          <a:solidFill>
            <a:schemeClr val="bg1"/>
          </a:solidFill>
          <a:ln w="19050" algn="ctr">
            <a:solidFill>
              <a:schemeClr val="accent1">
                <a:lumMod val="75000"/>
              </a:schemeClr>
            </a:solidFill>
            <a:round/>
            <a:headEnd/>
            <a:tailEnd/>
          </a:ln>
        </p:spPr>
        <p:txBody>
          <a:bodyPr lIns="101882" tIns="50941" rIns="101882" bIns="50941"/>
          <a:lstStyle/>
          <a:p>
            <a:pPr fontAlgn="base">
              <a:spcBef>
                <a:spcPct val="0"/>
              </a:spcBef>
              <a:spcAft>
                <a:spcPct val="0"/>
              </a:spcAft>
              <a:defRPr/>
            </a:pPr>
            <a:endParaRPr lang="en-US" sz="1000" dirty="0">
              <a:solidFill>
                <a:srgbClr val="000000"/>
              </a:solidFill>
              <a:ea typeface="ＭＳ Ｐゴシック" pitchFamily="34" charset="-128"/>
              <a:cs typeface="Arial" panose="020B0604020202020204" pitchFamily="34" charset="0"/>
            </a:endParaRPr>
          </a:p>
        </p:txBody>
      </p:sp>
      <p:sp>
        <p:nvSpPr>
          <p:cNvPr id="53" name="State: California">
            <a:extLst>
              <a:ext uri="{FF2B5EF4-FFF2-40B4-BE49-F238E27FC236}">
                <a16:creationId xmlns:a16="http://schemas.microsoft.com/office/drawing/2014/main" id="{9B21A917-96F4-40D6-886C-DD4B1FF36D53}"/>
              </a:ext>
            </a:extLst>
          </p:cNvPr>
          <p:cNvSpPr>
            <a:spLocks/>
          </p:cNvSpPr>
          <p:nvPr/>
        </p:nvSpPr>
        <p:spPr bwMode="auto">
          <a:xfrm>
            <a:off x="4648200" y="4322525"/>
            <a:ext cx="443424" cy="656244"/>
          </a:xfrm>
          <a:custGeom>
            <a:avLst/>
            <a:gdLst>
              <a:gd name="T0" fmla="*/ 2147483647 w 669"/>
              <a:gd name="T1" fmla="*/ 2147483647 h 1236"/>
              <a:gd name="T2" fmla="*/ 2147483647 w 669"/>
              <a:gd name="T3" fmla="*/ 2147483647 h 1236"/>
              <a:gd name="T4" fmla="*/ 2147483647 w 669"/>
              <a:gd name="T5" fmla="*/ 2147483647 h 1236"/>
              <a:gd name="T6" fmla="*/ 2147483647 w 669"/>
              <a:gd name="T7" fmla="*/ 2147483647 h 1236"/>
              <a:gd name="T8" fmla="*/ 2147483647 w 669"/>
              <a:gd name="T9" fmla="*/ 2147483647 h 1236"/>
              <a:gd name="T10" fmla="*/ 2147483647 w 669"/>
              <a:gd name="T11" fmla="*/ 2147483647 h 1236"/>
              <a:gd name="T12" fmla="*/ 2147483647 w 669"/>
              <a:gd name="T13" fmla="*/ 2147483647 h 1236"/>
              <a:gd name="T14" fmla="*/ 2147483647 w 669"/>
              <a:gd name="T15" fmla="*/ 2147483647 h 1236"/>
              <a:gd name="T16" fmla="*/ 2147483647 w 669"/>
              <a:gd name="T17" fmla="*/ 2147483647 h 1236"/>
              <a:gd name="T18" fmla="*/ 2147483647 w 669"/>
              <a:gd name="T19" fmla="*/ 2147483647 h 1236"/>
              <a:gd name="T20" fmla="*/ 2147483647 w 669"/>
              <a:gd name="T21" fmla="*/ 2147483647 h 1236"/>
              <a:gd name="T22" fmla="*/ 2147483647 w 669"/>
              <a:gd name="T23" fmla="*/ 2147483647 h 1236"/>
              <a:gd name="T24" fmla="*/ 2147483647 w 669"/>
              <a:gd name="T25" fmla="*/ 2147483647 h 1236"/>
              <a:gd name="T26" fmla="*/ 2147483647 w 669"/>
              <a:gd name="T27" fmla="*/ 2147483647 h 1236"/>
              <a:gd name="T28" fmla="*/ 2147483647 w 669"/>
              <a:gd name="T29" fmla="*/ 2147483647 h 1236"/>
              <a:gd name="T30" fmla="*/ 2147483647 w 669"/>
              <a:gd name="T31" fmla="*/ 2147483647 h 1236"/>
              <a:gd name="T32" fmla="*/ 2147483647 w 669"/>
              <a:gd name="T33" fmla="*/ 2147483647 h 1236"/>
              <a:gd name="T34" fmla="*/ 2147483647 w 669"/>
              <a:gd name="T35" fmla="*/ 2147483647 h 1236"/>
              <a:gd name="T36" fmla="*/ 2147483647 w 669"/>
              <a:gd name="T37" fmla="*/ 2147483647 h 1236"/>
              <a:gd name="T38" fmla="*/ 2147483647 w 669"/>
              <a:gd name="T39" fmla="*/ 2147483647 h 1236"/>
              <a:gd name="T40" fmla="*/ 2147483647 w 669"/>
              <a:gd name="T41" fmla="*/ 2147483647 h 1236"/>
              <a:gd name="T42" fmla="*/ 2147483647 w 669"/>
              <a:gd name="T43" fmla="*/ 2147483647 h 1236"/>
              <a:gd name="T44" fmla="*/ 2147483647 w 669"/>
              <a:gd name="T45" fmla="*/ 2147483647 h 1236"/>
              <a:gd name="T46" fmla="*/ 2147483647 w 669"/>
              <a:gd name="T47" fmla="*/ 2147483647 h 1236"/>
              <a:gd name="T48" fmla="*/ 2147483647 w 669"/>
              <a:gd name="T49" fmla="*/ 2147483647 h 1236"/>
              <a:gd name="T50" fmla="*/ 2147483647 w 669"/>
              <a:gd name="T51" fmla="*/ 2147483647 h 1236"/>
              <a:gd name="T52" fmla="*/ 2147483647 w 669"/>
              <a:gd name="T53" fmla="*/ 2147483647 h 1236"/>
              <a:gd name="T54" fmla="*/ 2147483647 w 669"/>
              <a:gd name="T55" fmla="*/ 2147483647 h 1236"/>
              <a:gd name="T56" fmla="*/ 2147483647 w 669"/>
              <a:gd name="T57" fmla="*/ 2147483647 h 1236"/>
              <a:gd name="T58" fmla="*/ 2147483647 w 669"/>
              <a:gd name="T59" fmla="*/ 2147483647 h 1236"/>
              <a:gd name="T60" fmla="*/ 2147483647 w 669"/>
              <a:gd name="T61" fmla="*/ 2147483647 h 1236"/>
              <a:gd name="T62" fmla="*/ 2147483647 w 669"/>
              <a:gd name="T63" fmla="*/ 2147483647 h 1236"/>
              <a:gd name="T64" fmla="*/ 2147483647 w 669"/>
              <a:gd name="T65" fmla="*/ 2147483647 h 1236"/>
              <a:gd name="T66" fmla="*/ 2147483647 w 669"/>
              <a:gd name="T67" fmla="*/ 2147483647 h 1236"/>
              <a:gd name="T68" fmla="*/ 2147483647 w 669"/>
              <a:gd name="T69" fmla="*/ 2147483647 h 1236"/>
              <a:gd name="T70" fmla="*/ 2147483647 w 669"/>
              <a:gd name="T71" fmla="*/ 2147483647 h 1236"/>
              <a:gd name="T72" fmla="*/ 2147483647 w 669"/>
              <a:gd name="T73" fmla="*/ 2147483647 h 1236"/>
              <a:gd name="T74" fmla="*/ 2147483647 w 669"/>
              <a:gd name="T75" fmla="*/ 2147483647 h 1236"/>
              <a:gd name="T76" fmla="*/ 2147483647 w 669"/>
              <a:gd name="T77" fmla="*/ 2147483647 h 1236"/>
              <a:gd name="T78" fmla="*/ 2147483647 w 669"/>
              <a:gd name="T79" fmla="*/ 2147483647 h 1236"/>
              <a:gd name="T80" fmla="*/ 2147483647 w 669"/>
              <a:gd name="T81" fmla="*/ 2147483647 h 1236"/>
              <a:gd name="T82" fmla="*/ 2147483647 w 669"/>
              <a:gd name="T83" fmla="*/ 2147483647 h 1236"/>
              <a:gd name="T84" fmla="*/ 2147483647 w 669"/>
              <a:gd name="T85" fmla="*/ 2147483647 h 1236"/>
              <a:gd name="T86" fmla="*/ 2147483647 w 669"/>
              <a:gd name="T87" fmla="*/ 2147483647 h 1236"/>
              <a:gd name="T88" fmla="*/ 2147483647 w 669"/>
              <a:gd name="T89" fmla="*/ 2147483647 h 1236"/>
              <a:gd name="T90" fmla="*/ 2147483647 w 669"/>
              <a:gd name="T91" fmla="*/ 2147483647 h 1236"/>
              <a:gd name="T92" fmla="*/ 2147483647 w 669"/>
              <a:gd name="T93" fmla="*/ 2147483647 h 1236"/>
              <a:gd name="T94" fmla="*/ 2147483647 w 669"/>
              <a:gd name="T95" fmla="*/ 2147483647 h 1236"/>
              <a:gd name="T96" fmla="*/ 2147483647 w 669"/>
              <a:gd name="T97" fmla="*/ 2147483647 h 1236"/>
              <a:gd name="T98" fmla="*/ 2147483647 w 669"/>
              <a:gd name="T99" fmla="*/ 2147483647 h 1236"/>
              <a:gd name="T100" fmla="*/ 2147483647 w 669"/>
              <a:gd name="T101" fmla="*/ 2147483647 h 1236"/>
              <a:gd name="T102" fmla="*/ 2147483647 w 669"/>
              <a:gd name="T103" fmla="*/ 2147483647 h 1236"/>
              <a:gd name="T104" fmla="*/ 2147483647 w 669"/>
              <a:gd name="T105" fmla="*/ 2147483647 h 1236"/>
              <a:gd name="T106" fmla="*/ 2147483647 w 669"/>
              <a:gd name="T107" fmla="*/ 2147483647 h 1236"/>
              <a:gd name="T108" fmla="*/ 2147483647 w 669"/>
              <a:gd name="T109" fmla="*/ 2147483647 h 1236"/>
              <a:gd name="T110" fmla="*/ 2147483647 w 669"/>
              <a:gd name="T111" fmla="*/ 2147483647 h 1236"/>
              <a:gd name="T112" fmla="*/ 2147483647 w 669"/>
              <a:gd name="T113" fmla="*/ 2147483647 h 1236"/>
              <a:gd name="T114" fmla="*/ 2147483647 w 669"/>
              <a:gd name="T115" fmla="*/ 2147483647 h 1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9"/>
              <a:gd name="T175" fmla="*/ 0 h 1236"/>
              <a:gd name="T176" fmla="*/ 669 w 669"/>
              <a:gd name="T177" fmla="*/ 1236 h 1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9" h="1236">
                <a:moveTo>
                  <a:pt x="572" y="1236"/>
                </a:moveTo>
                <a:lnTo>
                  <a:pt x="558" y="1236"/>
                </a:lnTo>
                <a:lnTo>
                  <a:pt x="548" y="1236"/>
                </a:lnTo>
                <a:lnTo>
                  <a:pt x="539" y="1229"/>
                </a:lnTo>
                <a:lnTo>
                  <a:pt x="527" y="1229"/>
                </a:lnTo>
                <a:lnTo>
                  <a:pt x="510" y="1228"/>
                </a:lnTo>
                <a:lnTo>
                  <a:pt x="494" y="1225"/>
                </a:lnTo>
                <a:lnTo>
                  <a:pt x="480" y="1221"/>
                </a:lnTo>
                <a:lnTo>
                  <a:pt x="465" y="1220"/>
                </a:lnTo>
                <a:lnTo>
                  <a:pt x="451" y="1220"/>
                </a:lnTo>
                <a:lnTo>
                  <a:pt x="437" y="1217"/>
                </a:lnTo>
                <a:lnTo>
                  <a:pt x="429" y="1215"/>
                </a:lnTo>
                <a:lnTo>
                  <a:pt x="416" y="1215"/>
                </a:lnTo>
                <a:lnTo>
                  <a:pt x="407" y="1210"/>
                </a:lnTo>
                <a:lnTo>
                  <a:pt x="397" y="1207"/>
                </a:lnTo>
                <a:lnTo>
                  <a:pt x="381" y="1209"/>
                </a:lnTo>
                <a:lnTo>
                  <a:pt x="375" y="1210"/>
                </a:lnTo>
                <a:lnTo>
                  <a:pt x="370" y="1204"/>
                </a:lnTo>
                <a:lnTo>
                  <a:pt x="370" y="1199"/>
                </a:lnTo>
                <a:lnTo>
                  <a:pt x="372" y="1187"/>
                </a:lnTo>
                <a:lnTo>
                  <a:pt x="373" y="1185"/>
                </a:lnTo>
                <a:lnTo>
                  <a:pt x="375" y="1180"/>
                </a:lnTo>
                <a:lnTo>
                  <a:pt x="375" y="1167"/>
                </a:lnTo>
                <a:lnTo>
                  <a:pt x="375" y="1153"/>
                </a:lnTo>
                <a:lnTo>
                  <a:pt x="370" y="1142"/>
                </a:lnTo>
                <a:lnTo>
                  <a:pt x="369" y="1134"/>
                </a:lnTo>
                <a:lnTo>
                  <a:pt x="365" y="1126"/>
                </a:lnTo>
                <a:lnTo>
                  <a:pt x="359" y="1115"/>
                </a:lnTo>
                <a:lnTo>
                  <a:pt x="351" y="1107"/>
                </a:lnTo>
                <a:lnTo>
                  <a:pt x="343" y="1094"/>
                </a:lnTo>
                <a:lnTo>
                  <a:pt x="334" y="1083"/>
                </a:lnTo>
                <a:lnTo>
                  <a:pt x="326" y="1067"/>
                </a:lnTo>
                <a:lnTo>
                  <a:pt x="318" y="1056"/>
                </a:lnTo>
                <a:lnTo>
                  <a:pt x="308" y="1051"/>
                </a:lnTo>
                <a:lnTo>
                  <a:pt x="295" y="1045"/>
                </a:lnTo>
                <a:lnTo>
                  <a:pt x="291" y="1039"/>
                </a:lnTo>
                <a:lnTo>
                  <a:pt x="292" y="1031"/>
                </a:lnTo>
                <a:lnTo>
                  <a:pt x="292" y="1023"/>
                </a:lnTo>
                <a:lnTo>
                  <a:pt x="291" y="1017"/>
                </a:lnTo>
                <a:lnTo>
                  <a:pt x="289" y="1013"/>
                </a:lnTo>
                <a:lnTo>
                  <a:pt x="289" y="1010"/>
                </a:lnTo>
                <a:lnTo>
                  <a:pt x="287" y="1009"/>
                </a:lnTo>
                <a:lnTo>
                  <a:pt x="281" y="1005"/>
                </a:lnTo>
                <a:lnTo>
                  <a:pt x="276" y="1002"/>
                </a:lnTo>
                <a:lnTo>
                  <a:pt x="268" y="1004"/>
                </a:lnTo>
                <a:lnTo>
                  <a:pt x="264" y="1007"/>
                </a:lnTo>
                <a:lnTo>
                  <a:pt x="259" y="1002"/>
                </a:lnTo>
                <a:lnTo>
                  <a:pt x="241" y="986"/>
                </a:lnTo>
                <a:lnTo>
                  <a:pt x="229" y="975"/>
                </a:lnTo>
                <a:lnTo>
                  <a:pt x="227" y="969"/>
                </a:lnTo>
                <a:lnTo>
                  <a:pt x="222" y="963"/>
                </a:lnTo>
                <a:lnTo>
                  <a:pt x="211" y="955"/>
                </a:lnTo>
                <a:lnTo>
                  <a:pt x="202" y="943"/>
                </a:lnTo>
                <a:lnTo>
                  <a:pt x="195" y="939"/>
                </a:lnTo>
                <a:lnTo>
                  <a:pt x="187" y="939"/>
                </a:lnTo>
                <a:lnTo>
                  <a:pt x="179" y="939"/>
                </a:lnTo>
                <a:lnTo>
                  <a:pt x="171" y="931"/>
                </a:lnTo>
                <a:lnTo>
                  <a:pt x="159" y="920"/>
                </a:lnTo>
                <a:lnTo>
                  <a:pt x="149" y="915"/>
                </a:lnTo>
                <a:lnTo>
                  <a:pt x="138" y="910"/>
                </a:lnTo>
                <a:lnTo>
                  <a:pt x="129" y="904"/>
                </a:lnTo>
                <a:lnTo>
                  <a:pt x="122" y="897"/>
                </a:lnTo>
                <a:lnTo>
                  <a:pt x="124" y="889"/>
                </a:lnTo>
                <a:lnTo>
                  <a:pt x="125" y="885"/>
                </a:lnTo>
                <a:lnTo>
                  <a:pt x="125" y="875"/>
                </a:lnTo>
                <a:lnTo>
                  <a:pt x="127" y="867"/>
                </a:lnTo>
                <a:lnTo>
                  <a:pt x="127" y="858"/>
                </a:lnTo>
                <a:lnTo>
                  <a:pt x="133" y="850"/>
                </a:lnTo>
                <a:lnTo>
                  <a:pt x="137" y="845"/>
                </a:lnTo>
                <a:lnTo>
                  <a:pt x="137" y="837"/>
                </a:lnTo>
                <a:lnTo>
                  <a:pt x="133" y="831"/>
                </a:lnTo>
                <a:lnTo>
                  <a:pt x="125" y="823"/>
                </a:lnTo>
                <a:lnTo>
                  <a:pt x="121" y="818"/>
                </a:lnTo>
                <a:lnTo>
                  <a:pt x="119" y="812"/>
                </a:lnTo>
                <a:lnTo>
                  <a:pt x="124" y="802"/>
                </a:lnTo>
                <a:lnTo>
                  <a:pt x="117" y="791"/>
                </a:lnTo>
                <a:lnTo>
                  <a:pt x="113" y="781"/>
                </a:lnTo>
                <a:lnTo>
                  <a:pt x="111" y="772"/>
                </a:lnTo>
                <a:lnTo>
                  <a:pt x="106" y="762"/>
                </a:lnTo>
                <a:lnTo>
                  <a:pt x="100" y="754"/>
                </a:lnTo>
                <a:lnTo>
                  <a:pt x="97" y="742"/>
                </a:lnTo>
                <a:lnTo>
                  <a:pt x="89" y="727"/>
                </a:lnTo>
                <a:lnTo>
                  <a:pt x="86" y="719"/>
                </a:lnTo>
                <a:lnTo>
                  <a:pt x="81" y="708"/>
                </a:lnTo>
                <a:lnTo>
                  <a:pt x="79" y="700"/>
                </a:lnTo>
                <a:lnTo>
                  <a:pt x="76" y="694"/>
                </a:lnTo>
                <a:lnTo>
                  <a:pt x="75" y="686"/>
                </a:lnTo>
                <a:lnTo>
                  <a:pt x="71" y="678"/>
                </a:lnTo>
                <a:lnTo>
                  <a:pt x="63" y="670"/>
                </a:lnTo>
                <a:lnTo>
                  <a:pt x="65" y="664"/>
                </a:lnTo>
                <a:lnTo>
                  <a:pt x="67" y="656"/>
                </a:lnTo>
                <a:lnTo>
                  <a:pt x="68" y="648"/>
                </a:lnTo>
                <a:lnTo>
                  <a:pt x="73" y="646"/>
                </a:lnTo>
                <a:lnTo>
                  <a:pt x="78" y="643"/>
                </a:lnTo>
                <a:lnTo>
                  <a:pt x="83" y="640"/>
                </a:lnTo>
                <a:lnTo>
                  <a:pt x="84" y="640"/>
                </a:lnTo>
                <a:lnTo>
                  <a:pt x="86" y="632"/>
                </a:lnTo>
                <a:lnTo>
                  <a:pt x="86" y="626"/>
                </a:lnTo>
                <a:lnTo>
                  <a:pt x="87" y="623"/>
                </a:lnTo>
                <a:lnTo>
                  <a:pt x="87" y="618"/>
                </a:lnTo>
                <a:lnTo>
                  <a:pt x="86" y="615"/>
                </a:lnTo>
                <a:lnTo>
                  <a:pt x="84" y="608"/>
                </a:lnTo>
                <a:lnTo>
                  <a:pt x="81" y="603"/>
                </a:lnTo>
                <a:lnTo>
                  <a:pt x="73" y="599"/>
                </a:lnTo>
                <a:lnTo>
                  <a:pt x="63" y="594"/>
                </a:lnTo>
                <a:lnTo>
                  <a:pt x="60" y="588"/>
                </a:lnTo>
                <a:lnTo>
                  <a:pt x="56" y="581"/>
                </a:lnTo>
                <a:lnTo>
                  <a:pt x="54" y="575"/>
                </a:lnTo>
                <a:lnTo>
                  <a:pt x="56" y="553"/>
                </a:lnTo>
                <a:lnTo>
                  <a:pt x="56" y="541"/>
                </a:lnTo>
                <a:lnTo>
                  <a:pt x="57" y="534"/>
                </a:lnTo>
                <a:lnTo>
                  <a:pt x="57" y="522"/>
                </a:lnTo>
                <a:lnTo>
                  <a:pt x="57" y="516"/>
                </a:lnTo>
                <a:lnTo>
                  <a:pt x="59" y="507"/>
                </a:lnTo>
                <a:lnTo>
                  <a:pt x="62" y="503"/>
                </a:lnTo>
                <a:lnTo>
                  <a:pt x="65" y="507"/>
                </a:lnTo>
                <a:lnTo>
                  <a:pt x="70" y="514"/>
                </a:lnTo>
                <a:lnTo>
                  <a:pt x="71" y="521"/>
                </a:lnTo>
                <a:lnTo>
                  <a:pt x="75" y="526"/>
                </a:lnTo>
                <a:lnTo>
                  <a:pt x="78" y="529"/>
                </a:lnTo>
                <a:lnTo>
                  <a:pt x="81" y="535"/>
                </a:lnTo>
                <a:lnTo>
                  <a:pt x="84" y="538"/>
                </a:lnTo>
                <a:lnTo>
                  <a:pt x="84" y="534"/>
                </a:lnTo>
                <a:lnTo>
                  <a:pt x="84" y="526"/>
                </a:lnTo>
                <a:lnTo>
                  <a:pt x="84" y="519"/>
                </a:lnTo>
                <a:lnTo>
                  <a:pt x="83" y="511"/>
                </a:lnTo>
                <a:lnTo>
                  <a:pt x="83" y="503"/>
                </a:lnTo>
                <a:lnTo>
                  <a:pt x="87" y="497"/>
                </a:lnTo>
                <a:lnTo>
                  <a:pt x="92" y="492"/>
                </a:lnTo>
                <a:lnTo>
                  <a:pt x="102" y="484"/>
                </a:lnTo>
                <a:lnTo>
                  <a:pt x="106" y="480"/>
                </a:lnTo>
                <a:lnTo>
                  <a:pt x="100" y="472"/>
                </a:lnTo>
                <a:lnTo>
                  <a:pt x="92" y="465"/>
                </a:lnTo>
                <a:lnTo>
                  <a:pt x="83" y="462"/>
                </a:lnTo>
                <a:lnTo>
                  <a:pt x="78" y="459"/>
                </a:lnTo>
                <a:lnTo>
                  <a:pt x="75" y="459"/>
                </a:lnTo>
                <a:lnTo>
                  <a:pt x="71" y="465"/>
                </a:lnTo>
                <a:lnTo>
                  <a:pt x="70" y="472"/>
                </a:lnTo>
                <a:lnTo>
                  <a:pt x="68" y="478"/>
                </a:lnTo>
                <a:lnTo>
                  <a:pt x="67" y="481"/>
                </a:lnTo>
                <a:lnTo>
                  <a:pt x="65" y="484"/>
                </a:lnTo>
                <a:lnTo>
                  <a:pt x="63" y="489"/>
                </a:lnTo>
                <a:lnTo>
                  <a:pt x="59" y="487"/>
                </a:lnTo>
                <a:lnTo>
                  <a:pt x="57" y="484"/>
                </a:lnTo>
                <a:lnTo>
                  <a:pt x="49" y="476"/>
                </a:lnTo>
                <a:lnTo>
                  <a:pt x="43" y="472"/>
                </a:lnTo>
                <a:lnTo>
                  <a:pt x="38" y="467"/>
                </a:lnTo>
                <a:lnTo>
                  <a:pt x="35" y="459"/>
                </a:lnTo>
                <a:lnTo>
                  <a:pt x="32" y="453"/>
                </a:lnTo>
                <a:lnTo>
                  <a:pt x="33" y="446"/>
                </a:lnTo>
                <a:lnTo>
                  <a:pt x="36" y="440"/>
                </a:lnTo>
                <a:lnTo>
                  <a:pt x="38" y="429"/>
                </a:lnTo>
                <a:lnTo>
                  <a:pt x="35" y="421"/>
                </a:lnTo>
                <a:lnTo>
                  <a:pt x="30" y="416"/>
                </a:lnTo>
                <a:lnTo>
                  <a:pt x="30" y="406"/>
                </a:lnTo>
                <a:lnTo>
                  <a:pt x="27" y="400"/>
                </a:lnTo>
                <a:lnTo>
                  <a:pt x="24" y="397"/>
                </a:lnTo>
                <a:lnTo>
                  <a:pt x="22" y="389"/>
                </a:lnTo>
                <a:lnTo>
                  <a:pt x="17" y="386"/>
                </a:lnTo>
                <a:lnTo>
                  <a:pt x="16" y="376"/>
                </a:lnTo>
                <a:lnTo>
                  <a:pt x="13" y="373"/>
                </a:lnTo>
                <a:lnTo>
                  <a:pt x="13" y="368"/>
                </a:lnTo>
                <a:lnTo>
                  <a:pt x="8" y="364"/>
                </a:lnTo>
                <a:lnTo>
                  <a:pt x="8" y="356"/>
                </a:lnTo>
                <a:lnTo>
                  <a:pt x="6" y="349"/>
                </a:lnTo>
                <a:lnTo>
                  <a:pt x="8" y="344"/>
                </a:lnTo>
                <a:lnTo>
                  <a:pt x="9" y="337"/>
                </a:lnTo>
                <a:lnTo>
                  <a:pt x="9" y="325"/>
                </a:lnTo>
                <a:lnTo>
                  <a:pt x="14" y="321"/>
                </a:lnTo>
                <a:lnTo>
                  <a:pt x="14" y="311"/>
                </a:lnTo>
                <a:lnTo>
                  <a:pt x="14" y="300"/>
                </a:lnTo>
                <a:lnTo>
                  <a:pt x="14" y="292"/>
                </a:lnTo>
                <a:lnTo>
                  <a:pt x="17" y="286"/>
                </a:lnTo>
                <a:lnTo>
                  <a:pt x="17" y="278"/>
                </a:lnTo>
                <a:lnTo>
                  <a:pt x="19" y="271"/>
                </a:lnTo>
                <a:lnTo>
                  <a:pt x="24" y="268"/>
                </a:lnTo>
                <a:lnTo>
                  <a:pt x="25" y="265"/>
                </a:lnTo>
                <a:lnTo>
                  <a:pt x="25" y="259"/>
                </a:lnTo>
                <a:lnTo>
                  <a:pt x="22" y="251"/>
                </a:lnTo>
                <a:lnTo>
                  <a:pt x="21" y="244"/>
                </a:lnTo>
                <a:lnTo>
                  <a:pt x="19" y="240"/>
                </a:lnTo>
                <a:lnTo>
                  <a:pt x="19" y="227"/>
                </a:lnTo>
                <a:lnTo>
                  <a:pt x="11" y="221"/>
                </a:lnTo>
                <a:lnTo>
                  <a:pt x="11" y="211"/>
                </a:lnTo>
                <a:lnTo>
                  <a:pt x="13" y="208"/>
                </a:lnTo>
                <a:lnTo>
                  <a:pt x="9" y="203"/>
                </a:lnTo>
                <a:lnTo>
                  <a:pt x="9" y="189"/>
                </a:lnTo>
                <a:lnTo>
                  <a:pt x="6" y="186"/>
                </a:lnTo>
                <a:lnTo>
                  <a:pt x="1" y="179"/>
                </a:lnTo>
                <a:lnTo>
                  <a:pt x="0" y="173"/>
                </a:lnTo>
                <a:lnTo>
                  <a:pt x="1" y="168"/>
                </a:lnTo>
                <a:lnTo>
                  <a:pt x="5" y="160"/>
                </a:lnTo>
                <a:lnTo>
                  <a:pt x="6" y="151"/>
                </a:lnTo>
                <a:lnTo>
                  <a:pt x="16" y="147"/>
                </a:lnTo>
                <a:lnTo>
                  <a:pt x="22" y="141"/>
                </a:lnTo>
                <a:lnTo>
                  <a:pt x="30" y="132"/>
                </a:lnTo>
                <a:lnTo>
                  <a:pt x="40" y="122"/>
                </a:lnTo>
                <a:lnTo>
                  <a:pt x="46" y="109"/>
                </a:lnTo>
                <a:lnTo>
                  <a:pt x="51" y="93"/>
                </a:lnTo>
                <a:lnTo>
                  <a:pt x="56" y="81"/>
                </a:lnTo>
                <a:lnTo>
                  <a:pt x="65" y="60"/>
                </a:lnTo>
                <a:lnTo>
                  <a:pt x="67" y="41"/>
                </a:lnTo>
                <a:lnTo>
                  <a:pt x="68" y="22"/>
                </a:lnTo>
                <a:lnTo>
                  <a:pt x="71" y="6"/>
                </a:lnTo>
                <a:lnTo>
                  <a:pt x="73" y="0"/>
                </a:lnTo>
                <a:lnTo>
                  <a:pt x="386" y="105"/>
                </a:lnTo>
                <a:lnTo>
                  <a:pt x="294" y="427"/>
                </a:lnTo>
                <a:lnTo>
                  <a:pt x="305" y="445"/>
                </a:lnTo>
                <a:lnTo>
                  <a:pt x="311" y="454"/>
                </a:lnTo>
                <a:lnTo>
                  <a:pt x="318" y="464"/>
                </a:lnTo>
                <a:lnTo>
                  <a:pt x="324" y="476"/>
                </a:lnTo>
                <a:lnTo>
                  <a:pt x="335" y="497"/>
                </a:lnTo>
                <a:lnTo>
                  <a:pt x="345" y="510"/>
                </a:lnTo>
                <a:lnTo>
                  <a:pt x="365" y="545"/>
                </a:lnTo>
                <a:lnTo>
                  <a:pt x="381" y="572"/>
                </a:lnTo>
                <a:lnTo>
                  <a:pt x="407" y="610"/>
                </a:lnTo>
                <a:lnTo>
                  <a:pt x="432" y="653"/>
                </a:lnTo>
                <a:lnTo>
                  <a:pt x="456" y="686"/>
                </a:lnTo>
                <a:lnTo>
                  <a:pt x="481" y="734"/>
                </a:lnTo>
                <a:lnTo>
                  <a:pt x="504" y="769"/>
                </a:lnTo>
                <a:lnTo>
                  <a:pt x="526" y="804"/>
                </a:lnTo>
                <a:lnTo>
                  <a:pt x="581" y="893"/>
                </a:lnTo>
                <a:lnTo>
                  <a:pt x="597" y="918"/>
                </a:lnTo>
                <a:lnTo>
                  <a:pt x="615" y="943"/>
                </a:lnTo>
                <a:lnTo>
                  <a:pt x="624" y="958"/>
                </a:lnTo>
                <a:lnTo>
                  <a:pt x="632" y="970"/>
                </a:lnTo>
                <a:lnTo>
                  <a:pt x="639" y="978"/>
                </a:lnTo>
                <a:lnTo>
                  <a:pt x="639" y="986"/>
                </a:lnTo>
                <a:lnTo>
                  <a:pt x="640" y="1001"/>
                </a:lnTo>
                <a:lnTo>
                  <a:pt x="648" y="1017"/>
                </a:lnTo>
                <a:lnTo>
                  <a:pt x="650" y="1026"/>
                </a:lnTo>
                <a:lnTo>
                  <a:pt x="651" y="1036"/>
                </a:lnTo>
                <a:lnTo>
                  <a:pt x="658" y="1042"/>
                </a:lnTo>
                <a:lnTo>
                  <a:pt x="666" y="1051"/>
                </a:lnTo>
                <a:lnTo>
                  <a:pt x="667" y="1059"/>
                </a:lnTo>
                <a:lnTo>
                  <a:pt x="669" y="1066"/>
                </a:lnTo>
                <a:lnTo>
                  <a:pt x="667" y="1072"/>
                </a:lnTo>
                <a:lnTo>
                  <a:pt x="664" y="1075"/>
                </a:lnTo>
                <a:lnTo>
                  <a:pt x="659" y="1078"/>
                </a:lnTo>
                <a:lnTo>
                  <a:pt x="653" y="1080"/>
                </a:lnTo>
                <a:lnTo>
                  <a:pt x="645" y="1085"/>
                </a:lnTo>
                <a:lnTo>
                  <a:pt x="639" y="1091"/>
                </a:lnTo>
                <a:lnTo>
                  <a:pt x="637" y="1096"/>
                </a:lnTo>
                <a:lnTo>
                  <a:pt x="631" y="1099"/>
                </a:lnTo>
                <a:lnTo>
                  <a:pt x="628" y="1102"/>
                </a:lnTo>
                <a:lnTo>
                  <a:pt x="626" y="1110"/>
                </a:lnTo>
                <a:lnTo>
                  <a:pt x="626" y="1120"/>
                </a:lnTo>
                <a:lnTo>
                  <a:pt x="628" y="1126"/>
                </a:lnTo>
                <a:lnTo>
                  <a:pt x="623" y="1133"/>
                </a:lnTo>
                <a:lnTo>
                  <a:pt x="621" y="1137"/>
                </a:lnTo>
                <a:lnTo>
                  <a:pt x="621" y="1142"/>
                </a:lnTo>
                <a:lnTo>
                  <a:pt x="616" y="1144"/>
                </a:lnTo>
                <a:lnTo>
                  <a:pt x="613" y="1147"/>
                </a:lnTo>
                <a:lnTo>
                  <a:pt x="612" y="1150"/>
                </a:lnTo>
                <a:lnTo>
                  <a:pt x="607" y="1155"/>
                </a:lnTo>
                <a:lnTo>
                  <a:pt x="604" y="1156"/>
                </a:lnTo>
                <a:lnTo>
                  <a:pt x="597" y="1161"/>
                </a:lnTo>
                <a:lnTo>
                  <a:pt x="596" y="1163"/>
                </a:lnTo>
                <a:lnTo>
                  <a:pt x="594" y="1166"/>
                </a:lnTo>
                <a:lnTo>
                  <a:pt x="596" y="1169"/>
                </a:lnTo>
                <a:lnTo>
                  <a:pt x="597" y="1172"/>
                </a:lnTo>
                <a:lnTo>
                  <a:pt x="597" y="1177"/>
                </a:lnTo>
                <a:lnTo>
                  <a:pt x="596" y="1183"/>
                </a:lnTo>
                <a:lnTo>
                  <a:pt x="594" y="1188"/>
                </a:lnTo>
                <a:lnTo>
                  <a:pt x="591" y="1191"/>
                </a:lnTo>
                <a:lnTo>
                  <a:pt x="597" y="1196"/>
                </a:lnTo>
                <a:lnTo>
                  <a:pt x="600" y="1201"/>
                </a:lnTo>
                <a:lnTo>
                  <a:pt x="605" y="1204"/>
                </a:lnTo>
                <a:lnTo>
                  <a:pt x="610" y="1209"/>
                </a:lnTo>
                <a:lnTo>
                  <a:pt x="612" y="1212"/>
                </a:lnTo>
                <a:lnTo>
                  <a:pt x="612" y="1215"/>
                </a:lnTo>
                <a:lnTo>
                  <a:pt x="610" y="1218"/>
                </a:lnTo>
                <a:lnTo>
                  <a:pt x="608" y="1223"/>
                </a:lnTo>
                <a:lnTo>
                  <a:pt x="605" y="1228"/>
                </a:lnTo>
                <a:lnTo>
                  <a:pt x="602" y="1231"/>
                </a:lnTo>
                <a:lnTo>
                  <a:pt x="599" y="1231"/>
                </a:lnTo>
                <a:lnTo>
                  <a:pt x="594" y="1231"/>
                </a:lnTo>
                <a:lnTo>
                  <a:pt x="591" y="1229"/>
                </a:lnTo>
                <a:lnTo>
                  <a:pt x="588" y="1228"/>
                </a:lnTo>
                <a:lnTo>
                  <a:pt x="585" y="1231"/>
                </a:lnTo>
                <a:lnTo>
                  <a:pt x="581" y="1233"/>
                </a:lnTo>
                <a:lnTo>
                  <a:pt x="580" y="1234"/>
                </a:lnTo>
                <a:lnTo>
                  <a:pt x="577" y="1236"/>
                </a:lnTo>
                <a:lnTo>
                  <a:pt x="572" y="1236"/>
                </a:lnTo>
                <a:close/>
              </a:path>
            </a:pathLst>
          </a:custGeom>
          <a:solidFill>
            <a:schemeClr val="bg1"/>
          </a:solidFill>
          <a:ln w="19050">
            <a:solidFill>
              <a:schemeClr val="bg2">
                <a:lumMod val="75000"/>
              </a:schemeClr>
            </a:solidFill>
            <a:round/>
            <a:headEnd/>
            <a:tailEnd/>
          </a:ln>
        </p:spPr>
        <p:txBody>
          <a:bodyPr lIns="101882" tIns="50941" rIns="101882" bIns="50941"/>
          <a:lstStyle/>
          <a:p>
            <a:pPr fontAlgn="base">
              <a:spcBef>
                <a:spcPct val="0"/>
              </a:spcBef>
              <a:spcAft>
                <a:spcPct val="0"/>
              </a:spcAft>
              <a:defRPr/>
            </a:pPr>
            <a:endParaRPr lang="en-US" sz="1000" dirty="0">
              <a:solidFill>
                <a:srgbClr val="000000"/>
              </a:solidFill>
              <a:ea typeface="ＭＳ Ｐゴシック" pitchFamily="34" charset="-128"/>
              <a:cs typeface="Arial" panose="020B0604020202020204" pitchFamily="34" charset="0"/>
            </a:endParaRPr>
          </a:p>
        </p:txBody>
      </p:sp>
      <p:sp>
        <p:nvSpPr>
          <p:cNvPr id="17" name="TextBox 16">
            <a:extLst>
              <a:ext uri="{FF2B5EF4-FFF2-40B4-BE49-F238E27FC236}">
                <a16:creationId xmlns:a16="http://schemas.microsoft.com/office/drawing/2014/main" id="{9A44EA8B-2B41-4A24-95D2-170BCB56AF4E}"/>
              </a:ext>
            </a:extLst>
          </p:cNvPr>
          <p:cNvSpPr txBox="1"/>
          <p:nvPr/>
        </p:nvSpPr>
        <p:spPr>
          <a:xfrm>
            <a:off x="495300" y="6248400"/>
            <a:ext cx="4381500" cy="246221"/>
          </a:xfrm>
          <a:prstGeom prst="rect">
            <a:avLst/>
          </a:prstGeom>
          <a:noFill/>
        </p:spPr>
        <p:txBody>
          <a:bodyPr wrap="square" rtlCol="0">
            <a:spAutoFit/>
          </a:bodyPr>
          <a:lstStyle/>
          <a:p>
            <a:r>
              <a:rPr lang="en-US" sz="1000" i="1" dirty="0">
                <a:latin typeface="+mn-lt"/>
              </a:rPr>
              <a:t>* FFS fee schedule services as a reference point for Medicaid managed care rates</a:t>
            </a:r>
          </a:p>
        </p:txBody>
      </p:sp>
      <p:sp>
        <p:nvSpPr>
          <p:cNvPr id="18" name="Rectangle 17">
            <a:extLst>
              <a:ext uri="{FF2B5EF4-FFF2-40B4-BE49-F238E27FC236}">
                <a16:creationId xmlns:a16="http://schemas.microsoft.com/office/drawing/2014/main" id="{EEF27F4F-EBB2-4576-BA84-9251D22E4683}"/>
              </a:ext>
            </a:extLst>
          </p:cNvPr>
          <p:cNvSpPr/>
          <p:nvPr/>
        </p:nvSpPr>
        <p:spPr bwMode="auto">
          <a:xfrm>
            <a:off x="1600200" y="1889503"/>
            <a:ext cx="5943600" cy="1844297"/>
          </a:xfrm>
          <a:prstGeom prst="rect">
            <a:avLst/>
          </a:prstGeom>
          <a:solidFill>
            <a:schemeClr val="bg2">
              <a:lumMod val="20000"/>
              <a:lumOff val="80000"/>
            </a:schemeClr>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pic>
        <p:nvPicPr>
          <p:cNvPr id="19" name="Picture 18">
            <a:extLst>
              <a:ext uri="{FF2B5EF4-FFF2-40B4-BE49-F238E27FC236}">
                <a16:creationId xmlns:a16="http://schemas.microsoft.com/office/drawing/2014/main" id="{F0C67CD5-41EA-4873-BE3C-DFF9E121C70E}"/>
              </a:ext>
            </a:extLst>
          </p:cNvPr>
          <p:cNvPicPr>
            <a:picLocks noChangeAspect="1"/>
          </p:cNvPicPr>
          <p:nvPr/>
        </p:nvPicPr>
        <p:blipFill>
          <a:blip r:embed="rId8"/>
          <a:stretch>
            <a:fillRect/>
          </a:stretch>
        </p:blipFill>
        <p:spPr>
          <a:xfrm>
            <a:off x="2238367" y="2194303"/>
            <a:ext cx="4667266" cy="1470953"/>
          </a:xfrm>
          <a:prstGeom prst="rect">
            <a:avLst/>
          </a:prstGeom>
          <a:ln>
            <a:noFill/>
          </a:ln>
        </p:spPr>
      </p:pic>
      <p:sp>
        <p:nvSpPr>
          <p:cNvPr id="20" name="Rectangle: Rounded Corners 19">
            <a:extLst>
              <a:ext uri="{FF2B5EF4-FFF2-40B4-BE49-F238E27FC236}">
                <a16:creationId xmlns:a16="http://schemas.microsoft.com/office/drawing/2014/main" id="{B8B4ED0E-B546-400C-9E4F-316E42C05562}"/>
              </a:ext>
            </a:extLst>
          </p:cNvPr>
          <p:cNvSpPr/>
          <p:nvPr/>
        </p:nvSpPr>
        <p:spPr bwMode="auto">
          <a:xfrm>
            <a:off x="2836717" y="1721920"/>
            <a:ext cx="3622965" cy="376546"/>
          </a:xfrm>
          <a:prstGeom prst="roundRect">
            <a:avLst/>
          </a:prstGeom>
          <a:solidFill>
            <a:schemeClr val="accent2"/>
          </a:solidFill>
          <a:ln>
            <a:noFill/>
          </a:ln>
          <a:effectLst/>
        </p:spPr>
        <p:txBody>
          <a:bodyPr lIns="91440" tIns="91440" rIns="91440" bIns="91440" rtlCol="0" anchor="ctr" anchorCtr="0">
            <a:noAutofit/>
          </a:bodyPr>
          <a:lstStyle/>
          <a:p>
            <a:pPr algn="ctr" eaLnBrk="1" hangingPunct="1"/>
            <a:r>
              <a:rPr lang="en-US" sz="1600" b="1" dirty="0">
                <a:solidFill>
                  <a:schemeClr val="bg1"/>
                </a:solidFill>
                <a:latin typeface="+mn-lt"/>
              </a:rPr>
              <a:t>Medi-Cal Rate Setting Process</a:t>
            </a:r>
          </a:p>
        </p:txBody>
      </p:sp>
    </p:spTree>
    <p:extLst>
      <p:ext uri="{BB962C8B-B14F-4D97-AF65-F5344CB8AC3E}">
        <p14:creationId xmlns:p14="http://schemas.microsoft.com/office/powerpoint/2010/main" val="406424165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EC4B3B-C456-4C4D-98A3-BA7CDA185DA5}"/>
              </a:ext>
            </a:extLst>
          </p:cNvPr>
          <p:cNvSpPr/>
          <p:nvPr/>
        </p:nvSpPr>
        <p:spPr bwMode="auto">
          <a:xfrm>
            <a:off x="228600" y="5706574"/>
            <a:ext cx="8686800" cy="1033621"/>
          </a:xfrm>
          <a:prstGeom prst="rect">
            <a:avLst/>
          </a:prstGeom>
          <a:solidFill>
            <a:schemeClr val="bg1"/>
          </a:solidFill>
          <a:ln>
            <a:solidFill>
              <a:schemeClr val="bg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E9671CC3-13F5-4CD3-800D-B9EC14BA7C26}"/>
              </a:ext>
            </a:extLst>
          </p:cNvPr>
          <p:cNvSpPr>
            <a:spLocks noGrp="1"/>
          </p:cNvSpPr>
          <p:nvPr>
            <p:ph type="title"/>
          </p:nvPr>
        </p:nvSpPr>
        <p:spPr/>
        <p:txBody>
          <a:bodyPr/>
          <a:lstStyle/>
          <a:p>
            <a:r>
              <a:rPr lang="en-US" sz="2500" dirty="0"/>
              <a:t>Realignment in California</a:t>
            </a:r>
          </a:p>
        </p:txBody>
      </p:sp>
      <p:sp>
        <p:nvSpPr>
          <p:cNvPr id="6" name="Rectangle 5">
            <a:extLst>
              <a:ext uri="{FF2B5EF4-FFF2-40B4-BE49-F238E27FC236}">
                <a16:creationId xmlns:a16="http://schemas.microsoft.com/office/drawing/2014/main" id="{D8047115-7011-46F2-BA0C-6F55A970425F}"/>
              </a:ext>
            </a:extLst>
          </p:cNvPr>
          <p:cNvSpPr/>
          <p:nvPr/>
        </p:nvSpPr>
        <p:spPr bwMode="auto">
          <a:xfrm>
            <a:off x="0" y="914400"/>
            <a:ext cx="9144000" cy="877824"/>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 name="TextBox 6">
            <a:extLst>
              <a:ext uri="{FF2B5EF4-FFF2-40B4-BE49-F238E27FC236}">
                <a16:creationId xmlns:a16="http://schemas.microsoft.com/office/drawing/2014/main" id="{7A9E29B0-7CEF-43AF-9D43-0E5535E9EAB2}"/>
              </a:ext>
            </a:extLst>
          </p:cNvPr>
          <p:cNvSpPr txBox="1"/>
          <p:nvPr/>
        </p:nvSpPr>
        <p:spPr>
          <a:xfrm>
            <a:off x="0" y="898029"/>
            <a:ext cx="9144000"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There have been a number of realignments in California impacting Medi-Cal spending and county responsibilities, starting in 1991 when the State legislature began shifting fiscal and programmatic responsibility for many Medi-Cal services from the State to the counties.</a:t>
            </a:r>
          </a:p>
        </p:txBody>
      </p:sp>
      <p:sp>
        <p:nvSpPr>
          <p:cNvPr id="13" name="Rectangle 12">
            <a:extLst>
              <a:ext uri="{FF2B5EF4-FFF2-40B4-BE49-F238E27FC236}">
                <a16:creationId xmlns:a16="http://schemas.microsoft.com/office/drawing/2014/main" id="{6E0B35AE-154B-4C23-81D3-E7E91AB5AC93}"/>
              </a:ext>
            </a:extLst>
          </p:cNvPr>
          <p:cNvSpPr/>
          <p:nvPr/>
        </p:nvSpPr>
        <p:spPr>
          <a:xfrm>
            <a:off x="152400" y="6583141"/>
            <a:ext cx="8610600" cy="307532"/>
          </a:xfrm>
          <a:prstGeom prst="rect">
            <a:avLst/>
          </a:prstGeom>
        </p:spPr>
        <p:txBody>
          <a:bodyPr wrap="square" lIns="91202" tIns="45599" rIns="91202" bIns="45599">
            <a:spAutoFit/>
          </a:bodyPr>
          <a:lstStyle/>
          <a:p>
            <a:r>
              <a:rPr lang="en-US" sz="700" i="1" dirty="0">
                <a:solidFill>
                  <a:schemeClr val="bg1">
                    <a:lumMod val="50000"/>
                  </a:schemeClr>
                </a:solidFill>
                <a:latin typeface="Calibri"/>
              </a:rPr>
              <a:t>Sources: </a:t>
            </a:r>
            <a:r>
              <a:rPr lang="en-US" sz="700" dirty="0">
                <a:solidFill>
                  <a:schemeClr val="bg1">
                    <a:lumMod val="50000"/>
                  </a:schemeClr>
                </a:solidFill>
                <a:latin typeface="Calibri"/>
                <a:hlinkClick r:id="rId2">
                  <a:extLst>
                    <a:ext uri="{A12FA001-AC4F-418D-AE19-62706E023703}">
                      <ahyp:hlinkClr xmlns:ahyp="http://schemas.microsoft.com/office/drawing/2018/hyperlinkcolor" val="tx"/>
                    </a:ext>
                  </a:extLst>
                </a:hlinkClick>
              </a:rPr>
              <a:t>CA LAO: Assessing the Governor’s 1991 Realignment Proposals, March 2019</a:t>
            </a:r>
            <a:r>
              <a:rPr lang="en-US" sz="700" dirty="0">
                <a:solidFill>
                  <a:schemeClr val="bg1">
                    <a:lumMod val="50000"/>
                  </a:schemeClr>
                </a:solidFill>
                <a:latin typeface="Calibri"/>
              </a:rPr>
              <a:t>; </a:t>
            </a:r>
            <a:r>
              <a:rPr lang="en-US" sz="700" dirty="0">
                <a:solidFill>
                  <a:schemeClr val="bg1">
                    <a:lumMod val="50000"/>
                  </a:schemeClr>
                </a:solidFill>
                <a:latin typeface="Calibri"/>
                <a:hlinkClick r:id="rId3">
                  <a:extLst>
                    <a:ext uri="{A12FA001-AC4F-418D-AE19-62706E023703}">
                      <ahyp:hlinkClr xmlns:ahyp="http://schemas.microsoft.com/office/drawing/2018/hyperlinkcolor" val="tx"/>
                    </a:ext>
                  </a:extLst>
                </a:hlinkClick>
              </a:rPr>
              <a:t>California State Association of Counties: Chapter 6, Health Services, February 2019</a:t>
            </a:r>
            <a:r>
              <a:rPr lang="en-US" sz="700" dirty="0">
                <a:solidFill>
                  <a:schemeClr val="bg1">
                    <a:lumMod val="50000"/>
                  </a:schemeClr>
                </a:solidFill>
                <a:latin typeface="Calibri"/>
              </a:rPr>
              <a:t>; </a:t>
            </a:r>
            <a:r>
              <a:rPr lang="en-US" sz="700" dirty="0">
                <a:solidFill>
                  <a:schemeClr val="bg1">
                    <a:lumMod val="50000"/>
                  </a:schemeClr>
                </a:solidFill>
                <a:latin typeface="Calibri"/>
                <a:hlinkClick r:id="rId4">
                  <a:extLst>
                    <a:ext uri="{A12FA001-AC4F-418D-AE19-62706E023703}">
                      <ahyp:hlinkClr xmlns:ahyp="http://schemas.microsoft.com/office/drawing/2018/hyperlinkcolor" val="tx"/>
                    </a:ext>
                  </a:extLst>
                </a:hlinkClick>
              </a:rPr>
              <a:t>California State Association of Counties: Chapter 11, Human Services, February 2019</a:t>
            </a:r>
            <a:r>
              <a:rPr lang="en-US" sz="700" dirty="0">
                <a:solidFill>
                  <a:schemeClr val="bg1">
                    <a:lumMod val="50000"/>
                  </a:schemeClr>
                </a:solidFill>
                <a:latin typeface="Calibri"/>
              </a:rPr>
              <a:t>.  </a:t>
            </a:r>
          </a:p>
        </p:txBody>
      </p:sp>
      <p:sp>
        <p:nvSpPr>
          <p:cNvPr id="14" name="TextBox 13">
            <a:extLst>
              <a:ext uri="{FF2B5EF4-FFF2-40B4-BE49-F238E27FC236}">
                <a16:creationId xmlns:a16="http://schemas.microsoft.com/office/drawing/2014/main" id="{4614BC08-8400-489C-9748-61E1C462E181}"/>
              </a:ext>
            </a:extLst>
          </p:cNvPr>
          <p:cNvSpPr txBox="1"/>
          <p:nvPr/>
        </p:nvSpPr>
        <p:spPr>
          <a:xfrm>
            <a:off x="152400" y="1929521"/>
            <a:ext cx="5867400" cy="4647426"/>
          </a:xfrm>
          <a:prstGeom prst="rect">
            <a:avLst/>
          </a:prstGeom>
          <a:solidFill>
            <a:schemeClr val="bg2">
              <a:lumMod val="20000"/>
              <a:lumOff val="80000"/>
            </a:schemeClr>
          </a:solidFill>
          <a:ln w="19050">
            <a:solidFill>
              <a:schemeClr val="bg2"/>
            </a:solidFill>
          </a:ln>
        </p:spPr>
        <p:txBody>
          <a:bodyPr wrap="square" rtlCol="0">
            <a:spAutoFit/>
          </a:bodyPr>
          <a:lstStyle/>
          <a:p>
            <a:pPr algn="ctr">
              <a:spcAft>
                <a:spcPts val="600"/>
              </a:spcAft>
            </a:pPr>
            <a:r>
              <a:rPr lang="en-US" sz="1600" b="1" u="sng" dirty="0">
                <a:solidFill>
                  <a:schemeClr val="bg2"/>
                </a:solidFill>
                <a:latin typeface="+mn-lt"/>
              </a:rPr>
              <a:t>1991 Realignment</a:t>
            </a:r>
          </a:p>
          <a:p>
            <a:pPr marL="285750" indent="-285750">
              <a:spcAft>
                <a:spcPts val="600"/>
              </a:spcAft>
              <a:buFont typeface="Wingdings" panose="05000000000000000000" pitchFamily="2" charset="2"/>
              <a:buChar char="§"/>
            </a:pPr>
            <a:r>
              <a:rPr lang="en-US" sz="1600" dirty="0">
                <a:latin typeface="+mn-lt"/>
              </a:rPr>
              <a:t>Transferred significant program responsibility from the State to the counties</a:t>
            </a:r>
          </a:p>
          <a:p>
            <a:pPr marL="285750" indent="-285750">
              <a:spcAft>
                <a:spcPts val="600"/>
              </a:spcAft>
              <a:buFont typeface="Wingdings" panose="05000000000000000000" pitchFamily="2" charset="2"/>
              <a:buChar char="§"/>
            </a:pPr>
            <a:r>
              <a:rPr lang="en-US" sz="1600" dirty="0">
                <a:latin typeface="+mn-lt"/>
              </a:rPr>
              <a:t>Changed how the State and counties share costs of certain social services programs</a:t>
            </a:r>
          </a:p>
          <a:p>
            <a:pPr marL="285750" indent="-285750">
              <a:spcAft>
                <a:spcPts val="600"/>
              </a:spcAft>
              <a:buFont typeface="Wingdings" panose="05000000000000000000" pitchFamily="2" charset="2"/>
              <a:buChar char="§"/>
            </a:pPr>
            <a:r>
              <a:rPr lang="en-US" sz="1600" dirty="0">
                <a:latin typeface="+mn-lt"/>
              </a:rPr>
              <a:t>Transferred health and mental health service responsibilities and costs to the counties</a:t>
            </a:r>
          </a:p>
          <a:p>
            <a:pPr>
              <a:spcAft>
                <a:spcPts val="600"/>
              </a:spcAft>
            </a:pPr>
            <a:endParaRPr lang="en-US" sz="1000" dirty="0">
              <a:latin typeface="+mn-lt"/>
            </a:endParaRPr>
          </a:p>
          <a:p>
            <a:pPr algn="ctr">
              <a:spcAft>
                <a:spcPts val="600"/>
              </a:spcAft>
            </a:pPr>
            <a:r>
              <a:rPr lang="en-US" sz="1600" b="1" u="sng" dirty="0">
                <a:solidFill>
                  <a:schemeClr val="bg2"/>
                </a:solidFill>
                <a:latin typeface="+mn-lt"/>
              </a:rPr>
              <a:t>2011 Realignment</a:t>
            </a:r>
          </a:p>
          <a:p>
            <a:pPr marL="285750" indent="-285750">
              <a:spcAft>
                <a:spcPts val="600"/>
              </a:spcAft>
              <a:buFont typeface="Wingdings" panose="05000000000000000000" pitchFamily="2" charset="2"/>
              <a:buChar char="§"/>
            </a:pPr>
            <a:r>
              <a:rPr lang="en-US" sz="1600" dirty="0">
                <a:latin typeface="+mn-lt"/>
              </a:rPr>
              <a:t>Merged county behavioral health departments with previous DHCS operated behavioral health program</a:t>
            </a:r>
          </a:p>
          <a:p>
            <a:pPr marL="285750" indent="-285750">
              <a:spcAft>
                <a:spcPts val="600"/>
              </a:spcAft>
              <a:buFont typeface="Wingdings" panose="05000000000000000000" pitchFamily="2" charset="2"/>
              <a:buChar char="§"/>
            </a:pPr>
            <a:r>
              <a:rPr lang="en-US" sz="1600" dirty="0">
                <a:latin typeface="+mn-lt"/>
              </a:rPr>
              <a:t>Created 58 different county-administered behavioral health programs for enrollees with specialty mental health services – known as specialty mental health programs (</a:t>
            </a:r>
            <a:r>
              <a:rPr lang="en-US" sz="1600" dirty="0" err="1">
                <a:latin typeface="+mn-lt"/>
              </a:rPr>
              <a:t>SMHPs</a:t>
            </a:r>
            <a:r>
              <a:rPr lang="en-US" sz="1600" dirty="0">
                <a:latin typeface="+mn-lt"/>
              </a:rPr>
              <a:t>)</a:t>
            </a:r>
          </a:p>
          <a:p>
            <a:pPr marL="285750" indent="-285750">
              <a:spcAft>
                <a:spcPts val="600"/>
              </a:spcAft>
              <a:buFont typeface="Wingdings" panose="05000000000000000000" pitchFamily="2" charset="2"/>
              <a:buChar char="§"/>
            </a:pPr>
            <a:r>
              <a:rPr lang="en-US" sz="1600" dirty="0">
                <a:latin typeface="+mn-lt"/>
              </a:rPr>
              <a:t>Transferred foster care, child welfare services, adoptions, and adult protective services programs from the State to the counties</a:t>
            </a:r>
          </a:p>
        </p:txBody>
      </p:sp>
      <p:sp>
        <p:nvSpPr>
          <p:cNvPr id="16" name="Speech Bubble: Rectangle with Corners Rounded 15">
            <a:extLst>
              <a:ext uri="{FF2B5EF4-FFF2-40B4-BE49-F238E27FC236}">
                <a16:creationId xmlns:a16="http://schemas.microsoft.com/office/drawing/2014/main" id="{80B10DC3-8E32-4CBB-A085-6DE65CE3FDA5}"/>
              </a:ext>
            </a:extLst>
          </p:cNvPr>
          <p:cNvSpPr/>
          <p:nvPr/>
        </p:nvSpPr>
        <p:spPr bwMode="auto">
          <a:xfrm>
            <a:off x="6172200" y="2014704"/>
            <a:ext cx="2895600" cy="3776496"/>
          </a:xfrm>
          <a:prstGeom prst="wedgeRoundRectCallout">
            <a:avLst>
              <a:gd name="adj1" fmla="val -61497"/>
              <a:gd name="adj2" fmla="val -17770"/>
              <a:gd name="adj3" fmla="val 16667"/>
            </a:avLst>
          </a:prstGeom>
          <a:solidFill>
            <a:schemeClr val="bg1">
              <a:lumMod val="95000"/>
            </a:schemeClr>
          </a:solidFill>
          <a:ln>
            <a:noFill/>
          </a:ln>
          <a:effectLst/>
        </p:spPr>
        <p:txBody>
          <a:bodyPr lIns="91440" tIns="91440" rIns="91440" bIns="91440" rtlCol="0" anchor="b" anchorCtr="0">
            <a:noAutofit/>
          </a:bodyPr>
          <a:lstStyle/>
          <a:p>
            <a:pPr algn="ctr"/>
            <a:endParaRPr lang="en-US" sz="1600" i="1" dirty="0">
              <a:latin typeface="+mn-lt"/>
            </a:endParaRPr>
          </a:p>
          <a:p>
            <a:pPr algn="ctr"/>
            <a:endParaRPr lang="en-US" sz="1600" i="1" dirty="0">
              <a:latin typeface="+mn-lt"/>
            </a:endParaRPr>
          </a:p>
          <a:p>
            <a:pPr algn="ctr"/>
            <a:r>
              <a:rPr lang="en-US" sz="1600" i="1" dirty="0">
                <a:latin typeface="+mn-lt"/>
              </a:rPr>
              <a:t>A 2019 California Legislature Legislative Analyst Office (LAO) report found that the “</a:t>
            </a:r>
            <a:r>
              <a:rPr lang="en-US" sz="1600" b="1" i="1" dirty="0">
                <a:latin typeface="+mn-lt"/>
              </a:rPr>
              <a:t>1991 realignment no longer meets many LAO principles</a:t>
            </a:r>
            <a:r>
              <a:rPr lang="en-US" sz="1600" i="1" dirty="0">
                <a:latin typeface="+mn-lt"/>
              </a:rPr>
              <a:t>,” noting that the share of costs to counties exceeds program costs and no longer stands as a successful state-county fiscal partnership </a:t>
            </a:r>
          </a:p>
        </p:txBody>
      </p:sp>
      <p:pic>
        <p:nvPicPr>
          <p:cNvPr id="4" name="Graphic 3" descr="Warning">
            <a:extLst>
              <a:ext uri="{FF2B5EF4-FFF2-40B4-BE49-F238E27FC236}">
                <a16:creationId xmlns:a16="http://schemas.microsoft.com/office/drawing/2014/main" id="{F18E04D0-FFC8-4434-B01E-1FA9E5A0C1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91400" y="2096148"/>
            <a:ext cx="633733" cy="633733"/>
          </a:xfrm>
          <a:prstGeom prst="rect">
            <a:avLst/>
          </a:prstGeom>
        </p:spPr>
      </p:pic>
    </p:spTree>
    <p:extLst>
      <p:ext uri="{BB962C8B-B14F-4D97-AF65-F5344CB8AC3E}">
        <p14:creationId xmlns:p14="http://schemas.microsoft.com/office/powerpoint/2010/main" val="255377645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2A6D1A-A4E4-4C63-B04D-EB7D5C60DA53}"/>
              </a:ext>
            </a:extLst>
          </p:cNvPr>
          <p:cNvSpPr/>
          <p:nvPr/>
        </p:nvSpPr>
        <p:spPr bwMode="auto">
          <a:xfrm>
            <a:off x="152400" y="5791200"/>
            <a:ext cx="8939002" cy="990600"/>
          </a:xfrm>
          <a:prstGeom prst="rect">
            <a:avLst/>
          </a:prstGeom>
          <a:solidFill>
            <a:schemeClr val="bg1"/>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0" name="Rectangle 9">
            <a:extLst>
              <a:ext uri="{FF2B5EF4-FFF2-40B4-BE49-F238E27FC236}">
                <a16:creationId xmlns:a16="http://schemas.microsoft.com/office/drawing/2014/main" id="{E8D19FF5-E542-472E-AF77-D8991C734D32}"/>
              </a:ext>
            </a:extLst>
          </p:cNvPr>
          <p:cNvSpPr/>
          <p:nvPr/>
        </p:nvSpPr>
        <p:spPr bwMode="auto">
          <a:xfrm>
            <a:off x="398318" y="2031199"/>
            <a:ext cx="8347364" cy="3282672"/>
          </a:xfrm>
          <a:prstGeom prst="rect">
            <a:avLst/>
          </a:prstGeom>
          <a:solidFill>
            <a:schemeClr val="bg1">
              <a:lumMod val="95000"/>
            </a:schemeClr>
          </a:solidFill>
          <a:ln w="19050">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4B4199C2-2104-47D3-9CA8-EB9AAA8093FE}"/>
              </a:ext>
            </a:extLst>
          </p:cNvPr>
          <p:cNvSpPr>
            <a:spLocks noGrp="1"/>
          </p:cNvSpPr>
          <p:nvPr>
            <p:ph type="title"/>
          </p:nvPr>
        </p:nvSpPr>
        <p:spPr/>
        <p:txBody>
          <a:bodyPr/>
          <a:lstStyle/>
          <a:p>
            <a:r>
              <a:rPr lang="en-US" sz="2500" dirty="0"/>
              <a:t>Medi-Cal Specialty Behavioral Healthcare Services</a:t>
            </a:r>
          </a:p>
        </p:txBody>
      </p:sp>
      <p:sp>
        <p:nvSpPr>
          <p:cNvPr id="5" name="Rectangle 4">
            <a:extLst>
              <a:ext uri="{FF2B5EF4-FFF2-40B4-BE49-F238E27FC236}">
                <a16:creationId xmlns:a16="http://schemas.microsoft.com/office/drawing/2014/main" id="{B3C90F01-61F6-4CEC-9F0B-F5A5C35077C4}"/>
              </a:ext>
            </a:extLst>
          </p:cNvPr>
          <p:cNvSpPr/>
          <p:nvPr/>
        </p:nvSpPr>
        <p:spPr bwMode="auto">
          <a:xfrm>
            <a:off x="0" y="914400"/>
            <a:ext cx="9144000" cy="877824"/>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6" name="TextBox 5">
            <a:extLst>
              <a:ext uri="{FF2B5EF4-FFF2-40B4-BE49-F238E27FC236}">
                <a16:creationId xmlns:a16="http://schemas.microsoft.com/office/drawing/2014/main" id="{D5FFD09E-35DF-4A6A-A5C5-96B8D9588475}"/>
              </a:ext>
            </a:extLst>
          </p:cNvPr>
          <p:cNvSpPr txBox="1"/>
          <p:nvPr/>
        </p:nvSpPr>
        <p:spPr>
          <a:xfrm>
            <a:off x="0" y="891647"/>
            <a:ext cx="9144000"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Established through the 2011 Realignment, each California county has a specialty mental health plan (</a:t>
            </a:r>
            <a:r>
              <a:rPr lang="en-US" b="1" dirty="0" err="1">
                <a:solidFill>
                  <a:schemeClr val="bg1"/>
                </a:solidFill>
                <a:latin typeface="Calibri" panose="020F0502020204030204" pitchFamily="34" charset="0"/>
              </a:rPr>
              <a:t>SMHP</a:t>
            </a:r>
            <a:r>
              <a:rPr lang="en-US" b="1" dirty="0">
                <a:solidFill>
                  <a:schemeClr val="bg1"/>
                </a:solidFill>
                <a:latin typeface="Calibri" panose="020F0502020204030204" pitchFamily="34" charset="0"/>
              </a:rPr>
              <a:t>), which is a Medi-Cal behavioral health services managed care program for adults with serious mental illness (</a:t>
            </a:r>
            <a:r>
              <a:rPr lang="en-US" b="1" dirty="0" err="1">
                <a:solidFill>
                  <a:schemeClr val="bg1"/>
                </a:solidFill>
                <a:latin typeface="Calibri" panose="020F0502020204030204" pitchFamily="34" charset="0"/>
              </a:rPr>
              <a:t>SMI</a:t>
            </a:r>
            <a:r>
              <a:rPr lang="en-US" b="1" dirty="0">
                <a:solidFill>
                  <a:schemeClr val="bg1"/>
                </a:solidFill>
                <a:latin typeface="Calibri" panose="020F0502020204030204" pitchFamily="34" charset="0"/>
              </a:rPr>
              <a:t>) and children with serious emotional disturbance (SED). </a:t>
            </a:r>
          </a:p>
        </p:txBody>
      </p:sp>
      <p:sp>
        <p:nvSpPr>
          <p:cNvPr id="7" name="TextBox 6">
            <a:extLst>
              <a:ext uri="{FF2B5EF4-FFF2-40B4-BE49-F238E27FC236}">
                <a16:creationId xmlns:a16="http://schemas.microsoft.com/office/drawing/2014/main" id="{6D0B3541-B0DB-44F0-8FF3-FE8FFB9531B1}"/>
              </a:ext>
            </a:extLst>
          </p:cNvPr>
          <p:cNvSpPr txBox="1"/>
          <p:nvPr/>
        </p:nvSpPr>
        <p:spPr>
          <a:xfrm>
            <a:off x="381000" y="2143772"/>
            <a:ext cx="8001000" cy="3170099"/>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dirty="0">
                <a:latin typeface="+mn-lt"/>
              </a:rPr>
              <a:t>Financially, counties are responsible for the non-federal share of the </a:t>
            </a:r>
            <a:r>
              <a:rPr lang="en-US" dirty="0" err="1">
                <a:latin typeface="+mn-lt"/>
              </a:rPr>
              <a:t>SMHPs</a:t>
            </a:r>
            <a:r>
              <a:rPr lang="en-US" dirty="0">
                <a:latin typeface="+mn-lt"/>
              </a:rPr>
              <a:t>’ costs, </a:t>
            </a:r>
            <a:r>
              <a:rPr lang="en-US" b="1" dirty="0">
                <a:latin typeface="+mn-lt"/>
              </a:rPr>
              <a:t>effectively creating a cap on behavioral services for enrollees with </a:t>
            </a:r>
            <a:r>
              <a:rPr lang="en-US" b="1" dirty="0" err="1">
                <a:latin typeface="+mn-lt"/>
              </a:rPr>
              <a:t>SMI</a:t>
            </a:r>
            <a:r>
              <a:rPr lang="en-US" b="1" dirty="0">
                <a:latin typeface="+mn-lt"/>
              </a:rPr>
              <a:t>/SED.</a:t>
            </a:r>
            <a:endParaRPr lang="en-US" dirty="0">
              <a:latin typeface="+mn-lt"/>
            </a:endParaRPr>
          </a:p>
          <a:p>
            <a:pPr marL="285750" indent="-285750">
              <a:spcAft>
                <a:spcPts val="1200"/>
              </a:spcAft>
              <a:buFont typeface="Wingdings" panose="05000000000000000000" pitchFamily="2" charset="2"/>
              <a:buChar char="§"/>
            </a:pPr>
            <a:r>
              <a:rPr lang="en-US" dirty="0">
                <a:latin typeface="+mn-lt"/>
              </a:rPr>
              <a:t>Beneficiaries with </a:t>
            </a:r>
            <a:r>
              <a:rPr lang="en-US" b="1" dirty="0">
                <a:latin typeface="+mn-lt"/>
              </a:rPr>
              <a:t>mild-to-moderate </a:t>
            </a:r>
            <a:r>
              <a:rPr lang="en-US" dirty="0">
                <a:latin typeface="+mn-lt"/>
              </a:rPr>
              <a:t>behavioral health needs (i.e., outpatient therapy, medication) receive care through Medi-Cal </a:t>
            </a:r>
            <a:r>
              <a:rPr lang="en-US" dirty="0" err="1">
                <a:latin typeface="+mn-lt"/>
              </a:rPr>
              <a:t>MCPs</a:t>
            </a:r>
            <a:r>
              <a:rPr lang="en-US" dirty="0">
                <a:latin typeface="+mn-lt"/>
              </a:rPr>
              <a:t>, whereas beneficiaries with </a:t>
            </a:r>
            <a:r>
              <a:rPr lang="en-US" b="1" dirty="0" err="1">
                <a:latin typeface="+mn-lt"/>
              </a:rPr>
              <a:t>SMI</a:t>
            </a:r>
            <a:r>
              <a:rPr lang="en-US" b="1" dirty="0">
                <a:latin typeface="+mn-lt"/>
              </a:rPr>
              <a:t>/SED </a:t>
            </a:r>
            <a:r>
              <a:rPr lang="en-US" dirty="0">
                <a:latin typeface="+mn-lt"/>
              </a:rPr>
              <a:t>(i.e., inpatient treatment) are treated through the </a:t>
            </a:r>
            <a:r>
              <a:rPr lang="en-US" dirty="0" err="1">
                <a:latin typeface="+mn-lt"/>
              </a:rPr>
              <a:t>SMHP</a:t>
            </a:r>
            <a:r>
              <a:rPr lang="en-US" dirty="0">
                <a:latin typeface="+mn-lt"/>
              </a:rPr>
              <a:t>.</a:t>
            </a:r>
          </a:p>
          <a:p>
            <a:pPr marL="285750" indent="-285750">
              <a:spcAft>
                <a:spcPts val="1200"/>
              </a:spcAft>
              <a:buFont typeface="Wingdings" panose="05000000000000000000" pitchFamily="2" charset="2"/>
              <a:buChar char="§"/>
            </a:pPr>
            <a:r>
              <a:rPr lang="en-US" dirty="0" err="1">
                <a:latin typeface="+mn-lt"/>
              </a:rPr>
              <a:t>SMHPs</a:t>
            </a:r>
            <a:r>
              <a:rPr lang="en-US" dirty="0">
                <a:latin typeface="+mn-lt"/>
              </a:rPr>
              <a:t> and Medi-Cal </a:t>
            </a:r>
            <a:r>
              <a:rPr lang="en-US" dirty="0" err="1">
                <a:latin typeface="+mn-lt"/>
              </a:rPr>
              <a:t>MCPs</a:t>
            </a:r>
            <a:r>
              <a:rPr lang="en-US" dirty="0">
                <a:latin typeface="+mn-lt"/>
              </a:rPr>
              <a:t> are required to design and implement a </a:t>
            </a:r>
            <a:r>
              <a:rPr lang="en-US" b="1" dirty="0">
                <a:latin typeface="+mn-lt"/>
              </a:rPr>
              <a:t>memorandum of understanding (MOU)</a:t>
            </a:r>
            <a:r>
              <a:rPr lang="en-US" dirty="0">
                <a:latin typeface="+mn-lt"/>
              </a:rPr>
              <a:t>, detailing covered services and populations, care coordination requirements, and oversight responsibilities of the </a:t>
            </a:r>
            <a:r>
              <a:rPr lang="en-US" dirty="0" err="1">
                <a:latin typeface="+mn-lt"/>
              </a:rPr>
              <a:t>MCP</a:t>
            </a:r>
            <a:r>
              <a:rPr lang="en-US" dirty="0">
                <a:latin typeface="+mn-lt"/>
              </a:rPr>
              <a:t> and </a:t>
            </a:r>
            <a:r>
              <a:rPr lang="en-US" dirty="0" err="1">
                <a:latin typeface="+mn-lt"/>
              </a:rPr>
              <a:t>SMHP</a:t>
            </a:r>
            <a:r>
              <a:rPr lang="en-US" dirty="0">
                <a:latin typeface="+mn-lt"/>
              </a:rPr>
              <a:t>.</a:t>
            </a:r>
          </a:p>
        </p:txBody>
      </p:sp>
      <p:sp>
        <p:nvSpPr>
          <p:cNvPr id="8" name="Rectangle 7">
            <a:extLst>
              <a:ext uri="{FF2B5EF4-FFF2-40B4-BE49-F238E27FC236}">
                <a16:creationId xmlns:a16="http://schemas.microsoft.com/office/drawing/2014/main" id="{3E2A138E-F7E3-41E7-B25F-654B2A172E37}"/>
              </a:ext>
            </a:extLst>
          </p:cNvPr>
          <p:cNvSpPr/>
          <p:nvPr/>
        </p:nvSpPr>
        <p:spPr>
          <a:xfrm>
            <a:off x="398318" y="5410200"/>
            <a:ext cx="8347364" cy="1015663"/>
          </a:xfrm>
          <a:prstGeom prst="rect">
            <a:avLst/>
          </a:prstGeom>
          <a:solidFill>
            <a:schemeClr val="tx2">
              <a:lumMod val="20000"/>
              <a:lumOff val="80000"/>
            </a:schemeClr>
          </a:solidFill>
        </p:spPr>
        <p:txBody>
          <a:bodyPr wrap="square">
            <a:spAutoFit/>
          </a:bodyPr>
          <a:lstStyle/>
          <a:p>
            <a:pPr lvl="2" algn="ctr">
              <a:spcBef>
                <a:spcPts val="0"/>
              </a:spcBef>
              <a:spcAft>
                <a:spcPts val="0"/>
              </a:spcAft>
            </a:pPr>
            <a:r>
              <a:rPr lang="en-US" sz="1500" i="1" dirty="0">
                <a:latin typeface="Calibri" panose="020F0502020204030204" pitchFamily="34" charset="0"/>
                <a:ea typeface="Calibri" panose="020F0502020204030204" pitchFamily="34" charset="0"/>
                <a:cs typeface="Times New Roman" panose="02020603050405020304" pitchFamily="18" charset="0"/>
              </a:rPr>
              <a:t>Unclear guidance, missed diagnoses, and ambiguity amongst providers creates a lack of clarity on when a child’s social and emotional health concern qualifies as mild-to-moderate versus a specialized mental health service, making it difficult for families to identify how to secure behavioral healthcare for their children.</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B1046FF-2D0C-4655-BD17-F73388240EED}"/>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18308"/>
          <a:stretch/>
        </p:blipFill>
        <p:spPr>
          <a:xfrm>
            <a:off x="533400" y="5500206"/>
            <a:ext cx="838200" cy="684741"/>
          </a:xfrm>
          <a:prstGeom prst="rect">
            <a:avLst/>
          </a:prstGeom>
        </p:spPr>
      </p:pic>
      <p:sp>
        <p:nvSpPr>
          <p:cNvPr id="15" name="Oval 14">
            <a:extLst>
              <a:ext uri="{FF2B5EF4-FFF2-40B4-BE49-F238E27FC236}">
                <a16:creationId xmlns:a16="http://schemas.microsoft.com/office/drawing/2014/main" id="{1F80A47A-04E7-42DD-B7C0-313A48B2735C}"/>
              </a:ext>
            </a:extLst>
          </p:cNvPr>
          <p:cNvSpPr/>
          <p:nvPr/>
        </p:nvSpPr>
        <p:spPr bwMode="auto">
          <a:xfrm>
            <a:off x="8177002" y="1981200"/>
            <a:ext cx="914400" cy="914400"/>
          </a:xfrm>
          <a:prstGeom prst="ellipse">
            <a:avLst/>
          </a:prstGeom>
          <a:solidFill>
            <a:schemeClr val="bg1"/>
          </a:solidFill>
          <a:ln w="19050">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pic>
        <p:nvPicPr>
          <p:cNvPr id="12" name="Picture 11">
            <a:extLst>
              <a:ext uri="{FF2B5EF4-FFF2-40B4-BE49-F238E27FC236}">
                <a16:creationId xmlns:a16="http://schemas.microsoft.com/office/drawing/2014/main" id="{E8CC3B6C-C044-4415-A085-C1DF6CF02F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333"/>
          <a:stretch/>
        </p:blipFill>
        <p:spPr>
          <a:xfrm>
            <a:off x="8226759" y="2063441"/>
            <a:ext cx="873769" cy="757267"/>
          </a:xfrm>
          <a:prstGeom prst="rect">
            <a:avLst/>
          </a:prstGeom>
        </p:spPr>
      </p:pic>
      <p:sp>
        <p:nvSpPr>
          <p:cNvPr id="16" name="Rectangle 15">
            <a:extLst>
              <a:ext uri="{FF2B5EF4-FFF2-40B4-BE49-F238E27FC236}">
                <a16:creationId xmlns:a16="http://schemas.microsoft.com/office/drawing/2014/main" id="{EC556CE6-4108-41A9-BD4F-F27F7C449A92}"/>
              </a:ext>
            </a:extLst>
          </p:cNvPr>
          <p:cNvSpPr/>
          <p:nvPr/>
        </p:nvSpPr>
        <p:spPr>
          <a:xfrm>
            <a:off x="398318" y="6542721"/>
            <a:ext cx="8347364" cy="338310"/>
          </a:xfrm>
          <a:prstGeom prst="rect">
            <a:avLst/>
          </a:prstGeom>
        </p:spPr>
        <p:txBody>
          <a:bodyPr wrap="square" lIns="91202" tIns="45599" rIns="91202" bIns="45599">
            <a:spAutoFit/>
          </a:bodyPr>
          <a:lstStyle/>
          <a:p>
            <a:r>
              <a:rPr lang="en-US" sz="800" i="1" dirty="0">
                <a:solidFill>
                  <a:schemeClr val="bg1">
                    <a:lumMod val="50000"/>
                  </a:schemeClr>
                </a:solidFill>
                <a:latin typeface="Calibri"/>
              </a:rPr>
              <a:t>Sources:</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5">
                  <a:extLst>
                    <a:ext uri="{A12FA001-AC4F-418D-AE19-62706E023703}">
                      <ahyp:hlinkClr xmlns:ahyp="http://schemas.microsoft.com/office/drawing/2018/hyperlinkcolor" val="tx"/>
                    </a:ext>
                  </a:extLst>
                </a:hlinkClick>
              </a:rPr>
              <a:t>California Counties: Chapter Six, Health Services</a:t>
            </a:r>
            <a:r>
              <a:rPr lang="en-US" sz="800" dirty="0">
                <a:solidFill>
                  <a:schemeClr val="bg1">
                    <a:lumMod val="50000"/>
                  </a:schemeClr>
                </a:solidFill>
                <a:latin typeface="Calibri"/>
              </a:rPr>
              <a:t>; DHCS: All Plan Letter 18-015: </a:t>
            </a:r>
            <a:r>
              <a:rPr lang="en-US" sz="800" dirty="0">
                <a:solidFill>
                  <a:schemeClr val="bg1">
                    <a:lumMod val="50000"/>
                  </a:schemeClr>
                </a:solidFill>
                <a:latin typeface="Calibri"/>
                <a:hlinkClick r:id="rId6">
                  <a:extLst>
                    <a:ext uri="{A12FA001-AC4F-418D-AE19-62706E023703}">
                      <ahyp:hlinkClr xmlns:ahyp="http://schemas.microsoft.com/office/drawing/2018/hyperlinkcolor" val="tx"/>
                    </a:ext>
                  </a:extLst>
                </a:hlinkClick>
              </a:rPr>
              <a:t>Memorandum of Understanding Requirements for Medi-Cal Managed Care Plans</a:t>
            </a:r>
            <a:r>
              <a:rPr lang="en-US" sz="800" dirty="0">
                <a:solidFill>
                  <a:schemeClr val="bg1">
                    <a:lumMod val="50000"/>
                  </a:schemeClr>
                </a:solidFill>
                <a:latin typeface="Calibri"/>
              </a:rPr>
              <a:t> &amp; </a:t>
            </a:r>
            <a:r>
              <a:rPr lang="en-US" sz="800" dirty="0">
                <a:solidFill>
                  <a:schemeClr val="bg1">
                    <a:lumMod val="50000"/>
                  </a:schemeClr>
                </a:solidFill>
                <a:latin typeface="Calibri"/>
                <a:hlinkClick r:id="rId7">
                  <a:extLst>
                    <a:ext uri="{A12FA001-AC4F-418D-AE19-62706E023703}">
                      <ahyp:hlinkClr xmlns:ahyp="http://schemas.microsoft.com/office/drawing/2018/hyperlinkcolor" val="tx"/>
                    </a:ext>
                  </a:extLst>
                </a:hlinkClick>
              </a:rPr>
              <a:t>Attachment 2</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8">
                  <a:extLst>
                    <a:ext uri="{A12FA001-AC4F-418D-AE19-62706E023703}">
                      <ahyp:hlinkClr xmlns:ahyp="http://schemas.microsoft.com/office/drawing/2018/hyperlinkcolor" val="tx"/>
                    </a:ext>
                  </a:extLst>
                </a:hlinkClick>
              </a:rPr>
              <a:t>California Health Care Foundation: The Circle Expands – Understanding Medi-Cal Coverage of Mild-to-Moderate Mental Health Conditions</a:t>
            </a:r>
            <a:r>
              <a:rPr lang="en-US" sz="800" dirty="0">
                <a:solidFill>
                  <a:schemeClr val="bg1">
                    <a:lumMod val="50000"/>
                  </a:schemeClr>
                </a:solidFill>
                <a:latin typeface="Calibri"/>
              </a:rPr>
              <a:t>. </a:t>
            </a:r>
          </a:p>
        </p:txBody>
      </p:sp>
    </p:spTree>
    <p:extLst>
      <p:ext uri="{BB962C8B-B14F-4D97-AF65-F5344CB8AC3E}">
        <p14:creationId xmlns:p14="http://schemas.microsoft.com/office/powerpoint/2010/main" val="62049963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0C64C1-00B0-4C65-AC6B-D061F1A90AF2}"/>
              </a:ext>
            </a:extLst>
          </p:cNvPr>
          <p:cNvSpPr/>
          <p:nvPr/>
        </p:nvSpPr>
        <p:spPr bwMode="auto">
          <a:xfrm>
            <a:off x="152400" y="5105401"/>
            <a:ext cx="8915400" cy="1508760"/>
          </a:xfrm>
          <a:prstGeom prst="rect">
            <a:avLst/>
          </a:prstGeom>
          <a:solidFill>
            <a:schemeClr val="bg1">
              <a:lumMod val="95000"/>
            </a:schemeClr>
          </a:solidFill>
          <a:ln w="19050">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4FDB1B6A-E9D9-4D25-A969-820A9943EAD4}"/>
              </a:ext>
            </a:extLst>
          </p:cNvPr>
          <p:cNvSpPr>
            <a:spLocks noGrp="1"/>
          </p:cNvSpPr>
          <p:nvPr>
            <p:ph type="title"/>
          </p:nvPr>
        </p:nvSpPr>
        <p:spPr/>
        <p:txBody>
          <a:bodyPr/>
          <a:lstStyle/>
          <a:p>
            <a:r>
              <a:rPr lang="en-US" sz="2500" dirty="0"/>
              <a:t>Medi-Cal Managed Care Policy Tools</a:t>
            </a:r>
          </a:p>
        </p:txBody>
      </p:sp>
      <p:sp>
        <p:nvSpPr>
          <p:cNvPr id="5" name="Rectangle: Rounded Corners 4">
            <a:extLst>
              <a:ext uri="{FF2B5EF4-FFF2-40B4-BE49-F238E27FC236}">
                <a16:creationId xmlns:a16="http://schemas.microsoft.com/office/drawing/2014/main" id="{4F2E1721-EE57-44D5-8094-F5D4839C2A6B}"/>
              </a:ext>
            </a:extLst>
          </p:cNvPr>
          <p:cNvSpPr/>
          <p:nvPr/>
        </p:nvSpPr>
        <p:spPr bwMode="auto">
          <a:xfrm>
            <a:off x="528994" y="1383881"/>
            <a:ext cx="2366606" cy="3111919"/>
          </a:xfrm>
          <a:prstGeom prst="roundRect">
            <a:avLst/>
          </a:prstGeom>
          <a:solidFill>
            <a:srgbClr val="F5FFE1"/>
          </a:solidFill>
          <a:ln w="19050">
            <a:solidFill>
              <a:schemeClr val="accent3">
                <a:lumMod val="75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6" name="TextBox 5">
            <a:extLst>
              <a:ext uri="{FF2B5EF4-FFF2-40B4-BE49-F238E27FC236}">
                <a16:creationId xmlns:a16="http://schemas.microsoft.com/office/drawing/2014/main" id="{F2F7E64F-8697-42C3-9AAA-451A0C48A2AF}"/>
              </a:ext>
            </a:extLst>
          </p:cNvPr>
          <p:cNvSpPr txBox="1"/>
          <p:nvPr/>
        </p:nvSpPr>
        <p:spPr>
          <a:xfrm>
            <a:off x="528994" y="1467170"/>
            <a:ext cx="2366606" cy="646331"/>
          </a:xfrm>
          <a:prstGeom prst="rect">
            <a:avLst/>
          </a:prstGeom>
          <a:noFill/>
        </p:spPr>
        <p:txBody>
          <a:bodyPr wrap="square" rtlCol="0">
            <a:spAutoFit/>
          </a:bodyPr>
          <a:lstStyle/>
          <a:p>
            <a:pPr algn="ctr"/>
            <a:r>
              <a:rPr lang="en-US" b="1" u="sng" dirty="0">
                <a:latin typeface="+mn-lt"/>
              </a:rPr>
              <a:t>Medi-Cal </a:t>
            </a:r>
            <a:r>
              <a:rPr lang="en-US" b="1" u="sng" dirty="0" err="1">
                <a:latin typeface="+mn-lt"/>
              </a:rPr>
              <a:t>MCP</a:t>
            </a:r>
            <a:r>
              <a:rPr lang="en-US" b="1" u="sng" dirty="0">
                <a:latin typeface="+mn-lt"/>
              </a:rPr>
              <a:t> </a:t>
            </a:r>
          </a:p>
          <a:p>
            <a:pPr algn="ctr"/>
            <a:r>
              <a:rPr lang="en-US" b="1" u="sng" dirty="0">
                <a:latin typeface="+mn-lt"/>
              </a:rPr>
              <a:t>Contract</a:t>
            </a:r>
          </a:p>
        </p:txBody>
      </p:sp>
      <p:sp>
        <p:nvSpPr>
          <p:cNvPr id="7" name="TextBox 6">
            <a:extLst>
              <a:ext uri="{FF2B5EF4-FFF2-40B4-BE49-F238E27FC236}">
                <a16:creationId xmlns:a16="http://schemas.microsoft.com/office/drawing/2014/main" id="{5A97396F-4320-4440-993B-13E730EFAF6A}"/>
              </a:ext>
            </a:extLst>
          </p:cNvPr>
          <p:cNvSpPr txBox="1"/>
          <p:nvPr/>
        </p:nvSpPr>
        <p:spPr>
          <a:xfrm>
            <a:off x="528994" y="2952030"/>
            <a:ext cx="2366606" cy="1323439"/>
          </a:xfrm>
          <a:prstGeom prst="rect">
            <a:avLst/>
          </a:prstGeom>
          <a:noFill/>
        </p:spPr>
        <p:txBody>
          <a:bodyPr wrap="square" rtlCol="0">
            <a:spAutoFit/>
          </a:bodyPr>
          <a:lstStyle/>
          <a:p>
            <a:r>
              <a:rPr lang="en-US" sz="1600" dirty="0">
                <a:latin typeface="+mn-lt"/>
              </a:rPr>
              <a:t>DHCS has broad flexibility to </a:t>
            </a:r>
            <a:r>
              <a:rPr lang="en-US" sz="1600" b="1" dirty="0">
                <a:latin typeface="+mn-lt"/>
              </a:rPr>
              <a:t>require or incentivize </a:t>
            </a:r>
            <a:r>
              <a:rPr lang="en-US" sz="1600" b="1" dirty="0" err="1">
                <a:latin typeface="+mn-lt"/>
              </a:rPr>
              <a:t>MCPs</a:t>
            </a:r>
            <a:r>
              <a:rPr lang="en-US" sz="1600" dirty="0">
                <a:latin typeface="+mn-lt"/>
              </a:rPr>
              <a:t> to implement initiatives aimed at pediatric populations</a:t>
            </a:r>
          </a:p>
        </p:txBody>
      </p:sp>
      <p:sp>
        <p:nvSpPr>
          <p:cNvPr id="8" name="Rectangle: Rounded Corners 7">
            <a:extLst>
              <a:ext uri="{FF2B5EF4-FFF2-40B4-BE49-F238E27FC236}">
                <a16:creationId xmlns:a16="http://schemas.microsoft.com/office/drawing/2014/main" id="{EC693FB4-0DA0-4CEC-BD29-D79EFB094D67}"/>
              </a:ext>
            </a:extLst>
          </p:cNvPr>
          <p:cNvSpPr/>
          <p:nvPr/>
        </p:nvSpPr>
        <p:spPr bwMode="auto">
          <a:xfrm>
            <a:off x="3370118" y="1383881"/>
            <a:ext cx="2366606" cy="3111919"/>
          </a:xfrm>
          <a:prstGeom prst="roundRect">
            <a:avLst/>
          </a:prstGeom>
          <a:solidFill>
            <a:schemeClr val="accent5">
              <a:lumMod val="20000"/>
              <a:lumOff val="80000"/>
            </a:schemeClr>
          </a:solidFill>
          <a:ln w="19050">
            <a:solidFill>
              <a:schemeClr val="accent5">
                <a:lumMod val="75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9" name="TextBox 8">
            <a:extLst>
              <a:ext uri="{FF2B5EF4-FFF2-40B4-BE49-F238E27FC236}">
                <a16:creationId xmlns:a16="http://schemas.microsoft.com/office/drawing/2014/main" id="{53DB66A5-4926-4285-97C4-757702C78C2A}"/>
              </a:ext>
            </a:extLst>
          </p:cNvPr>
          <p:cNvSpPr txBox="1"/>
          <p:nvPr/>
        </p:nvSpPr>
        <p:spPr>
          <a:xfrm>
            <a:off x="3370118" y="1467170"/>
            <a:ext cx="2366606" cy="646331"/>
          </a:xfrm>
          <a:prstGeom prst="rect">
            <a:avLst/>
          </a:prstGeom>
          <a:noFill/>
        </p:spPr>
        <p:txBody>
          <a:bodyPr wrap="square" rtlCol="0">
            <a:spAutoFit/>
          </a:bodyPr>
          <a:lstStyle/>
          <a:p>
            <a:pPr algn="ctr"/>
            <a:r>
              <a:rPr lang="en-US" b="1" u="sng" dirty="0">
                <a:latin typeface="+mn-lt"/>
              </a:rPr>
              <a:t>DHCS All Plan Letter </a:t>
            </a:r>
          </a:p>
          <a:p>
            <a:pPr algn="ctr"/>
            <a:r>
              <a:rPr lang="en-US" b="1" u="sng" dirty="0">
                <a:latin typeface="+mn-lt"/>
              </a:rPr>
              <a:t>(APL)</a:t>
            </a:r>
          </a:p>
        </p:txBody>
      </p:sp>
      <p:sp>
        <p:nvSpPr>
          <p:cNvPr id="10" name="TextBox 9">
            <a:extLst>
              <a:ext uri="{FF2B5EF4-FFF2-40B4-BE49-F238E27FC236}">
                <a16:creationId xmlns:a16="http://schemas.microsoft.com/office/drawing/2014/main" id="{7DD6C09B-5E99-4BF3-8C06-1DFC97B94B3C}"/>
              </a:ext>
            </a:extLst>
          </p:cNvPr>
          <p:cNvSpPr txBox="1"/>
          <p:nvPr/>
        </p:nvSpPr>
        <p:spPr>
          <a:xfrm>
            <a:off x="3370118" y="2956041"/>
            <a:ext cx="2366606" cy="1077218"/>
          </a:xfrm>
          <a:prstGeom prst="rect">
            <a:avLst/>
          </a:prstGeom>
          <a:noFill/>
        </p:spPr>
        <p:txBody>
          <a:bodyPr wrap="square" rtlCol="0">
            <a:spAutoFit/>
          </a:bodyPr>
          <a:lstStyle/>
          <a:p>
            <a:r>
              <a:rPr lang="en-US" sz="1600" dirty="0">
                <a:latin typeface="+mn-lt"/>
              </a:rPr>
              <a:t>DHCS issues APLs to </a:t>
            </a:r>
            <a:r>
              <a:rPr lang="en-US" sz="1600" b="1" dirty="0">
                <a:latin typeface="+mn-lt"/>
              </a:rPr>
              <a:t>provide instructions and policy updates to Medi-Cal </a:t>
            </a:r>
            <a:r>
              <a:rPr lang="en-US" sz="1600" b="1" dirty="0" err="1">
                <a:latin typeface="+mn-lt"/>
              </a:rPr>
              <a:t>MCPs</a:t>
            </a:r>
            <a:endParaRPr lang="en-US" sz="1600" dirty="0">
              <a:latin typeface="+mn-lt"/>
            </a:endParaRPr>
          </a:p>
        </p:txBody>
      </p:sp>
      <p:sp>
        <p:nvSpPr>
          <p:cNvPr id="13" name="Rectangle: Rounded Corners 12">
            <a:extLst>
              <a:ext uri="{FF2B5EF4-FFF2-40B4-BE49-F238E27FC236}">
                <a16:creationId xmlns:a16="http://schemas.microsoft.com/office/drawing/2014/main" id="{E3973F93-41D2-46A6-B703-CC46D6FE097D}"/>
              </a:ext>
            </a:extLst>
          </p:cNvPr>
          <p:cNvSpPr/>
          <p:nvPr/>
        </p:nvSpPr>
        <p:spPr bwMode="auto">
          <a:xfrm>
            <a:off x="6172200" y="1379870"/>
            <a:ext cx="2366606" cy="3111919"/>
          </a:xfrm>
          <a:prstGeom prst="roundRect">
            <a:avLst/>
          </a:prstGeom>
          <a:solidFill>
            <a:schemeClr val="accent6">
              <a:lumMod val="20000"/>
              <a:lumOff val="80000"/>
            </a:schemeClr>
          </a:solidFill>
          <a:ln w="19050">
            <a:solidFill>
              <a:schemeClr val="accent6">
                <a:lumMod val="75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4" name="TextBox 13">
            <a:extLst>
              <a:ext uri="{FF2B5EF4-FFF2-40B4-BE49-F238E27FC236}">
                <a16:creationId xmlns:a16="http://schemas.microsoft.com/office/drawing/2014/main" id="{FB9259AE-C227-4F74-BF53-FE3591706CCE}"/>
              </a:ext>
            </a:extLst>
          </p:cNvPr>
          <p:cNvSpPr txBox="1"/>
          <p:nvPr/>
        </p:nvSpPr>
        <p:spPr>
          <a:xfrm>
            <a:off x="6172200" y="1463159"/>
            <a:ext cx="2366606" cy="646331"/>
          </a:xfrm>
          <a:prstGeom prst="rect">
            <a:avLst/>
          </a:prstGeom>
          <a:noFill/>
        </p:spPr>
        <p:txBody>
          <a:bodyPr wrap="square" rtlCol="0">
            <a:spAutoFit/>
          </a:bodyPr>
          <a:lstStyle/>
          <a:p>
            <a:pPr algn="ctr"/>
            <a:r>
              <a:rPr lang="en-US" b="1" u="sng" dirty="0">
                <a:latin typeface="+mn-lt"/>
              </a:rPr>
              <a:t>DHCS Policy and </a:t>
            </a:r>
          </a:p>
          <a:p>
            <a:pPr algn="ctr"/>
            <a:r>
              <a:rPr lang="en-US" b="1" u="sng" dirty="0">
                <a:latin typeface="+mn-lt"/>
              </a:rPr>
              <a:t>Procedure Letter (PPL)</a:t>
            </a:r>
          </a:p>
        </p:txBody>
      </p:sp>
      <p:sp>
        <p:nvSpPr>
          <p:cNvPr id="15" name="TextBox 14">
            <a:extLst>
              <a:ext uri="{FF2B5EF4-FFF2-40B4-BE49-F238E27FC236}">
                <a16:creationId xmlns:a16="http://schemas.microsoft.com/office/drawing/2014/main" id="{17CDC0BA-2655-45B3-BB13-84004EB6B7D3}"/>
              </a:ext>
            </a:extLst>
          </p:cNvPr>
          <p:cNvSpPr txBox="1"/>
          <p:nvPr/>
        </p:nvSpPr>
        <p:spPr>
          <a:xfrm>
            <a:off x="6172200" y="2952030"/>
            <a:ext cx="2366606" cy="830997"/>
          </a:xfrm>
          <a:prstGeom prst="rect">
            <a:avLst/>
          </a:prstGeom>
          <a:noFill/>
        </p:spPr>
        <p:txBody>
          <a:bodyPr wrap="square" rtlCol="0">
            <a:spAutoFit/>
          </a:bodyPr>
          <a:lstStyle/>
          <a:p>
            <a:r>
              <a:rPr lang="en-US" sz="1600" dirty="0">
                <a:latin typeface="+mn-lt"/>
              </a:rPr>
              <a:t>DHCS issues </a:t>
            </a:r>
            <a:r>
              <a:rPr lang="en-US" sz="1600" dirty="0" err="1">
                <a:latin typeface="+mn-lt"/>
              </a:rPr>
              <a:t>PPLs</a:t>
            </a:r>
            <a:r>
              <a:rPr lang="en-US" sz="1600" dirty="0">
                <a:latin typeface="+mn-lt"/>
              </a:rPr>
              <a:t> to </a:t>
            </a:r>
            <a:r>
              <a:rPr lang="en-US" sz="1600" b="1" dirty="0">
                <a:latin typeface="+mn-lt"/>
              </a:rPr>
              <a:t>notify Medi-Cal </a:t>
            </a:r>
            <a:r>
              <a:rPr lang="en-US" sz="1600" b="1" dirty="0" err="1">
                <a:latin typeface="+mn-lt"/>
              </a:rPr>
              <a:t>MCPs</a:t>
            </a:r>
            <a:r>
              <a:rPr lang="en-US" sz="1600" b="1" dirty="0">
                <a:latin typeface="+mn-lt"/>
              </a:rPr>
              <a:t> of important details</a:t>
            </a:r>
            <a:endParaRPr lang="en-US" sz="1600" dirty="0">
              <a:latin typeface="+mn-lt"/>
            </a:endParaRPr>
          </a:p>
        </p:txBody>
      </p:sp>
      <p:sp>
        <p:nvSpPr>
          <p:cNvPr id="16" name="Rectangle 15">
            <a:extLst>
              <a:ext uri="{FF2B5EF4-FFF2-40B4-BE49-F238E27FC236}">
                <a16:creationId xmlns:a16="http://schemas.microsoft.com/office/drawing/2014/main" id="{89341C31-7A46-4157-98DD-7527457967B2}"/>
              </a:ext>
            </a:extLst>
          </p:cNvPr>
          <p:cNvSpPr/>
          <p:nvPr/>
        </p:nvSpPr>
        <p:spPr>
          <a:xfrm>
            <a:off x="415636" y="6642801"/>
            <a:ext cx="8275570" cy="215199"/>
          </a:xfrm>
          <a:prstGeom prst="rect">
            <a:avLst/>
          </a:prstGeom>
        </p:spPr>
        <p:txBody>
          <a:bodyPr wrap="square" lIns="91202" tIns="45599" rIns="91202" bIns="45599">
            <a:spAutoFit/>
          </a:bodyPr>
          <a:lstStyle/>
          <a:p>
            <a:r>
              <a:rPr lang="en-US" sz="800" i="1" dirty="0">
                <a:solidFill>
                  <a:schemeClr val="bg1">
                    <a:lumMod val="50000"/>
                  </a:schemeClr>
                </a:solidFill>
                <a:latin typeface="Calibri"/>
              </a:rPr>
              <a:t>Sources:</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3">
                  <a:extLst>
                    <a:ext uri="{A12FA001-AC4F-418D-AE19-62706E023703}">
                      <ahyp:hlinkClr xmlns:ahyp="http://schemas.microsoft.com/office/drawing/2018/hyperlinkcolor" val="tx"/>
                    </a:ext>
                  </a:extLst>
                </a:hlinkClick>
              </a:rPr>
              <a:t>DHCS: APLs 1998 – 2020</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4">
                  <a:extLst>
                    <a:ext uri="{A12FA001-AC4F-418D-AE19-62706E023703}">
                      <ahyp:hlinkClr xmlns:ahyp="http://schemas.microsoft.com/office/drawing/2018/hyperlinkcolor" val="tx"/>
                    </a:ext>
                  </a:extLst>
                </a:hlinkClick>
              </a:rPr>
              <a:t>DHCS: Administrative Claiming </a:t>
            </a:r>
            <a:r>
              <a:rPr lang="en-US" sz="800" dirty="0" err="1">
                <a:solidFill>
                  <a:schemeClr val="bg1">
                    <a:lumMod val="50000"/>
                  </a:schemeClr>
                </a:solidFill>
                <a:latin typeface="Calibri"/>
                <a:hlinkClick r:id="rId4">
                  <a:extLst>
                    <a:ext uri="{A12FA001-AC4F-418D-AE19-62706E023703}">
                      <ahyp:hlinkClr xmlns:ahyp="http://schemas.microsoft.com/office/drawing/2018/hyperlinkcolor" val="tx"/>
                    </a:ext>
                  </a:extLst>
                </a:hlinkClick>
              </a:rPr>
              <a:t>PPLs</a:t>
            </a:r>
            <a:r>
              <a:rPr lang="en-US" sz="800" dirty="0">
                <a:solidFill>
                  <a:schemeClr val="bg1">
                    <a:lumMod val="50000"/>
                  </a:schemeClr>
                </a:solidFill>
                <a:latin typeface="Calibri"/>
                <a:hlinkClick r:id="rId4">
                  <a:extLst>
                    <a:ext uri="{A12FA001-AC4F-418D-AE19-62706E023703}">
                      <ahyp:hlinkClr xmlns:ahyp="http://schemas.microsoft.com/office/drawing/2018/hyperlinkcolor" val="tx"/>
                    </a:ext>
                  </a:extLst>
                </a:hlinkClick>
              </a:rPr>
              <a:t> 1996 – 2020</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5">
                  <a:extLst>
                    <a:ext uri="{A12FA001-AC4F-418D-AE19-62706E023703}">
                      <ahyp:hlinkClr xmlns:ahyp="http://schemas.microsoft.com/office/drawing/2018/hyperlinkcolor" val="tx"/>
                    </a:ext>
                  </a:extLst>
                </a:hlinkClick>
              </a:rPr>
              <a:t>DHCS: Medi-Cal Managed Care RFP Schedule by Model Type</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6">
                  <a:extLst>
                    <a:ext uri="{A12FA001-AC4F-418D-AE19-62706E023703}">
                      <ahyp:hlinkClr xmlns:ahyp="http://schemas.microsoft.com/office/drawing/2018/hyperlinkcolor" val="tx"/>
                    </a:ext>
                  </a:extLst>
                </a:hlinkClick>
              </a:rPr>
              <a:t>DHCS: </a:t>
            </a:r>
            <a:r>
              <a:rPr lang="en-US" sz="800" dirty="0" err="1">
                <a:solidFill>
                  <a:schemeClr val="bg1">
                    <a:lumMod val="50000"/>
                  </a:schemeClr>
                </a:solidFill>
                <a:latin typeface="Calibri"/>
                <a:hlinkClick r:id="rId6">
                  <a:extLst>
                    <a:ext uri="{A12FA001-AC4F-418D-AE19-62706E023703}">
                      <ahyp:hlinkClr xmlns:ahyp="http://schemas.microsoft.com/office/drawing/2018/hyperlinkcolor" val="tx"/>
                    </a:ext>
                  </a:extLst>
                </a:hlinkClick>
              </a:rPr>
              <a:t>RFI</a:t>
            </a:r>
            <a:r>
              <a:rPr lang="en-US" sz="800" dirty="0">
                <a:solidFill>
                  <a:schemeClr val="bg1">
                    <a:lumMod val="50000"/>
                  </a:schemeClr>
                </a:solidFill>
                <a:latin typeface="Calibri"/>
                <a:hlinkClick r:id="rId6">
                  <a:extLst>
                    <a:ext uri="{A12FA001-AC4F-418D-AE19-62706E023703}">
                      <ahyp:hlinkClr xmlns:ahyp="http://schemas.microsoft.com/office/drawing/2018/hyperlinkcolor" val="tx"/>
                    </a:ext>
                  </a:extLst>
                </a:hlinkClick>
              </a:rPr>
              <a:t> #20-001</a:t>
            </a:r>
            <a:r>
              <a:rPr lang="en-US" sz="800" dirty="0">
                <a:solidFill>
                  <a:schemeClr val="bg1">
                    <a:lumMod val="50000"/>
                  </a:schemeClr>
                </a:solidFill>
                <a:latin typeface="Calibri"/>
              </a:rPr>
              <a:t>.  </a:t>
            </a:r>
          </a:p>
        </p:txBody>
      </p:sp>
      <p:sp>
        <p:nvSpPr>
          <p:cNvPr id="18" name="TextBox 17">
            <a:extLst>
              <a:ext uri="{FF2B5EF4-FFF2-40B4-BE49-F238E27FC236}">
                <a16:creationId xmlns:a16="http://schemas.microsoft.com/office/drawing/2014/main" id="{7653F883-167E-4E7D-87E8-054FBFCA96BD}"/>
              </a:ext>
            </a:extLst>
          </p:cNvPr>
          <p:cNvSpPr txBox="1"/>
          <p:nvPr/>
        </p:nvSpPr>
        <p:spPr>
          <a:xfrm>
            <a:off x="152400" y="5290721"/>
            <a:ext cx="8915400" cy="1323439"/>
          </a:xfrm>
          <a:prstGeom prst="rect">
            <a:avLst/>
          </a:prstGeom>
          <a:noFill/>
        </p:spPr>
        <p:txBody>
          <a:bodyPr wrap="square" rtlCol="0">
            <a:spAutoFit/>
          </a:bodyPr>
          <a:lstStyle/>
          <a:p>
            <a:pPr algn="ctr"/>
            <a:r>
              <a:rPr lang="en-US" sz="1600" i="1" dirty="0">
                <a:latin typeface="+mn-lt"/>
              </a:rPr>
              <a:t>In September 2020, the agency accepted responses to a Request for Information (</a:t>
            </a:r>
            <a:r>
              <a:rPr lang="en-US" sz="1600" i="1" dirty="0" err="1">
                <a:latin typeface="+mn-lt"/>
              </a:rPr>
              <a:t>RFI</a:t>
            </a:r>
            <a:r>
              <a:rPr lang="en-US" sz="1600" i="1" dirty="0">
                <a:latin typeface="+mn-lt"/>
              </a:rPr>
              <a:t>) to inform the development of the draft Request for Proposal (RFP) expected in January 2021. Childhood advocates – including the First 5 Center for Children’s Policy – requested initiatives be included in the next Medi-Cal </a:t>
            </a:r>
            <a:r>
              <a:rPr lang="en-US" sz="1600" i="1" dirty="0" err="1">
                <a:latin typeface="+mn-lt"/>
              </a:rPr>
              <a:t>MCP</a:t>
            </a:r>
            <a:r>
              <a:rPr lang="en-US" sz="1600" i="1" dirty="0">
                <a:latin typeface="+mn-lt"/>
              </a:rPr>
              <a:t> contract to improve young children’s health and well-being. MCPs will submit responses to the RFP in 2021 with contracts effective in January 2024.</a:t>
            </a:r>
          </a:p>
        </p:txBody>
      </p:sp>
      <p:pic>
        <p:nvPicPr>
          <p:cNvPr id="19" name="Picture 18">
            <a:extLst>
              <a:ext uri="{FF2B5EF4-FFF2-40B4-BE49-F238E27FC236}">
                <a16:creationId xmlns:a16="http://schemas.microsoft.com/office/drawing/2014/main" id="{16E56119-7673-4DF7-B881-CBB934FFDEF5}"/>
              </a:ext>
            </a:extLst>
          </p:cNvPr>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t="5883" b="20260"/>
          <a:stretch/>
        </p:blipFill>
        <p:spPr>
          <a:xfrm>
            <a:off x="1214874" y="2205272"/>
            <a:ext cx="994845" cy="734769"/>
          </a:xfrm>
          <a:prstGeom prst="rect">
            <a:avLst/>
          </a:prstGeom>
        </p:spPr>
      </p:pic>
      <p:pic>
        <p:nvPicPr>
          <p:cNvPr id="21" name="Picture 20">
            <a:extLst>
              <a:ext uri="{FF2B5EF4-FFF2-40B4-BE49-F238E27FC236}">
                <a16:creationId xmlns:a16="http://schemas.microsoft.com/office/drawing/2014/main" id="{A8C6C395-851B-482F-ABE3-177BA61C4B89}"/>
              </a:ext>
            </a:extLst>
          </p:cNvPr>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t="12132" b="12393"/>
          <a:stretch/>
        </p:blipFill>
        <p:spPr>
          <a:xfrm>
            <a:off x="4066703" y="2204953"/>
            <a:ext cx="1010593" cy="762747"/>
          </a:xfrm>
          <a:prstGeom prst="rect">
            <a:avLst/>
          </a:prstGeom>
        </p:spPr>
      </p:pic>
      <p:pic>
        <p:nvPicPr>
          <p:cNvPr id="24" name="Picture 23">
            <a:extLst>
              <a:ext uri="{FF2B5EF4-FFF2-40B4-BE49-F238E27FC236}">
                <a16:creationId xmlns:a16="http://schemas.microsoft.com/office/drawing/2014/main" id="{12D62CE7-FE38-4891-9D9B-FF9ED764F8D3}"/>
              </a:ext>
            </a:extLst>
          </p:cNvPr>
          <p:cNvPicPr>
            <a:picLocks noChangeAspect="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10322" b="22236"/>
          <a:stretch/>
        </p:blipFill>
        <p:spPr>
          <a:xfrm>
            <a:off x="6839555" y="2238361"/>
            <a:ext cx="1031896" cy="695932"/>
          </a:xfrm>
          <a:prstGeom prst="rect">
            <a:avLst/>
          </a:prstGeom>
        </p:spPr>
      </p:pic>
      <p:sp>
        <p:nvSpPr>
          <p:cNvPr id="26" name="Rectangle: Rounded Corners 25">
            <a:extLst>
              <a:ext uri="{FF2B5EF4-FFF2-40B4-BE49-F238E27FC236}">
                <a16:creationId xmlns:a16="http://schemas.microsoft.com/office/drawing/2014/main" id="{00EC1517-CD0B-4267-B2E3-D9FA9E2A7619}"/>
              </a:ext>
            </a:extLst>
          </p:cNvPr>
          <p:cNvSpPr/>
          <p:nvPr/>
        </p:nvSpPr>
        <p:spPr bwMode="auto">
          <a:xfrm>
            <a:off x="1987473" y="4918510"/>
            <a:ext cx="5169052" cy="365760"/>
          </a:xfrm>
          <a:prstGeom prst="roundRect">
            <a:avLst/>
          </a:prstGeom>
          <a:solidFill>
            <a:schemeClr val="bg1">
              <a:lumMod val="50000"/>
            </a:schemeClr>
          </a:solidFill>
          <a:ln>
            <a:solidFill>
              <a:schemeClr val="bg1">
                <a:lumMod val="50000"/>
              </a:schemeClr>
            </a:solidFill>
          </a:ln>
          <a:effectLst/>
        </p:spPr>
        <p:txBody>
          <a:bodyPr lIns="91440" tIns="91440" rIns="91440" bIns="91440" rtlCol="0" anchor="ctr" anchorCtr="0">
            <a:noAutofit/>
          </a:bodyPr>
          <a:lstStyle/>
          <a:p>
            <a:pPr algn="ctr" eaLnBrk="1" hangingPunct="1"/>
            <a:r>
              <a:rPr lang="en-US" sz="1600" b="1" dirty="0">
                <a:solidFill>
                  <a:schemeClr val="bg1"/>
                </a:solidFill>
                <a:latin typeface="+mn-lt"/>
              </a:rPr>
              <a:t>DHCS Competitive Reprocurement of Medi-Cal </a:t>
            </a:r>
            <a:r>
              <a:rPr lang="en-US" sz="1600" b="1" dirty="0" err="1">
                <a:solidFill>
                  <a:schemeClr val="bg1"/>
                </a:solidFill>
                <a:latin typeface="+mn-lt"/>
              </a:rPr>
              <a:t>MCPs</a:t>
            </a:r>
            <a:endParaRPr lang="en-US" sz="1600" b="1" dirty="0">
              <a:solidFill>
                <a:schemeClr val="bg1"/>
              </a:solidFill>
              <a:latin typeface="+mn-lt"/>
            </a:endParaRPr>
          </a:p>
        </p:txBody>
      </p:sp>
    </p:spTree>
    <p:extLst>
      <p:ext uri="{BB962C8B-B14F-4D97-AF65-F5344CB8AC3E}">
        <p14:creationId xmlns:p14="http://schemas.microsoft.com/office/powerpoint/2010/main" val="418410082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0A26-7239-4193-8C54-76D9E3406C03}"/>
              </a:ext>
            </a:extLst>
          </p:cNvPr>
          <p:cNvSpPr>
            <a:spLocks noGrp="1"/>
          </p:cNvSpPr>
          <p:nvPr>
            <p:ph type="title"/>
          </p:nvPr>
        </p:nvSpPr>
        <p:spPr/>
        <p:txBody>
          <a:bodyPr/>
          <a:lstStyle/>
          <a:p>
            <a:r>
              <a:rPr lang="en-US" sz="2500" dirty="0"/>
              <a:t>Agenda</a:t>
            </a:r>
          </a:p>
        </p:txBody>
      </p:sp>
      <p:sp>
        <p:nvSpPr>
          <p:cNvPr id="3" name="Text Placeholder 2">
            <a:extLst>
              <a:ext uri="{FF2B5EF4-FFF2-40B4-BE49-F238E27FC236}">
                <a16:creationId xmlns:a16="http://schemas.microsoft.com/office/drawing/2014/main" id="{A4C006EE-AA3F-4240-9DFE-0D98BE1BDE59}"/>
              </a:ext>
            </a:extLst>
          </p:cNvPr>
          <p:cNvSpPr>
            <a:spLocks noGrp="1"/>
          </p:cNvSpPr>
          <p:nvPr>
            <p:ph type="body" sz="quarter" idx="10"/>
          </p:nvPr>
        </p:nvSpPr>
        <p:spPr/>
        <p:txBody>
          <a:bodyPr>
            <a:noAutofit/>
          </a:bodyPr>
          <a:lstStyle/>
          <a:p>
            <a:r>
              <a:rPr lang="en-US" sz="1800" dirty="0"/>
              <a:t>Welcome</a:t>
            </a:r>
          </a:p>
          <a:p>
            <a:r>
              <a:rPr lang="en-US" sz="1800" dirty="0"/>
              <a:t>Overview of Medi-Cal</a:t>
            </a:r>
          </a:p>
          <a:p>
            <a:r>
              <a:rPr lang="en-US" sz="1800" dirty="0"/>
              <a:t>Medi-Cal Managed Care Delivery System</a:t>
            </a:r>
          </a:p>
          <a:p>
            <a:r>
              <a:rPr lang="en-US" sz="1800" dirty="0"/>
              <a:t>Example of County Partnership with Medi-Cal Managed Care Plan</a:t>
            </a:r>
          </a:p>
          <a:p>
            <a:r>
              <a:rPr lang="en-US" sz="1800" dirty="0"/>
              <a:t>Wrap-Up &amp; Next Steps</a:t>
            </a:r>
          </a:p>
        </p:txBody>
      </p:sp>
      <p:sp>
        <p:nvSpPr>
          <p:cNvPr id="4" name="Footer Placeholder 3">
            <a:extLst>
              <a:ext uri="{FF2B5EF4-FFF2-40B4-BE49-F238E27FC236}">
                <a16:creationId xmlns:a16="http://schemas.microsoft.com/office/drawing/2014/main" id="{24767AEB-FC17-4B46-BCF4-BC3CB966F146}"/>
              </a:ext>
            </a:extLst>
          </p:cNvPr>
          <p:cNvSpPr>
            <a:spLocks noGrp="1"/>
          </p:cNvSpPr>
          <p:nvPr>
            <p:ph type="ftr" sz="quarter" idx="11"/>
          </p:nvPr>
        </p:nvSpPr>
        <p:spPr/>
        <p:txBody>
          <a:bodyPr/>
          <a:lstStyle/>
          <a:p>
            <a:r>
              <a:rPr lang="en-US" altLang="en-US" dirty="0">
                <a:solidFill>
                  <a:srgbClr val="FFFFFF"/>
                </a:solidFill>
              </a:rPr>
              <a:t>October 27, 2020 | Center for the Study of Social Policy | Manatt Health Strategies</a:t>
            </a:r>
          </a:p>
        </p:txBody>
      </p:sp>
    </p:spTree>
    <p:extLst>
      <p:ext uri="{BB962C8B-B14F-4D97-AF65-F5344CB8AC3E}">
        <p14:creationId xmlns:p14="http://schemas.microsoft.com/office/powerpoint/2010/main" val="375359054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9719-3234-45EA-8B35-AEF5ACBBD2D1}"/>
              </a:ext>
            </a:extLst>
          </p:cNvPr>
          <p:cNvSpPr>
            <a:spLocks noGrp="1"/>
          </p:cNvSpPr>
          <p:nvPr>
            <p:ph type="title"/>
          </p:nvPr>
        </p:nvSpPr>
        <p:spPr/>
        <p:txBody>
          <a:bodyPr/>
          <a:lstStyle/>
          <a:p>
            <a:r>
              <a:rPr lang="en-US" sz="2500" dirty="0"/>
              <a:t>Zoom Poll: County Partnerships with </a:t>
            </a:r>
            <a:r>
              <a:rPr lang="en-US" sz="2500" dirty="0" err="1"/>
              <a:t>MCPs</a:t>
            </a:r>
            <a:endParaRPr lang="en-US" sz="2500" dirty="0"/>
          </a:p>
        </p:txBody>
      </p:sp>
      <p:sp>
        <p:nvSpPr>
          <p:cNvPr id="5" name="Footer Placeholder 3">
            <a:extLst>
              <a:ext uri="{FF2B5EF4-FFF2-40B4-BE49-F238E27FC236}">
                <a16:creationId xmlns:a16="http://schemas.microsoft.com/office/drawing/2014/main" id="{C0F16E2C-EA5A-41F4-9202-6003EDD21231}"/>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6" name="Rectangle 5">
            <a:extLst>
              <a:ext uri="{FF2B5EF4-FFF2-40B4-BE49-F238E27FC236}">
                <a16:creationId xmlns:a16="http://schemas.microsoft.com/office/drawing/2014/main" id="{32FA37A6-420A-4163-950D-BB7B051D1113}"/>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C:\Users\Mtoups\AppData\Local\Microsoft\Windows\Temporary Internet Files\Content.Outlook\D4E57F5T\CSSP_Stacked_RGB.png">
            <a:extLst>
              <a:ext uri="{FF2B5EF4-FFF2-40B4-BE49-F238E27FC236}">
                <a16:creationId xmlns:a16="http://schemas.microsoft.com/office/drawing/2014/main" id="{B9BF71DC-2128-4CC1-86CF-FF00C959E2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8E52A83-98CD-44CE-A73D-DD435F4CABC3}"/>
              </a:ext>
            </a:extLst>
          </p:cNvPr>
          <p:cNvPicPr/>
          <p:nvPr/>
        </p:nvPicPr>
        <p:blipFill>
          <a:blip r:embed="rId3"/>
          <a:stretch>
            <a:fillRect/>
          </a:stretch>
        </p:blipFill>
        <p:spPr>
          <a:xfrm>
            <a:off x="2447925" y="1310614"/>
            <a:ext cx="4248150" cy="4236773"/>
          </a:xfrm>
          <a:prstGeom prst="rect">
            <a:avLst/>
          </a:prstGeom>
        </p:spPr>
      </p:pic>
    </p:spTree>
    <p:extLst>
      <p:ext uri="{BB962C8B-B14F-4D97-AF65-F5344CB8AC3E}">
        <p14:creationId xmlns:p14="http://schemas.microsoft.com/office/powerpoint/2010/main" val="225450999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EC1EAE-AFA6-4B2A-905C-E2F31808CB71}"/>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5" name="Rectangle 4">
            <a:extLst>
              <a:ext uri="{FF2B5EF4-FFF2-40B4-BE49-F238E27FC236}">
                <a16:creationId xmlns:a16="http://schemas.microsoft.com/office/drawing/2014/main" id="{C765E57D-3BED-4C91-8820-007541E2CE99}"/>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2" descr="C:\Users\Mtoups\AppData\Local\Microsoft\Windows\Temporary Internet Files\Content.Outlook\D4E57F5T\CSSP_Stacked_RGB.png">
            <a:extLst>
              <a:ext uri="{FF2B5EF4-FFF2-40B4-BE49-F238E27FC236}">
                <a16:creationId xmlns:a16="http://schemas.microsoft.com/office/drawing/2014/main" id="{A6559CD0-7F23-4649-9B6B-9BDE4CAF5E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 First 5 Los Angeles">
            <a:extLst>
              <a:ext uri="{FF2B5EF4-FFF2-40B4-BE49-F238E27FC236}">
                <a16:creationId xmlns:a16="http://schemas.microsoft.com/office/drawing/2014/main" id="{58E9081E-4886-4F4D-87D4-88F3F8448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20" y="2592642"/>
            <a:ext cx="2209800" cy="10904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C8DA010-CAF6-47BC-8676-15FC51C9B23C}"/>
              </a:ext>
            </a:extLst>
          </p:cNvPr>
          <p:cNvSpPr txBox="1"/>
          <p:nvPr/>
        </p:nvSpPr>
        <p:spPr>
          <a:xfrm>
            <a:off x="3733800" y="2322263"/>
            <a:ext cx="4191000" cy="1631216"/>
          </a:xfrm>
          <a:prstGeom prst="rect">
            <a:avLst/>
          </a:prstGeom>
          <a:noFill/>
        </p:spPr>
        <p:txBody>
          <a:bodyPr wrap="square" rtlCol="0">
            <a:spAutoFit/>
          </a:bodyPr>
          <a:lstStyle/>
          <a:p>
            <a:pPr algn="ctr"/>
            <a:r>
              <a:rPr lang="en-US" sz="2800" b="1" dirty="0">
                <a:latin typeface="+mn-lt"/>
              </a:rPr>
              <a:t>Tara Ficek</a:t>
            </a:r>
          </a:p>
          <a:p>
            <a:pPr algn="ctr"/>
            <a:r>
              <a:rPr lang="en-US" sz="2400" i="1" dirty="0">
                <a:latin typeface="+mn-lt"/>
              </a:rPr>
              <a:t>Director, Health Systems</a:t>
            </a:r>
          </a:p>
          <a:p>
            <a:pPr algn="ctr"/>
            <a:r>
              <a:rPr lang="en-US" sz="2400" dirty="0">
                <a:latin typeface="+mn-lt"/>
              </a:rPr>
              <a:t>First 5 LA</a:t>
            </a:r>
          </a:p>
          <a:p>
            <a:pPr algn="ctr"/>
            <a:r>
              <a:rPr lang="en-US" sz="2400" dirty="0" err="1">
                <a:latin typeface="+mn-lt"/>
              </a:rPr>
              <a:t>tficek@first5la.org</a:t>
            </a:r>
            <a:endParaRPr lang="en-US" sz="2400" dirty="0">
              <a:latin typeface="+mn-lt"/>
            </a:endParaRPr>
          </a:p>
        </p:txBody>
      </p:sp>
    </p:spTree>
    <p:extLst>
      <p:ext uri="{BB962C8B-B14F-4D97-AF65-F5344CB8AC3E}">
        <p14:creationId xmlns:p14="http://schemas.microsoft.com/office/powerpoint/2010/main" val="280658707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3A1F-C189-41D4-BBE6-3B3668348C84}"/>
              </a:ext>
            </a:extLst>
          </p:cNvPr>
          <p:cNvSpPr>
            <a:spLocks noGrp="1"/>
          </p:cNvSpPr>
          <p:nvPr>
            <p:ph type="ctrTitle"/>
          </p:nvPr>
        </p:nvSpPr>
        <p:spPr>
          <a:xfrm>
            <a:off x="553654" y="1856272"/>
            <a:ext cx="3841457" cy="1572728"/>
          </a:xfrm>
        </p:spPr>
        <p:txBody>
          <a:bodyPr>
            <a:noAutofit/>
          </a:bodyPr>
          <a:lstStyle/>
          <a:p>
            <a:pPr algn="ctr"/>
            <a:r>
              <a:rPr lang="en-US" sz="2400" dirty="0"/>
              <a:t>Impacting Systems Change through Partnerships with Medi-Cal Managed Care Plans in Los Angeles County</a:t>
            </a:r>
          </a:p>
        </p:txBody>
      </p:sp>
      <p:sp>
        <p:nvSpPr>
          <p:cNvPr id="3" name="Subtitle 2">
            <a:extLst>
              <a:ext uri="{FF2B5EF4-FFF2-40B4-BE49-F238E27FC236}">
                <a16:creationId xmlns:a16="http://schemas.microsoft.com/office/drawing/2014/main" id="{36BB80E3-6A55-4E84-A3B2-9A6226317B7E}"/>
              </a:ext>
            </a:extLst>
          </p:cNvPr>
          <p:cNvSpPr>
            <a:spLocks noGrp="1"/>
          </p:cNvSpPr>
          <p:nvPr>
            <p:ph type="subTitle" idx="1"/>
          </p:nvPr>
        </p:nvSpPr>
        <p:spPr>
          <a:xfrm>
            <a:off x="1102567" y="3835868"/>
            <a:ext cx="2743627" cy="845820"/>
          </a:xfrm>
        </p:spPr>
        <p:txBody>
          <a:bodyPr>
            <a:normAutofit/>
          </a:bodyPr>
          <a:lstStyle/>
          <a:p>
            <a:pPr algn="ctr"/>
            <a:r>
              <a:rPr lang="en-US" sz="2000"/>
              <a:t>Tara Ficek, MPH </a:t>
            </a:r>
          </a:p>
          <a:p>
            <a:pPr algn="ctr"/>
            <a:r>
              <a:rPr lang="en-US" sz="2000"/>
              <a:t>Tina Chinakarn, MPH</a:t>
            </a:r>
          </a:p>
        </p:txBody>
      </p:sp>
      <p:sp>
        <p:nvSpPr>
          <p:cNvPr id="4" name="Text Placeholder 3">
            <a:extLst>
              <a:ext uri="{FF2B5EF4-FFF2-40B4-BE49-F238E27FC236}">
                <a16:creationId xmlns:a16="http://schemas.microsoft.com/office/drawing/2014/main" id="{3783B4FA-3166-4515-8D8A-C4101D435CE0}"/>
              </a:ext>
            </a:extLst>
          </p:cNvPr>
          <p:cNvSpPr>
            <a:spLocks noGrp="1"/>
          </p:cNvSpPr>
          <p:nvPr>
            <p:ph type="body" sz="quarter" idx="13"/>
          </p:nvPr>
        </p:nvSpPr>
        <p:spPr>
          <a:xfrm>
            <a:off x="1348314" y="4803700"/>
            <a:ext cx="2252135" cy="396056"/>
          </a:xfrm>
        </p:spPr>
        <p:txBody>
          <a:bodyPr vert="horz" wrap="square" lIns="91440" tIns="45720" rIns="91440" bIns="45720" numCol="1" rtlCol="0" anchor="t" anchorCtr="0" compatLnSpc="1">
            <a:prstTxWarp prst="textNoShape">
              <a:avLst/>
            </a:prstTxWarp>
            <a:normAutofit lnSpcReduction="10000"/>
          </a:bodyPr>
          <a:lstStyle/>
          <a:p>
            <a:pPr algn="ctr"/>
            <a:r>
              <a:rPr lang="en-US" sz="2000"/>
              <a:t>October 27, 2020</a:t>
            </a:r>
          </a:p>
        </p:txBody>
      </p:sp>
    </p:spTree>
    <p:extLst>
      <p:ext uri="{BB962C8B-B14F-4D97-AF65-F5344CB8AC3E}">
        <p14:creationId xmlns:p14="http://schemas.microsoft.com/office/powerpoint/2010/main" val="2063264454"/>
      </p:ext>
    </p:extLst>
  </p:cSld>
  <p:clrMapOvr>
    <a:masterClrMapping/>
  </p:clrMapOvr>
  <p:extLst>
    <p:ext uri="{6950BFC3-D8DA-4A85-94F7-54DA5524770B}">
      <p188:commentRel xmlns=""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61" y="941785"/>
            <a:ext cx="8229600" cy="652496"/>
          </a:xfrm>
        </p:spPr>
        <p:txBody>
          <a:bodyPr>
            <a:noAutofit/>
          </a:bodyPr>
          <a:lstStyle/>
          <a:p>
            <a:r>
              <a:rPr lang="en-US" sz="2400" dirty="0"/>
              <a:t>Why are Medi-Cal Managed Care Partners critical to improving maternal and child outcomes?</a:t>
            </a:r>
          </a:p>
        </p:txBody>
      </p:sp>
      <p:sp>
        <p:nvSpPr>
          <p:cNvPr id="7" name="Content Placeholder 2">
            <a:extLst>
              <a:ext uri="{FF2B5EF4-FFF2-40B4-BE49-F238E27FC236}">
                <a16:creationId xmlns:a16="http://schemas.microsoft.com/office/drawing/2014/main" id="{9CABFF1F-63C0-4A84-A7BD-647C4FB14BEF}"/>
              </a:ext>
            </a:extLst>
          </p:cNvPr>
          <p:cNvSpPr txBox="1">
            <a:spLocks/>
          </p:cNvSpPr>
          <p:nvPr/>
        </p:nvSpPr>
        <p:spPr>
          <a:xfrm>
            <a:off x="55757" y="1677982"/>
            <a:ext cx="9032487" cy="3966145"/>
          </a:xfrm>
          <a:prstGeom prst="rect">
            <a:avLst/>
          </a:prstGeom>
        </p:spPr>
        <p:txBody>
          <a:bodyPr vert="horz" lIns="57374" tIns="28687" rIns="57374" bIns="28687" rtlCol="0" anchor="t">
            <a:normAutofit fontScale="92500" lnSpcReduction="20000"/>
          </a:bodyPr>
          <a:lstStyle>
            <a:lvl1pPr marL="0" indent="0" algn="l" defTabSz="457200" rtl="0" eaLnBrk="1" latinLnBrk="0" hangingPunct="1">
              <a:lnSpc>
                <a:spcPct val="130000"/>
              </a:lnSpc>
              <a:spcBef>
                <a:spcPts val="0"/>
              </a:spcBef>
              <a:buSzTx/>
              <a:buFont typeface="Arial"/>
              <a:buNone/>
              <a:defRPr sz="2800" kern="1200" baseline="0">
                <a:solidFill>
                  <a:srgbClr val="261973"/>
                </a:solidFill>
                <a:latin typeface="Arial"/>
                <a:ea typeface="+mn-ea"/>
                <a:cs typeface="Arial"/>
              </a:defRPr>
            </a:lvl1pPr>
            <a:lvl2pPr marL="286870" indent="-286870" algn="l" defTabSz="457200" rtl="0" eaLnBrk="1" latinLnBrk="0" hangingPunct="1">
              <a:lnSpc>
                <a:spcPct val="130000"/>
              </a:lnSpc>
              <a:spcBef>
                <a:spcPts val="0"/>
              </a:spcBef>
              <a:buSzTx/>
              <a:buFont typeface="Arial"/>
              <a:buChar char="•"/>
              <a:defRPr sz="2800" kern="1200">
                <a:solidFill>
                  <a:srgbClr val="261973"/>
                </a:solidFill>
                <a:latin typeface="Arial"/>
                <a:ea typeface="+mn-ea"/>
                <a:cs typeface="Arial"/>
              </a:defRPr>
            </a:lvl2pPr>
            <a:lvl3pPr marL="286870" indent="-286870" algn="l" defTabSz="457200" rtl="0" eaLnBrk="1" latinLnBrk="0" hangingPunct="1">
              <a:lnSpc>
                <a:spcPct val="130000"/>
              </a:lnSpc>
              <a:spcBef>
                <a:spcPts val="0"/>
              </a:spcBef>
              <a:buSzTx/>
              <a:buFont typeface="Arial"/>
              <a:buChar char="•"/>
              <a:defRPr sz="2800" kern="1200">
                <a:solidFill>
                  <a:srgbClr val="261973"/>
                </a:solidFill>
                <a:latin typeface="Arial"/>
                <a:ea typeface="+mn-ea"/>
                <a:cs typeface="Arial"/>
              </a:defRPr>
            </a:lvl3pPr>
            <a:lvl4pPr marL="286870" indent="-286870" algn="l" defTabSz="457200" rtl="0" eaLnBrk="1" latinLnBrk="0" hangingPunct="1">
              <a:lnSpc>
                <a:spcPct val="130000"/>
              </a:lnSpc>
              <a:spcBef>
                <a:spcPts val="0"/>
              </a:spcBef>
              <a:buSzTx/>
              <a:buFont typeface="Arial"/>
              <a:buChar char="•"/>
              <a:defRPr sz="2800" kern="1200">
                <a:solidFill>
                  <a:srgbClr val="261973"/>
                </a:solidFill>
                <a:latin typeface="Arial"/>
                <a:ea typeface="+mn-ea"/>
                <a:cs typeface="Arial"/>
              </a:defRPr>
            </a:lvl4pPr>
            <a:lvl5pPr marL="286870" indent="-286870" algn="l" defTabSz="457200" rtl="0" eaLnBrk="1" latinLnBrk="0" hangingPunct="1">
              <a:lnSpc>
                <a:spcPct val="130000"/>
              </a:lnSpc>
              <a:spcBef>
                <a:spcPts val="0"/>
              </a:spcBef>
              <a:buSzTx/>
              <a:buFont typeface="Arial"/>
              <a:buChar char="•"/>
              <a:defRPr sz="2800" kern="1200">
                <a:solidFill>
                  <a:srgbClr val="2619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t>Recognition of the importance of “social determinants of health”</a:t>
            </a:r>
          </a:p>
          <a:p>
            <a:pPr>
              <a:lnSpc>
                <a:spcPct val="100000"/>
              </a:lnSpc>
            </a:pPr>
            <a:endParaRPr lang="en-US" sz="2400"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2400" dirty="0"/>
              <a:t>State is increasingly embedding accountability for member health within plans  Examples:  AB 1004 (enacted 2019), AB 2193 (enacted 2019) </a:t>
            </a:r>
          </a:p>
          <a:p>
            <a:pPr marL="342900" lvl="4" indent="-342900">
              <a:lnSpc>
                <a:spcPct val="10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4" indent="-342900">
              <a:lnSpc>
                <a:spcPct val="100000"/>
              </a:lnSpc>
              <a:buFont typeface="Arial" panose="020B0604020202020204" pitchFamily="34" charset="0"/>
              <a:buChar char="•"/>
            </a:pPr>
            <a:r>
              <a:rPr lang="en-US" sz="2400" dirty="0"/>
              <a:t>Current and upcoming state initiatives provide opportunities to influence Medi-Cal requirements, informed by our local experience and relationships with service providers and health plans</a:t>
            </a:r>
          </a:p>
          <a:p>
            <a:pPr marL="972820" lvl="4" indent="-342900">
              <a:buFont typeface="Arial" panose="020B0604020202020204" pitchFamily="34" charset="0"/>
              <a:buChar char="•"/>
            </a:pPr>
            <a:r>
              <a:rPr lang="en-US" sz="2400" dirty="0"/>
              <a:t>California Advancing and Innovating Medi-Cal (</a:t>
            </a:r>
            <a:r>
              <a:rPr lang="en-US" sz="2400" dirty="0" err="1"/>
              <a:t>CalAIM</a:t>
            </a:r>
            <a:r>
              <a:rPr lang="en-US" sz="2400" dirty="0"/>
              <a:t>) implementation</a:t>
            </a:r>
          </a:p>
          <a:p>
            <a:pPr marL="972820" lvl="4" indent="-342900">
              <a:buFont typeface="Arial" panose="020B0604020202020204" pitchFamily="34" charset="0"/>
              <a:buChar char="•"/>
            </a:pPr>
            <a:r>
              <a:rPr lang="en-US" sz="2400" dirty="0" err="1"/>
              <a:t>Reprocurement</a:t>
            </a:r>
            <a:r>
              <a:rPr lang="en-US" sz="2400" dirty="0"/>
              <a:t> schedule</a:t>
            </a:r>
          </a:p>
          <a:p>
            <a:pPr marL="972820" lvl="4" indent="-342900">
              <a:buFont typeface="Arial" panose="020B0604020202020204" pitchFamily="34" charset="0"/>
              <a:buChar char="•"/>
            </a:pPr>
            <a:r>
              <a:rPr lang="en-US" sz="2400" dirty="0"/>
              <a:t>ACEs Aware Initiative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685800" lvl="1" indent="-342900">
              <a:buClr>
                <a:srgbClr val="4EB8B7"/>
              </a:buCl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301605"/>
      </p:ext>
    </p:extLst>
  </p:cSld>
  <p:clrMapOvr>
    <a:masterClrMapping/>
  </p:clrMapOvr>
  <p:extLst>
    <p:ext uri="{6950BFC3-D8DA-4A85-94F7-54DA5524770B}">
      <p188:commentRel xmlns=""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E14C-4058-C442-8C1F-D110459FAF56}"/>
              </a:ext>
            </a:extLst>
          </p:cNvPr>
          <p:cNvSpPr>
            <a:spLocks noGrp="1"/>
          </p:cNvSpPr>
          <p:nvPr>
            <p:ph type="title"/>
          </p:nvPr>
        </p:nvSpPr>
        <p:spPr>
          <a:xfrm>
            <a:off x="297865" y="996259"/>
            <a:ext cx="5938390" cy="486912"/>
          </a:xfrm>
        </p:spPr>
        <p:txBody>
          <a:bodyPr>
            <a:normAutofit fontScale="90000"/>
          </a:bodyPr>
          <a:lstStyle/>
          <a:p>
            <a:r>
              <a:rPr lang="en-US" dirty="0"/>
              <a:t>LA County’s Medi-Cal System: Two Plan Model </a:t>
            </a:r>
          </a:p>
        </p:txBody>
      </p:sp>
      <p:pic>
        <p:nvPicPr>
          <p:cNvPr id="5" name="Picture 4">
            <a:extLst>
              <a:ext uri="{FF2B5EF4-FFF2-40B4-BE49-F238E27FC236}">
                <a16:creationId xmlns:a16="http://schemas.microsoft.com/office/drawing/2014/main" id="{C478953F-CFF0-4548-BDA6-C12137344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714" y="1754406"/>
            <a:ext cx="1830749" cy="1153372"/>
          </a:xfrm>
          <a:prstGeom prst="rect">
            <a:avLst/>
          </a:prstGeom>
        </p:spPr>
      </p:pic>
      <p:pic>
        <p:nvPicPr>
          <p:cNvPr id="7" name="Picture 6">
            <a:extLst>
              <a:ext uri="{FF2B5EF4-FFF2-40B4-BE49-F238E27FC236}">
                <a16:creationId xmlns:a16="http://schemas.microsoft.com/office/drawing/2014/main" id="{24D84158-B34A-2D46-8E1F-F77217AE6E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5724" y="3350300"/>
            <a:ext cx="1280768" cy="472823"/>
          </a:xfrm>
          <a:prstGeom prst="rect">
            <a:avLst/>
          </a:prstGeom>
        </p:spPr>
      </p:pic>
      <p:pic>
        <p:nvPicPr>
          <p:cNvPr id="9" name="Picture 8">
            <a:extLst>
              <a:ext uri="{FF2B5EF4-FFF2-40B4-BE49-F238E27FC236}">
                <a16:creationId xmlns:a16="http://schemas.microsoft.com/office/drawing/2014/main" id="{B80F3A72-FF5F-854D-A127-80B15AC4EA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057" y="4161758"/>
            <a:ext cx="1938303" cy="351766"/>
          </a:xfrm>
          <a:prstGeom prst="rect">
            <a:avLst/>
          </a:prstGeom>
        </p:spPr>
      </p:pic>
      <p:pic>
        <p:nvPicPr>
          <p:cNvPr id="11" name="Picture 10">
            <a:extLst>
              <a:ext uri="{FF2B5EF4-FFF2-40B4-BE49-F238E27FC236}">
                <a16:creationId xmlns:a16="http://schemas.microsoft.com/office/drawing/2014/main" id="{0382A3DA-D2C1-F042-91E5-2D8A25681D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500" y="3213736"/>
            <a:ext cx="1576411" cy="734319"/>
          </a:xfrm>
          <a:prstGeom prst="rect">
            <a:avLst/>
          </a:prstGeom>
        </p:spPr>
      </p:pic>
      <p:pic>
        <p:nvPicPr>
          <p:cNvPr id="13" name="Picture 12">
            <a:extLst>
              <a:ext uri="{FF2B5EF4-FFF2-40B4-BE49-F238E27FC236}">
                <a16:creationId xmlns:a16="http://schemas.microsoft.com/office/drawing/2014/main" id="{A2E0222E-EB45-FE49-8F7F-A5D750375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0261" y="3805831"/>
            <a:ext cx="2037129" cy="811788"/>
          </a:xfrm>
          <a:prstGeom prst="rect">
            <a:avLst/>
          </a:prstGeom>
        </p:spPr>
      </p:pic>
      <p:pic>
        <p:nvPicPr>
          <p:cNvPr id="15" name="Picture 14">
            <a:extLst>
              <a:ext uri="{FF2B5EF4-FFF2-40B4-BE49-F238E27FC236}">
                <a16:creationId xmlns:a16="http://schemas.microsoft.com/office/drawing/2014/main" id="{AE7F9063-ECBD-4941-99A2-4EB0B7CE2B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0596" y="1754406"/>
            <a:ext cx="1055222" cy="1400568"/>
          </a:xfrm>
          <a:prstGeom prst="rect">
            <a:avLst/>
          </a:prstGeom>
        </p:spPr>
      </p:pic>
      <p:cxnSp>
        <p:nvCxnSpPr>
          <p:cNvPr id="17" name="Straight Connector 16">
            <a:extLst>
              <a:ext uri="{FF2B5EF4-FFF2-40B4-BE49-F238E27FC236}">
                <a16:creationId xmlns:a16="http://schemas.microsoft.com/office/drawing/2014/main" id="{776B48B3-ECDA-8643-B078-B9E273652D70}"/>
              </a:ext>
            </a:extLst>
          </p:cNvPr>
          <p:cNvCxnSpPr>
            <a:cxnSpLocks/>
          </p:cNvCxnSpPr>
          <p:nvPr/>
        </p:nvCxnSpPr>
        <p:spPr>
          <a:xfrm>
            <a:off x="5337427" y="2193034"/>
            <a:ext cx="0" cy="2664358"/>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3" name="TextBox 2">
            <a:extLst>
              <a:ext uri="{FF2B5EF4-FFF2-40B4-BE49-F238E27FC236}">
                <a16:creationId xmlns:a16="http://schemas.microsoft.com/office/drawing/2014/main" id="{02700095-BC16-4E2C-BD68-1EB8201E3A4E}"/>
              </a:ext>
            </a:extLst>
          </p:cNvPr>
          <p:cNvSpPr txBox="1"/>
          <p:nvPr/>
        </p:nvSpPr>
        <p:spPr>
          <a:xfrm>
            <a:off x="1031821" y="4700302"/>
            <a:ext cx="3812774" cy="923330"/>
          </a:xfrm>
          <a:prstGeom prst="rect">
            <a:avLst/>
          </a:prstGeom>
          <a:noFill/>
        </p:spPr>
        <p:txBody>
          <a:bodyPr wrap="square" rtlCol="0">
            <a:spAutoFit/>
          </a:bodyPr>
          <a:lstStyle/>
          <a:p>
            <a:r>
              <a:rPr lang="en-US" b="1">
                <a:solidFill>
                  <a:srgbClr val="D60093"/>
                </a:solidFill>
              </a:rPr>
              <a:t>L.A. Care and its partners cover 54% of children 0-5 in Los Angeles County.</a:t>
            </a:r>
          </a:p>
        </p:txBody>
      </p:sp>
      <p:cxnSp>
        <p:nvCxnSpPr>
          <p:cNvPr id="6" name="Straight Connector 5">
            <a:extLst>
              <a:ext uri="{FF2B5EF4-FFF2-40B4-BE49-F238E27FC236}">
                <a16:creationId xmlns:a16="http://schemas.microsoft.com/office/drawing/2014/main" id="{9A314FAF-6F34-4E45-BB2D-EB2503022856}"/>
              </a:ext>
            </a:extLst>
          </p:cNvPr>
          <p:cNvCxnSpPr>
            <a:cxnSpLocks/>
          </p:cNvCxnSpPr>
          <p:nvPr/>
        </p:nvCxnSpPr>
        <p:spPr>
          <a:xfrm>
            <a:off x="2866145" y="3213736"/>
            <a:ext cx="0" cy="734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6D4A864-5631-4818-8485-CBCD9A91A466}"/>
              </a:ext>
            </a:extLst>
          </p:cNvPr>
          <p:cNvCxnSpPr>
            <a:endCxn id="7" idx="0"/>
          </p:cNvCxnSpPr>
          <p:nvPr/>
        </p:nvCxnSpPr>
        <p:spPr>
          <a:xfrm>
            <a:off x="3588444" y="2755207"/>
            <a:ext cx="717664" cy="5950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66AAEB0-25AA-4EC9-A16C-9E71EB745CD4}"/>
              </a:ext>
            </a:extLst>
          </p:cNvPr>
          <p:cNvCxnSpPr/>
          <p:nvPr/>
        </p:nvCxnSpPr>
        <p:spPr>
          <a:xfrm flipH="1">
            <a:off x="1618070" y="2755207"/>
            <a:ext cx="599355" cy="5507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D974DD7-B495-42EA-B0C4-BA95AA4E98F0}"/>
              </a:ext>
            </a:extLst>
          </p:cNvPr>
          <p:cNvCxnSpPr>
            <a:cxnSpLocks/>
          </p:cNvCxnSpPr>
          <p:nvPr/>
        </p:nvCxnSpPr>
        <p:spPr>
          <a:xfrm>
            <a:off x="6839860" y="3011298"/>
            <a:ext cx="8964" cy="93675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6841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9A0851-9E9A-43E6-B300-38ED1B652412}"/>
              </a:ext>
            </a:extLst>
          </p:cNvPr>
          <p:cNvSpPr>
            <a:spLocks noGrp="1"/>
          </p:cNvSpPr>
          <p:nvPr>
            <p:ph type="sldNum" sz="quarter" idx="4"/>
          </p:nvPr>
        </p:nvSpPr>
        <p:spPr/>
        <p:txBody>
          <a:bodyPr/>
          <a:lstStyle/>
          <a:p>
            <a:fld id="{401DEF64-6C68-EF43-9473-FE34F6D47C6D}" type="slidenum">
              <a:rPr lang="en-US" smtClean="0">
                <a:solidFill>
                  <a:srgbClr val="FFFFFF"/>
                </a:solidFill>
              </a:rPr>
              <a:pPr/>
              <a:t>25</a:t>
            </a:fld>
            <a:endParaRPr lang="en-US">
              <a:solidFill>
                <a:srgbClr val="FFFFFF"/>
              </a:solidFill>
            </a:endParaRPr>
          </a:p>
        </p:txBody>
      </p:sp>
      <p:grpSp>
        <p:nvGrpSpPr>
          <p:cNvPr id="27" name="Group 26">
            <a:extLst>
              <a:ext uri="{FF2B5EF4-FFF2-40B4-BE49-F238E27FC236}">
                <a16:creationId xmlns:a16="http://schemas.microsoft.com/office/drawing/2014/main" id="{AE03563E-95FB-4DC3-9279-4304A8A44142}"/>
              </a:ext>
            </a:extLst>
          </p:cNvPr>
          <p:cNvGrpSpPr/>
          <p:nvPr/>
        </p:nvGrpSpPr>
        <p:grpSpPr>
          <a:xfrm>
            <a:off x="395968" y="1597302"/>
            <a:ext cx="8352064" cy="4403449"/>
            <a:chOff x="2310587" y="740051"/>
            <a:chExt cx="4522825" cy="4403449"/>
          </a:xfrm>
        </p:grpSpPr>
        <p:sp>
          <p:nvSpPr>
            <p:cNvPr id="25" name="Speech Bubble: Rectangle 24">
              <a:extLst>
                <a:ext uri="{FF2B5EF4-FFF2-40B4-BE49-F238E27FC236}">
                  <a16:creationId xmlns:a16="http://schemas.microsoft.com/office/drawing/2014/main" id="{89A939D2-FE45-4F4E-86B1-1E5DE2FDF0A5}"/>
                </a:ext>
              </a:extLst>
            </p:cNvPr>
            <p:cNvSpPr/>
            <p:nvPr/>
          </p:nvSpPr>
          <p:spPr>
            <a:xfrm>
              <a:off x="5325955" y="1454095"/>
              <a:ext cx="1507457" cy="3689405"/>
            </a:xfrm>
            <a:prstGeom prst="wedgeRectCallout">
              <a:avLst>
                <a:gd name="adj1" fmla="val 0"/>
                <a:gd name="adj2" fmla="val 0"/>
              </a:avLst>
            </a:prstGeom>
            <a:solidFill>
              <a:srgbClr val="B9EDF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a:extLst>
                <a:ext uri="{FF2B5EF4-FFF2-40B4-BE49-F238E27FC236}">
                  <a16:creationId xmlns:a16="http://schemas.microsoft.com/office/drawing/2014/main" id="{9F0A7922-B05D-460A-8D7A-9B1BE1ECD86A}"/>
                </a:ext>
              </a:extLst>
            </p:cNvPr>
            <p:cNvGrpSpPr/>
            <p:nvPr/>
          </p:nvGrpSpPr>
          <p:grpSpPr>
            <a:xfrm>
              <a:off x="5325955" y="740051"/>
              <a:ext cx="1507457" cy="715264"/>
              <a:chOff x="5186618" y="0"/>
              <a:chExt cx="1507457" cy="715264"/>
            </a:xfrm>
          </p:grpSpPr>
          <p:sp>
            <p:nvSpPr>
              <p:cNvPr id="23" name="Rectangle 22">
                <a:extLst>
                  <a:ext uri="{FF2B5EF4-FFF2-40B4-BE49-F238E27FC236}">
                    <a16:creationId xmlns:a16="http://schemas.microsoft.com/office/drawing/2014/main" id="{29EDEFB3-991A-419B-B979-E28673F6C602}"/>
                  </a:ext>
                </a:extLst>
              </p:cNvPr>
              <p:cNvSpPr/>
              <p:nvPr/>
            </p:nvSpPr>
            <p:spPr>
              <a:xfrm>
                <a:off x="5186618" y="0"/>
                <a:ext cx="1507457" cy="71526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4F7E7AFF-7C17-44D6-82D1-D58415270D00}"/>
                  </a:ext>
                </a:extLst>
              </p:cNvPr>
              <p:cNvSpPr txBox="1"/>
              <p:nvPr/>
            </p:nvSpPr>
            <p:spPr>
              <a:xfrm>
                <a:off x="5186618" y="0"/>
                <a:ext cx="1507457" cy="715264"/>
              </a:xfrm>
              <a:prstGeom prst="rect">
                <a:avLst/>
              </a:prstGeom>
              <a:solidFill>
                <a:srgbClr val="0094C8"/>
              </a:solidFill>
            </p:spPr>
            <p:style>
              <a:lnRef idx="0">
                <a:scrgbClr r="0" g="0" b="0"/>
              </a:lnRef>
              <a:fillRef idx="0">
                <a:scrgbClr r="0" g="0" b="0"/>
              </a:fillRef>
              <a:effectRef idx="0">
                <a:scrgbClr r="0" g="0" b="0"/>
              </a:effectRef>
              <a:fontRef idx="minor">
                <a:schemeClr val="lt1"/>
              </a:fontRef>
            </p:style>
            <p:txBody>
              <a:bodyPr spcFirstLastPara="0" vert="horz" wrap="square" lIns="111125" tIns="111125" rIns="111125" bIns="111125" numCol="1" spcCol="1270" anchor="ctr" anchorCtr="0">
                <a:noAutofit/>
              </a:bodyPr>
              <a:lstStyle/>
              <a:p>
                <a:pPr algn="ctr" defTabSz="1289050">
                  <a:lnSpc>
                    <a:spcPct val="90000"/>
                  </a:lnSpc>
                  <a:spcAft>
                    <a:spcPct val="35000"/>
                  </a:spcAft>
                </a:pPr>
                <a:r>
                  <a:rPr lang="en-US" sz="2000" b="1" u="sng">
                    <a:latin typeface="Calibri" panose="020F0502020204030204" pitchFamily="34" charset="0"/>
                    <a:cs typeface="Calibri" panose="020F0502020204030204" pitchFamily="34" charset="0"/>
                  </a:rPr>
                  <a:t>Future</a:t>
                </a:r>
                <a:r>
                  <a:rPr lang="en-US" sz="2000" b="1">
                    <a:latin typeface="Calibri" panose="020F0502020204030204" pitchFamily="34" charset="0"/>
                    <a:cs typeface="Calibri" panose="020F0502020204030204" pitchFamily="34" charset="0"/>
                  </a:rPr>
                  <a:t>: </a:t>
                </a:r>
                <a:r>
                  <a:rPr lang="en-US" sz="2000" b="1" i="1">
                    <a:latin typeface="Calibri" panose="020F0502020204030204" pitchFamily="34" charset="0"/>
                    <a:cs typeface="Calibri" panose="020F0502020204030204" pitchFamily="34" charset="0"/>
                  </a:rPr>
                  <a:t>Collaborative Partnerships</a:t>
                </a:r>
                <a:endParaRPr lang="en-US" sz="2000" b="1">
                  <a:latin typeface="Calibri" panose="020F0502020204030204" pitchFamily="34" charset="0"/>
                  <a:cs typeface="Calibri" panose="020F0502020204030204" pitchFamily="34" charset="0"/>
                </a:endParaRPr>
              </a:p>
            </p:txBody>
          </p:sp>
        </p:grpSp>
        <p:sp>
          <p:nvSpPr>
            <p:cNvPr id="21" name="Speech Bubble: Rectangle 20">
              <a:extLst>
                <a:ext uri="{FF2B5EF4-FFF2-40B4-BE49-F238E27FC236}">
                  <a16:creationId xmlns:a16="http://schemas.microsoft.com/office/drawing/2014/main" id="{52BB17D6-3EC9-46B7-B438-C459B2143419}"/>
                </a:ext>
              </a:extLst>
            </p:cNvPr>
            <p:cNvSpPr/>
            <p:nvPr/>
          </p:nvSpPr>
          <p:spPr>
            <a:xfrm>
              <a:off x="3818044" y="1454094"/>
              <a:ext cx="1507457" cy="3447645"/>
            </a:xfrm>
            <a:prstGeom prst="wedgeRectCallout">
              <a:avLst>
                <a:gd name="adj1" fmla="val 62500"/>
                <a:gd name="adj2" fmla="val 20830"/>
              </a:avLst>
            </a:prstGeom>
            <a:solidFill>
              <a:srgbClr val="CFF5F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oup 11">
              <a:extLst>
                <a:ext uri="{FF2B5EF4-FFF2-40B4-BE49-F238E27FC236}">
                  <a16:creationId xmlns:a16="http://schemas.microsoft.com/office/drawing/2014/main" id="{A5B3F928-BB6E-4851-BD84-09D250B1AB5F}"/>
                </a:ext>
              </a:extLst>
            </p:cNvPr>
            <p:cNvGrpSpPr/>
            <p:nvPr/>
          </p:nvGrpSpPr>
          <p:grpSpPr>
            <a:xfrm>
              <a:off x="3818044" y="855874"/>
              <a:ext cx="1507457" cy="598220"/>
              <a:chOff x="3678707" y="115823"/>
              <a:chExt cx="1507457" cy="598220"/>
            </a:xfrm>
          </p:grpSpPr>
          <p:sp>
            <p:nvSpPr>
              <p:cNvPr id="19" name="Rectangle 18">
                <a:extLst>
                  <a:ext uri="{FF2B5EF4-FFF2-40B4-BE49-F238E27FC236}">
                    <a16:creationId xmlns:a16="http://schemas.microsoft.com/office/drawing/2014/main" id="{E3F7C0D9-74A8-4896-B1D1-5949916DBCFE}"/>
                  </a:ext>
                </a:extLst>
              </p:cNvPr>
              <p:cNvSpPr/>
              <p:nvPr/>
            </p:nvSpPr>
            <p:spPr>
              <a:xfrm>
                <a:off x="3678707" y="115823"/>
                <a:ext cx="1507457" cy="59822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7AFC089A-F609-48AD-B879-86FE4C427ED2}"/>
                  </a:ext>
                </a:extLst>
              </p:cNvPr>
              <p:cNvSpPr txBox="1"/>
              <p:nvPr/>
            </p:nvSpPr>
            <p:spPr>
              <a:xfrm>
                <a:off x="3678707" y="115823"/>
                <a:ext cx="1507457" cy="598220"/>
              </a:xfrm>
              <a:prstGeom prst="rect">
                <a:avLst/>
              </a:prstGeom>
              <a:solidFill>
                <a:srgbClr val="23B0AB"/>
              </a:solidFill>
            </p:spPr>
            <p:style>
              <a:lnRef idx="0">
                <a:scrgbClr r="0" g="0" b="0"/>
              </a:lnRef>
              <a:fillRef idx="0">
                <a:scrgbClr r="0" g="0" b="0"/>
              </a:fillRef>
              <a:effectRef idx="0">
                <a:scrgbClr r="0" g="0" b="0"/>
              </a:effectRef>
              <a:fontRef idx="minor">
                <a:schemeClr val="lt1"/>
              </a:fontRef>
            </p:style>
            <p:txBody>
              <a:bodyPr spcFirstLastPara="0" vert="horz" wrap="square" lIns="92075" tIns="92075" rIns="92075" bIns="92075" numCol="1" spcCol="1270" anchor="ctr" anchorCtr="0">
                <a:noAutofit/>
              </a:bodyPr>
              <a:lstStyle/>
              <a:p>
                <a:pPr algn="ctr" defTabSz="1289050">
                  <a:lnSpc>
                    <a:spcPct val="90000"/>
                  </a:lnSpc>
                  <a:spcAft>
                    <a:spcPct val="35000"/>
                  </a:spcAft>
                </a:pPr>
                <a:r>
                  <a:rPr lang="en-US" sz="2000" b="1" u="sng">
                    <a:latin typeface="Calibri" panose="020F0502020204030204" pitchFamily="34" charset="0"/>
                    <a:cs typeface="Calibri" panose="020F0502020204030204" pitchFamily="34" charset="0"/>
                  </a:rPr>
                  <a:t>Present</a:t>
                </a:r>
                <a:r>
                  <a:rPr lang="en-US" sz="2000" b="1">
                    <a:latin typeface="Calibri" panose="020F0502020204030204" pitchFamily="34" charset="0"/>
                    <a:cs typeface="Calibri" panose="020F0502020204030204" pitchFamily="34" charset="0"/>
                  </a:rPr>
                  <a:t>: </a:t>
                </a:r>
                <a:r>
                  <a:rPr lang="en-US" sz="2000" b="1" i="1">
                    <a:latin typeface="Calibri" panose="020F0502020204030204" pitchFamily="34" charset="0"/>
                    <a:cs typeface="Calibri" panose="020F0502020204030204" pitchFamily="34" charset="0"/>
                  </a:rPr>
                  <a:t>Opportunistic</a:t>
                </a:r>
              </a:p>
            </p:txBody>
          </p:sp>
        </p:grpSp>
        <p:sp>
          <p:nvSpPr>
            <p:cNvPr id="17" name="Speech Bubble: Rectangle 16">
              <a:extLst>
                <a:ext uri="{FF2B5EF4-FFF2-40B4-BE49-F238E27FC236}">
                  <a16:creationId xmlns:a16="http://schemas.microsoft.com/office/drawing/2014/main" id="{E8A0203B-4C9B-45FC-84DB-D0E8AC11D6A5}"/>
                </a:ext>
              </a:extLst>
            </p:cNvPr>
            <p:cNvSpPr/>
            <p:nvPr/>
          </p:nvSpPr>
          <p:spPr>
            <a:xfrm>
              <a:off x="2310587" y="1454095"/>
              <a:ext cx="1507457" cy="2871622"/>
            </a:xfrm>
            <a:prstGeom prst="wedgeRectCallout">
              <a:avLst>
                <a:gd name="adj1" fmla="val 62500"/>
                <a:gd name="adj2" fmla="val 20830"/>
              </a:avLst>
            </a:prstGeom>
            <a:solidFill>
              <a:srgbClr val="FFCDE7"/>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oup 13">
              <a:extLst>
                <a:ext uri="{FF2B5EF4-FFF2-40B4-BE49-F238E27FC236}">
                  <a16:creationId xmlns:a16="http://schemas.microsoft.com/office/drawing/2014/main" id="{42555B51-33F8-49ED-9376-5D00F32B2791}"/>
                </a:ext>
              </a:extLst>
            </p:cNvPr>
            <p:cNvGrpSpPr/>
            <p:nvPr/>
          </p:nvGrpSpPr>
          <p:grpSpPr>
            <a:xfrm>
              <a:off x="2310587" y="975356"/>
              <a:ext cx="1507457" cy="478739"/>
              <a:chOff x="2171250" y="235305"/>
              <a:chExt cx="1507457" cy="478739"/>
            </a:xfrm>
          </p:grpSpPr>
          <p:sp>
            <p:nvSpPr>
              <p:cNvPr id="15" name="Rectangle 14">
                <a:extLst>
                  <a:ext uri="{FF2B5EF4-FFF2-40B4-BE49-F238E27FC236}">
                    <a16:creationId xmlns:a16="http://schemas.microsoft.com/office/drawing/2014/main" id="{F03FE384-705D-42DB-8E9D-7BE23930C1B2}"/>
                  </a:ext>
                </a:extLst>
              </p:cNvPr>
              <p:cNvSpPr/>
              <p:nvPr/>
            </p:nvSpPr>
            <p:spPr>
              <a:xfrm>
                <a:off x="2171250" y="235305"/>
                <a:ext cx="1507457" cy="4787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57D68784-CBCE-4988-919C-63CEBA42768E}"/>
                  </a:ext>
                </a:extLst>
              </p:cNvPr>
              <p:cNvSpPr txBox="1"/>
              <p:nvPr/>
            </p:nvSpPr>
            <p:spPr>
              <a:xfrm>
                <a:off x="2171250" y="235305"/>
                <a:ext cx="1507457" cy="478739"/>
              </a:xfrm>
              <a:prstGeom prst="rect">
                <a:avLst/>
              </a:prstGeom>
              <a:solidFill>
                <a:srgbClr val="E4007A"/>
              </a:solidFill>
            </p:spPr>
            <p:style>
              <a:lnRef idx="0">
                <a:scrgbClr r="0" g="0" b="0"/>
              </a:lnRef>
              <a:fillRef idx="0">
                <a:scrgbClr r="0" g="0" b="0"/>
              </a:fillRef>
              <a:effectRef idx="0">
                <a:scrgbClr r="0" g="0" b="0"/>
              </a:effectRef>
              <a:fontRef idx="minor">
                <a:schemeClr val="lt1"/>
              </a:fontRef>
            </p:style>
            <p:txBody>
              <a:bodyPr spcFirstLastPara="0" vert="horz" wrap="square" lIns="73025" tIns="73025" rIns="73025" bIns="73025" numCol="1" spcCol="1270" anchor="ctr" anchorCtr="0">
                <a:noAutofit/>
              </a:bodyPr>
              <a:lstStyle/>
              <a:p>
                <a:pPr algn="ctr" defTabSz="1022350">
                  <a:lnSpc>
                    <a:spcPct val="90000"/>
                  </a:lnSpc>
                  <a:spcAft>
                    <a:spcPct val="35000"/>
                  </a:spcAft>
                </a:pPr>
                <a:r>
                  <a:rPr lang="en-US" sz="2000" b="1" u="sng">
                    <a:latin typeface="Calibri" panose="020F0502020204030204" pitchFamily="34" charset="0"/>
                    <a:cs typeface="Calibri" panose="020F0502020204030204" pitchFamily="34" charset="0"/>
                  </a:rPr>
                  <a:t>Past</a:t>
                </a:r>
                <a:r>
                  <a:rPr lang="en-US" sz="2000" b="1">
                    <a:latin typeface="Calibri" panose="020F0502020204030204" pitchFamily="34" charset="0"/>
                    <a:cs typeface="Calibri" panose="020F0502020204030204" pitchFamily="34" charset="0"/>
                  </a:rPr>
                  <a:t>: </a:t>
                </a:r>
                <a:r>
                  <a:rPr lang="en-US" sz="2000" b="1" i="1">
                    <a:latin typeface="Calibri" panose="020F0502020204030204" pitchFamily="34" charset="0"/>
                    <a:cs typeface="Calibri" panose="020F0502020204030204" pitchFamily="34" charset="0"/>
                  </a:rPr>
                  <a:t>Philanthropic</a:t>
                </a:r>
              </a:p>
            </p:txBody>
          </p:sp>
        </p:grpSp>
      </p:grpSp>
      <p:sp>
        <p:nvSpPr>
          <p:cNvPr id="28" name="TextBox 27">
            <a:extLst>
              <a:ext uri="{FF2B5EF4-FFF2-40B4-BE49-F238E27FC236}">
                <a16:creationId xmlns:a16="http://schemas.microsoft.com/office/drawing/2014/main" id="{F2CD405B-774A-422E-846B-A9B2BAD957B8}"/>
              </a:ext>
            </a:extLst>
          </p:cNvPr>
          <p:cNvSpPr txBox="1"/>
          <p:nvPr/>
        </p:nvSpPr>
        <p:spPr>
          <a:xfrm>
            <a:off x="603061" y="2688027"/>
            <a:ext cx="2429691" cy="251351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rtlCol="0" anchor="t">
            <a:normAutofit/>
          </a:bodyPr>
          <a:lstStyle/>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Healthy Kids initiative—insurance coverage</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Community Benefits partnership (oral health)</a:t>
            </a:r>
          </a:p>
        </p:txBody>
      </p:sp>
      <p:sp>
        <p:nvSpPr>
          <p:cNvPr id="29" name="TextBox 28">
            <a:extLst>
              <a:ext uri="{FF2B5EF4-FFF2-40B4-BE49-F238E27FC236}">
                <a16:creationId xmlns:a16="http://schemas.microsoft.com/office/drawing/2014/main" id="{5FBD3E28-34A8-45B5-8010-6D08A62CD496}"/>
              </a:ext>
            </a:extLst>
          </p:cNvPr>
          <p:cNvSpPr txBox="1"/>
          <p:nvPr/>
        </p:nvSpPr>
        <p:spPr>
          <a:xfrm>
            <a:off x="3395662" y="2688026"/>
            <a:ext cx="2474858" cy="31494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rtlCol="0" anchor="t">
            <a:noAutofit/>
          </a:bodyPr>
          <a:lstStyle/>
          <a:p>
            <a:pPr marL="285750" indent="-285750">
              <a:buFont typeface="Arial" panose="020B0604020202020204" pitchFamily="34" charset="0"/>
              <a:buChar char="•"/>
            </a:pPr>
            <a:r>
              <a:rPr lang="en-US">
                <a:latin typeface="Calibri"/>
                <a:cs typeface="Calibri"/>
              </a:rPr>
              <a:t>Health Plans &amp; County Department Meeting</a:t>
            </a:r>
          </a:p>
          <a:p>
            <a:pPr marL="285750" indent="-285750">
              <a:buFont typeface="Arial" panose="020B0604020202020204" pitchFamily="34" charset="0"/>
              <a:buChar char="•"/>
            </a:pPr>
            <a:r>
              <a:rPr lang="en-US">
                <a:latin typeface="Calibri"/>
                <a:cs typeface="Calibri"/>
              </a:rPr>
              <a:t>LA Care pilot for Screening and Linkage </a:t>
            </a:r>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Implicit Bias Training</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Cherished Futures</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Home Visiting auto-referral </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ACEs Aware grant </a:t>
            </a:r>
          </a:p>
          <a:p>
            <a:pPr algn="l"/>
            <a:endParaRPr lang="en-US">
              <a:latin typeface="Calibri" panose="020F0502020204030204" pitchFamily="34" charset="0"/>
              <a:cs typeface="Calibri" panose="020F0502020204030204" pitchFamily="34" charset="0"/>
            </a:endParaRPr>
          </a:p>
          <a:p>
            <a:pPr algn="l"/>
            <a:endParaRPr lang="en-US">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A9B9552E-E717-4B42-8B75-591B554AC7B8}"/>
              </a:ext>
            </a:extLst>
          </p:cNvPr>
          <p:cNvSpPr txBox="1"/>
          <p:nvPr/>
        </p:nvSpPr>
        <p:spPr>
          <a:xfrm>
            <a:off x="6258208" y="2723824"/>
            <a:ext cx="2396054" cy="327692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rtlCol="0" anchor="t">
            <a:normAutofit/>
          </a:bodyPr>
          <a:lstStyle/>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Promise Blue Shield pilot for Home Visiting</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Pediatrics Supporting Parents Initiative</a:t>
            </a:r>
          </a:p>
          <a:p>
            <a:pPr algn="l"/>
            <a:r>
              <a:rPr lang="en-US" sz="200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A3468BD7-527D-409E-989D-DBA7E1EDF5EC}"/>
              </a:ext>
            </a:extLst>
          </p:cNvPr>
          <p:cNvSpPr txBox="1"/>
          <p:nvPr/>
        </p:nvSpPr>
        <p:spPr>
          <a:xfrm>
            <a:off x="395968" y="989332"/>
            <a:ext cx="8258294" cy="523220"/>
          </a:xfrm>
          <a:prstGeom prst="rect">
            <a:avLst/>
          </a:prstGeom>
          <a:noFill/>
        </p:spPr>
        <p:txBody>
          <a:bodyPr wrap="square" rtlCol="0">
            <a:spAutoFit/>
          </a:bodyPr>
          <a:lstStyle/>
          <a:p>
            <a:r>
              <a:rPr lang="en-US" sz="2800" b="1" dirty="0">
                <a:solidFill>
                  <a:srgbClr val="CE1678"/>
                </a:solidFill>
                <a:latin typeface="Arial"/>
                <a:ea typeface="+mj-ea"/>
                <a:cs typeface="Arial"/>
              </a:rPr>
              <a:t>First 5 LA’s Evolving Health Plan Partnerships </a:t>
            </a:r>
            <a:endParaRPr lang="en-US" sz="2800" dirty="0">
              <a:solidFill>
                <a:srgbClr val="D60093"/>
              </a:solidFill>
              <a:cs typeface="Arial" panose="020B0604020202020204" pitchFamily="34" charset="0"/>
            </a:endParaRPr>
          </a:p>
        </p:txBody>
      </p:sp>
    </p:spTree>
    <p:extLst>
      <p:ext uri="{BB962C8B-B14F-4D97-AF65-F5344CB8AC3E}">
        <p14:creationId xmlns:p14="http://schemas.microsoft.com/office/powerpoint/2010/main" val="25506722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02F4-05FD-46A5-A61A-7BD443C8E4C2}"/>
              </a:ext>
            </a:extLst>
          </p:cNvPr>
          <p:cNvSpPr>
            <a:spLocks noGrp="1"/>
          </p:cNvSpPr>
          <p:nvPr>
            <p:ph type="title"/>
          </p:nvPr>
        </p:nvSpPr>
        <p:spPr>
          <a:xfrm>
            <a:off x="217170" y="898589"/>
            <a:ext cx="8926830" cy="652496"/>
          </a:xfrm>
        </p:spPr>
        <p:txBody>
          <a:bodyPr>
            <a:noAutofit/>
          </a:bodyPr>
          <a:lstStyle/>
          <a:p>
            <a:r>
              <a:rPr lang="en-US" dirty="0"/>
              <a:t>Current Involvement with Local Medi-Cal Plans  </a:t>
            </a:r>
          </a:p>
        </p:txBody>
      </p:sp>
      <p:sp>
        <p:nvSpPr>
          <p:cNvPr id="5" name="Text Placeholder 4">
            <a:extLst>
              <a:ext uri="{FF2B5EF4-FFF2-40B4-BE49-F238E27FC236}">
                <a16:creationId xmlns:a16="http://schemas.microsoft.com/office/drawing/2014/main" id="{3C18AAB3-EC64-4939-8ED8-5FD005146982}"/>
              </a:ext>
            </a:extLst>
          </p:cNvPr>
          <p:cNvSpPr>
            <a:spLocks noGrp="1"/>
          </p:cNvSpPr>
          <p:nvPr>
            <p:ph type="body" idx="1"/>
          </p:nvPr>
        </p:nvSpPr>
        <p:spPr>
          <a:xfrm>
            <a:off x="457200" y="1611630"/>
            <a:ext cx="8390965" cy="4171950"/>
          </a:xfrm>
        </p:spPr>
        <p:txBody>
          <a:bodyPr>
            <a:normAutofit fontScale="85000" lnSpcReduction="20000"/>
          </a:bodyPr>
          <a:lstStyle/>
          <a:p>
            <a:pPr marL="457200" indent="-457200">
              <a:buClr>
                <a:srgbClr val="4EB8B7"/>
              </a:buClr>
              <a:buFont typeface="Arial" panose="020B0604020202020204" pitchFamily="34" charset="0"/>
              <a:buChar char="•"/>
            </a:pPr>
            <a:r>
              <a:rPr lang="en-US" dirty="0"/>
              <a:t>Bi-Monthly MCO and Health-Related County Dept Meeting</a:t>
            </a:r>
          </a:p>
          <a:p>
            <a:pPr marL="286385" lvl="4" indent="0">
              <a:buClr>
                <a:srgbClr val="4EB8B7"/>
              </a:buClr>
              <a:buNone/>
            </a:pPr>
            <a:r>
              <a:rPr lang="en-US" dirty="0"/>
              <a:t>     </a:t>
            </a:r>
            <a:r>
              <a:rPr lang="en-US" dirty="0">
                <a:solidFill>
                  <a:srgbClr val="00B0F0"/>
                </a:solidFill>
              </a:rPr>
              <a:t> &gt; </a:t>
            </a:r>
            <a:r>
              <a:rPr lang="en-US" dirty="0">
                <a:solidFill>
                  <a:srgbClr val="00B0F0"/>
                </a:solidFill>
                <a:ea typeface="+mj-ea"/>
              </a:rPr>
              <a:t>F5LA role: </a:t>
            </a:r>
            <a:r>
              <a:rPr lang="en-US" dirty="0">
                <a:solidFill>
                  <a:srgbClr val="00B0F0"/>
                </a:solidFill>
              </a:rPr>
              <a:t>convener, facilitator</a:t>
            </a:r>
          </a:p>
          <a:p>
            <a:pPr marL="457200" indent="-457200">
              <a:buClr>
                <a:srgbClr val="4EB8B7"/>
              </a:buClr>
              <a:buFont typeface="Arial" panose="020B0604020202020204" pitchFamily="34" charset="0"/>
              <a:buChar char="•"/>
            </a:pPr>
            <a:r>
              <a:rPr lang="en-US" dirty="0"/>
              <a:t>Targeted 1 on 1 Plan Engagement and Pilot Exploration </a:t>
            </a:r>
          </a:p>
          <a:p>
            <a:pPr fontAlgn="base">
              <a:buClr>
                <a:srgbClr val="4EB8B7"/>
              </a:buClr>
            </a:pPr>
            <a:r>
              <a:rPr lang="en-US" dirty="0"/>
              <a:t>         </a:t>
            </a:r>
            <a:r>
              <a:rPr lang="en-US" dirty="0">
                <a:solidFill>
                  <a:srgbClr val="00B0F0"/>
                </a:solidFill>
              </a:rPr>
              <a:t>&gt; F5LA role: catalyst </a:t>
            </a:r>
          </a:p>
          <a:p>
            <a:pPr marL="457200" indent="-457200">
              <a:buClr>
                <a:srgbClr val="4EB8B7"/>
              </a:buClr>
              <a:buFont typeface="Arial" panose="020B0604020202020204" pitchFamily="34" charset="0"/>
              <a:buChar char="•"/>
            </a:pPr>
            <a:r>
              <a:rPr lang="en-US" dirty="0"/>
              <a:t>Established Pilots: developmental screening and linkage to care, home visiting </a:t>
            </a:r>
          </a:p>
          <a:p>
            <a:pPr fontAlgn="base">
              <a:buClr>
                <a:srgbClr val="4EB8B7"/>
              </a:buClr>
            </a:pPr>
            <a:r>
              <a:rPr lang="en-US" dirty="0"/>
              <a:t>         </a:t>
            </a:r>
            <a:r>
              <a:rPr lang="en-US" dirty="0">
                <a:solidFill>
                  <a:srgbClr val="00B0F0"/>
                </a:solidFill>
              </a:rPr>
              <a:t>&gt; F5LA role: co-implementer, funder</a:t>
            </a:r>
          </a:p>
          <a:p>
            <a:pPr marL="457200" indent="-457200">
              <a:buClr>
                <a:srgbClr val="4EB8B7"/>
              </a:buClr>
              <a:buFont typeface="Arial" panose="020B0604020202020204" pitchFamily="34" charset="0"/>
              <a:buChar char="•"/>
            </a:pPr>
            <a:endParaRPr lang="en-US" dirty="0"/>
          </a:p>
          <a:p>
            <a:pPr marL="457200" indent="-457200">
              <a:buClr>
                <a:srgbClr val="4EB8B7"/>
              </a:buClr>
              <a:buFont typeface="Arial" panose="020B0604020202020204" pitchFamily="34" charset="0"/>
              <a:buChar char="•"/>
            </a:pPr>
            <a:endParaRPr lang="en-US" dirty="0"/>
          </a:p>
          <a:p>
            <a:pPr marL="741045" lvl="3" indent="-283845">
              <a:buClr>
                <a:srgbClr val="4EB8B7"/>
              </a:buClr>
            </a:pPr>
            <a:endParaRPr lang="en-US" dirty="0"/>
          </a:p>
          <a:p>
            <a:pPr marL="457200" lvl="3" indent="0">
              <a:buClr>
                <a:srgbClr val="4EB8B7"/>
              </a:buClr>
              <a:buNone/>
            </a:pP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61362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02F4-05FD-46A5-A61A-7BD443C8E4C2}"/>
              </a:ext>
            </a:extLst>
          </p:cNvPr>
          <p:cNvSpPr>
            <a:spLocks noGrp="1"/>
          </p:cNvSpPr>
          <p:nvPr>
            <p:ph type="title"/>
          </p:nvPr>
        </p:nvSpPr>
        <p:spPr/>
        <p:txBody>
          <a:bodyPr>
            <a:normAutofit fontScale="90000"/>
          </a:bodyPr>
          <a:lstStyle/>
          <a:p>
            <a:r>
              <a:rPr lang="en-US" sz="3200" dirty="0"/>
              <a:t>Lessons Learned/Challenges </a:t>
            </a:r>
          </a:p>
        </p:txBody>
      </p:sp>
      <p:sp>
        <p:nvSpPr>
          <p:cNvPr id="5" name="Text Placeholder 4">
            <a:extLst>
              <a:ext uri="{FF2B5EF4-FFF2-40B4-BE49-F238E27FC236}">
                <a16:creationId xmlns:a16="http://schemas.microsoft.com/office/drawing/2014/main" id="{3C18AAB3-EC64-4939-8ED8-5FD005146982}"/>
              </a:ext>
            </a:extLst>
          </p:cNvPr>
          <p:cNvSpPr>
            <a:spLocks noGrp="1"/>
          </p:cNvSpPr>
          <p:nvPr>
            <p:ph type="body" idx="1"/>
          </p:nvPr>
        </p:nvSpPr>
        <p:spPr>
          <a:xfrm>
            <a:off x="457201" y="1786964"/>
            <a:ext cx="8390965" cy="3699436"/>
          </a:xfrm>
        </p:spPr>
        <p:txBody>
          <a:bodyPr>
            <a:normAutofit fontScale="62500" lnSpcReduction="20000"/>
          </a:bodyPr>
          <a:lstStyle/>
          <a:p>
            <a:pPr marL="457200" indent="-457200">
              <a:buClr>
                <a:srgbClr val="4EB8B7"/>
              </a:buClr>
              <a:buFont typeface="Arial" panose="020B0604020202020204" pitchFamily="34" charset="0"/>
              <a:buChar char="•"/>
            </a:pPr>
            <a:r>
              <a:rPr lang="en-US" dirty="0"/>
              <a:t>Data </a:t>
            </a:r>
          </a:p>
          <a:p>
            <a:pPr fontAlgn="base">
              <a:buClr>
                <a:srgbClr val="4EB8B7"/>
              </a:buClr>
            </a:pPr>
            <a:r>
              <a:rPr lang="en-US" dirty="0"/>
              <a:t>         -  Access, ownership, use of data, HIPAA oversight</a:t>
            </a:r>
          </a:p>
          <a:p>
            <a:pPr marL="457200" indent="-457200">
              <a:buClr>
                <a:srgbClr val="4EB8B7"/>
              </a:buClr>
              <a:buFont typeface="Arial" panose="020B0604020202020204" pitchFamily="34" charset="0"/>
              <a:buChar char="•"/>
            </a:pPr>
            <a:r>
              <a:rPr lang="en-US" dirty="0"/>
              <a:t>Contractual Considerations</a:t>
            </a:r>
          </a:p>
          <a:p>
            <a:pPr lvl="3" indent="0">
              <a:buClr>
                <a:srgbClr val="4EB8B7"/>
              </a:buClr>
              <a:buNone/>
            </a:pPr>
            <a:r>
              <a:rPr lang="en-US" dirty="0"/>
              <a:t>      -  Reporting requirements, proprietary rights</a:t>
            </a:r>
          </a:p>
          <a:p>
            <a:pPr marL="457200" indent="-457200">
              <a:buClr>
                <a:srgbClr val="4EB8B7"/>
              </a:buClr>
              <a:buFont typeface="Arial" panose="020B0604020202020204" pitchFamily="34" charset="0"/>
              <a:buChar char="•"/>
            </a:pPr>
            <a:r>
              <a:rPr lang="en-US" dirty="0"/>
              <a:t>Relationship building across the plan </a:t>
            </a:r>
          </a:p>
          <a:p>
            <a:pPr marL="457200" indent="-457200">
              <a:buClr>
                <a:srgbClr val="4EB8B7"/>
              </a:buClr>
              <a:buFont typeface="Arial" panose="020B0604020202020204" pitchFamily="34" charset="0"/>
              <a:buChar char="•"/>
            </a:pPr>
            <a:r>
              <a:rPr lang="en-US" dirty="0"/>
              <a:t>Commitment from plan in writing </a:t>
            </a:r>
          </a:p>
          <a:p>
            <a:pPr marL="457200" indent="-457200">
              <a:buClr>
                <a:srgbClr val="4EB8B7"/>
              </a:buClr>
              <a:buFont typeface="Arial" panose="020B0604020202020204" pitchFamily="34" charset="0"/>
              <a:buChar char="•"/>
            </a:pPr>
            <a:r>
              <a:rPr lang="en-US" dirty="0"/>
              <a:t>Transparency of intent</a:t>
            </a:r>
          </a:p>
          <a:p>
            <a:pPr marL="457200" indent="-457200">
              <a:buClr>
                <a:srgbClr val="4EB8B7"/>
              </a:buClr>
              <a:buFont typeface="Arial" panose="020B0604020202020204" pitchFamily="34" charset="0"/>
              <a:buChar char="•"/>
            </a:pPr>
            <a:r>
              <a:rPr lang="en-US" dirty="0"/>
              <a:t>Sustainability/policy change</a:t>
            </a:r>
          </a:p>
          <a:p>
            <a:pPr marL="457200" indent="-457200">
              <a:buClr>
                <a:srgbClr val="4EB8B7"/>
              </a:buClr>
              <a:buFont typeface="Arial" panose="020B0604020202020204" pitchFamily="34" charset="0"/>
              <a:buChar char="•"/>
            </a:pPr>
            <a:endParaRPr lang="en-US" sz="1400" dirty="0"/>
          </a:p>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094495466"/>
      </p:ext>
    </p:extLst>
  </p:cSld>
  <p:clrMapOvr>
    <a:masterClrMapping/>
  </p:clrMapOvr>
  <p:extLst mod="1">
    <p:ext uri="{6950BFC3-D8DA-4A85-94F7-54DA5524770B}">
      <p188:commentRel xmlns=""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22" y="1988097"/>
            <a:ext cx="2897908" cy="1524361"/>
          </a:xfrm>
        </p:spPr>
        <p:txBody>
          <a:bodyPr/>
          <a:lstStyle/>
          <a:p>
            <a:r>
              <a:rPr lang="en-US"/>
              <a:t>Discussion</a:t>
            </a:r>
          </a:p>
        </p:txBody>
      </p:sp>
    </p:spTree>
    <p:extLst>
      <p:ext uri="{BB962C8B-B14F-4D97-AF65-F5344CB8AC3E}">
        <p14:creationId xmlns:p14="http://schemas.microsoft.com/office/powerpoint/2010/main" val="174265637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DB-A5F9-4236-ABDD-5E84DDCF403A}"/>
              </a:ext>
            </a:extLst>
          </p:cNvPr>
          <p:cNvSpPr>
            <a:spLocks noGrp="1"/>
          </p:cNvSpPr>
          <p:nvPr>
            <p:ph type="title"/>
          </p:nvPr>
        </p:nvSpPr>
        <p:spPr>
          <a:xfrm>
            <a:off x="421023" y="2138597"/>
            <a:ext cx="3254928" cy="2319733"/>
          </a:xfrm>
        </p:spPr>
        <p:txBody>
          <a:bodyPr>
            <a:normAutofit/>
          </a:bodyPr>
          <a:lstStyle/>
          <a:p>
            <a:pPr algn="ctr"/>
            <a:r>
              <a:rPr lang="en-US" sz="3200" dirty="0"/>
              <a:t>Thank you!</a:t>
            </a:r>
            <a:br>
              <a:rPr lang="en-US" sz="1800" dirty="0"/>
            </a:br>
            <a:br>
              <a:rPr lang="en-US" sz="1800" dirty="0"/>
            </a:br>
            <a:br>
              <a:rPr lang="en-US" sz="1800" dirty="0"/>
            </a:br>
            <a:r>
              <a:rPr lang="en-US" sz="1800" dirty="0"/>
              <a:t>Contact Information:</a:t>
            </a:r>
            <a:br>
              <a:rPr lang="en-US" sz="1800" dirty="0"/>
            </a:br>
            <a:br>
              <a:rPr lang="en-US" sz="1800" dirty="0"/>
            </a:br>
            <a:r>
              <a:rPr lang="en-US" sz="1800" dirty="0">
                <a:solidFill>
                  <a:schemeClr val="bg1"/>
                </a:solidFill>
              </a:rPr>
              <a:t>tficek@first5la.org</a:t>
            </a:r>
            <a:br>
              <a:rPr lang="en-US" sz="1800" dirty="0"/>
            </a:br>
            <a:r>
              <a:rPr lang="en-US" sz="1800" dirty="0"/>
              <a:t>tchinakarn@first5la.org</a:t>
            </a:r>
          </a:p>
        </p:txBody>
      </p:sp>
    </p:spTree>
    <p:extLst>
      <p:ext uri="{BB962C8B-B14F-4D97-AF65-F5344CB8AC3E}">
        <p14:creationId xmlns:p14="http://schemas.microsoft.com/office/powerpoint/2010/main" val="80531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auto">
          <a:xfrm>
            <a:off x="475401" y="2126962"/>
            <a:ext cx="3022645" cy="3160058"/>
          </a:xfrm>
          <a:prstGeom prst="ellipse">
            <a:avLst/>
          </a:prstGeom>
          <a:solidFill>
            <a:schemeClr val="bg1"/>
          </a:solidFill>
          <a:ln w="28575">
            <a:solidFill>
              <a:schemeClr val="accent1"/>
            </a:solidFill>
          </a:ln>
          <a:effectLst/>
        </p:spPr>
        <p:txBody>
          <a:bodyPr lIns="80673" tIns="80673" rIns="80673" bIns="80673" rtlCol="0" anchor="ctr" anchorCtr="0">
            <a:noAutofit/>
          </a:bodyPr>
          <a:lstStyle/>
          <a:p>
            <a:pPr algn="ctr" eaLnBrk="1" hangingPunct="1"/>
            <a:endParaRPr lang="en-US" sz="1412" b="1" dirty="0">
              <a:solidFill>
                <a:schemeClr val="bg1"/>
              </a:solidFill>
              <a:latin typeface="+mn-lt"/>
            </a:endParaRPr>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8" r="11111" b="4929"/>
          <a:stretch/>
        </p:blipFill>
        <p:spPr bwMode="auto">
          <a:xfrm>
            <a:off x="1103044" y="2481570"/>
            <a:ext cx="1767359" cy="245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210236" y="2135200"/>
            <a:ext cx="7395883" cy="353075"/>
          </a:xfrm>
          <a:prstGeom prst="rect">
            <a:avLst/>
          </a:prstGeom>
        </p:spPr>
        <p:txBody>
          <a:bodyPr wrap="square" lIns="80673" tIns="40337" rIns="80673" bIns="40337" anchor="ctr">
            <a:spAutoFit/>
          </a:bodyPr>
          <a:lstStyle/>
          <a:p>
            <a:pPr algn="ctr"/>
            <a:endParaRPr lang="en-US" sz="1765" b="1" dirty="0">
              <a:solidFill>
                <a:schemeClr val="bg1"/>
              </a:solidFill>
              <a:latin typeface="Calibri" panose="020F0502020204030204" pitchFamily="34" charset="0"/>
            </a:endParaRPr>
          </a:p>
        </p:txBody>
      </p:sp>
      <p:sp>
        <p:nvSpPr>
          <p:cNvPr id="20" name="Title 1">
            <a:extLst>
              <a:ext uri="{FF2B5EF4-FFF2-40B4-BE49-F238E27FC236}">
                <a16:creationId xmlns:a16="http://schemas.microsoft.com/office/drawing/2014/main" id="{0D69214A-0F89-4ACB-A28B-513A485BA88C}"/>
              </a:ext>
            </a:extLst>
          </p:cNvPr>
          <p:cNvSpPr>
            <a:spLocks noGrp="1"/>
          </p:cNvSpPr>
          <p:nvPr>
            <p:ph type="title"/>
          </p:nvPr>
        </p:nvSpPr>
        <p:spPr>
          <a:xfrm>
            <a:off x="415636" y="344485"/>
            <a:ext cx="7966364" cy="487557"/>
          </a:xfrm>
        </p:spPr>
        <p:txBody>
          <a:bodyPr/>
          <a:lstStyle/>
          <a:p>
            <a:r>
              <a:rPr lang="en-US" sz="2500" dirty="0"/>
              <a:t>Pediatrics Supporting Parents (PSP) California Overview</a:t>
            </a:r>
          </a:p>
        </p:txBody>
      </p:sp>
      <p:sp>
        <p:nvSpPr>
          <p:cNvPr id="15" name="TextBox 14">
            <a:extLst>
              <a:ext uri="{FF2B5EF4-FFF2-40B4-BE49-F238E27FC236}">
                <a16:creationId xmlns:a16="http://schemas.microsoft.com/office/drawing/2014/main" id="{E668ED7A-5E25-489D-9E7A-F55A8D78ED29}"/>
              </a:ext>
            </a:extLst>
          </p:cNvPr>
          <p:cNvSpPr txBox="1"/>
          <p:nvPr/>
        </p:nvSpPr>
        <p:spPr>
          <a:xfrm>
            <a:off x="415636" y="6028903"/>
            <a:ext cx="8310572" cy="738664"/>
          </a:xfrm>
          <a:prstGeom prst="rect">
            <a:avLst/>
          </a:prstGeom>
          <a:solidFill>
            <a:schemeClr val="bg2">
              <a:lumMod val="20000"/>
              <a:lumOff val="80000"/>
            </a:schemeClr>
          </a:solidFill>
          <a:ln w="19050">
            <a:solidFill>
              <a:schemeClr val="bg2"/>
            </a:solidFill>
            <a:prstDash val="sysDot"/>
          </a:ln>
        </p:spPr>
        <p:txBody>
          <a:bodyPr wrap="square" rtlCol="0">
            <a:spAutoFit/>
          </a:bodyPr>
          <a:lstStyle/>
          <a:p>
            <a:pPr lvl="2" algn="ctr"/>
            <a:r>
              <a:rPr lang="en-US" sz="1400" i="1" dirty="0">
                <a:latin typeface="+mn-lt"/>
              </a:rPr>
              <a:t>The PSP CA initiative will feature a Medi-Cal options paper spotlighting recommended strategies and implementation approaches to improve the well-being of young children in California and better support their families.</a:t>
            </a:r>
          </a:p>
        </p:txBody>
      </p:sp>
      <p:sp>
        <p:nvSpPr>
          <p:cNvPr id="16" name="Oval 15">
            <a:extLst>
              <a:ext uri="{FF2B5EF4-FFF2-40B4-BE49-F238E27FC236}">
                <a16:creationId xmlns:a16="http://schemas.microsoft.com/office/drawing/2014/main" id="{D55301D5-F161-45B1-8828-92FF3C5EDC39}"/>
              </a:ext>
            </a:extLst>
          </p:cNvPr>
          <p:cNvSpPr/>
          <p:nvPr/>
        </p:nvSpPr>
        <p:spPr bwMode="auto">
          <a:xfrm>
            <a:off x="735125" y="6074403"/>
            <a:ext cx="640080" cy="640080"/>
          </a:xfrm>
          <a:prstGeom prst="ellipse">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pic>
        <p:nvPicPr>
          <p:cNvPr id="23" name="Picture 22">
            <a:extLst>
              <a:ext uri="{FF2B5EF4-FFF2-40B4-BE49-F238E27FC236}">
                <a16:creationId xmlns:a16="http://schemas.microsoft.com/office/drawing/2014/main" id="{A158B02D-9210-4EE9-B93B-A9BD2C4B6ED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b="13333"/>
          <a:stretch/>
        </p:blipFill>
        <p:spPr>
          <a:xfrm>
            <a:off x="779397" y="6172255"/>
            <a:ext cx="551535" cy="477997"/>
          </a:xfrm>
          <a:prstGeom prst="rect">
            <a:avLst/>
          </a:prstGeom>
        </p:spPr>
      </p:pic>
      <p:pic>
        <p:nvPicPr>
          <p:cNvPr id="24" name="Picture 10" descr="Image result for the david and lucile packard foundation logo">
            <a:extLst>
              <a:ext uri="{FF2B5EF4-FFF2-40B4-BE49-F238E27FC236}">
                <a16:creationId xmlns:a16="http://schemas.microsoft.com/office/drawing/2014/main" id="{34530102-F7A9-470D-907C-A6528EC4D7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895" b="20051"/>
          <a:stretch/>
        </p:blipFill>
        <p:spPr bwMode="auto">
          <a:xfrm>
            <a:off x="3498046" y="1953210"/>
            <a:ext cx="2909108" cy="111805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screenshot of a cell phone&#10;&#10;Description automatically generated">
            <a:extLst>
              <a:ext uri="{FF2B5EF4-FFF2-40B4-BE49-F238E27FC236}">
                <a16:creationId xmlns:a16="http://schemas.microsoft.com/office/drawing/2014/main" id="{801E316D-36BF-4E6D-8CE1-0B60FD487F01}"/>
              </a:ext>
            </a:extLst>
          </p:cNvPr>
          <p:cNvPicPr>
            <a:picLocks noChangeAspect="1"/>
          </p:cNvPicPr>
          <p:nvPr/>
        </p:nvPicPr>
        <p:blipFill>
          <a:blip r:embed="rId7"/>
          <a:stretch>
            <a:fillRect/>
          </a:stretch>
        </p:blipFill>
        <p:spPr>
          <a:xfrm>
            <a:off x="5334000" y="3215563"/>
            <a:ext cx="2550802" cy="1154163"/>
          </a:xfrm>
          <a:prstGeom prst="rect">
            <a:avLst/>
          </a:prstGeom>
        </p:spPr>
      </p:pic>
      <p:pic>
        <p:nvPicPr>
          <p:cNvPr id="26" name="Picture 25">
            <a:extLst>
              <a:ext uri="{FF2B5EF4-FFF2-40B4-BE49-F238E27FC236}">
                <a16:creationId xmlns:a16="http://schemas.microsoft.com/office/drawing/2014/main" id="{8299D7FD-EC18-4669-8DCF-C9908C8E00DB}"/>
              </a:ext>
            </a:extLst>
          </p:cNvPr>
          <p:cNvPicPr>
            <a:picLocks noChangeAspect="1"/>
          </p:cNvPicPr>
          <p:nvPr/>
        </p:nvPicPr>
        <p:blipFill>
          <a:blip r:embed="rId8"/>
          <a:stretch>
            <a:fillRect/>
          </a:stretch>
        </p:blipFill>
        <p:spPr>
          <a:xfrm>
            <a:off x="6371059" y="4664624"/>
            <a:ext cx="2447396" cy="795464"/>
          </a:xfrm>
          <a:prstGeom prst="rect">
            <a:avLst/>
          </a:prstGeom>
        </p:spPr>
      </p:pic>
      <p:sp>
        <p:nvSpPr>
          <p:cNvPr id="27" name="Rectangle 26">
            <a:extLst>
              <a:ext uri="{FF2B5EF4-FFF2-40B4-BE49-F238E27FC236}">
                <a16:creationId xmlns:a16="http://schemas.microsoft.com/office/drawing/2014/main" id="{72EBF086-C627-4E84-A7A0-E44F651EB907}"/>
              </a:ext>
            </a:extLst>
          </p:cNvPr>
          <p:cNvSpPr/>
          <p:nvPr/>
        </p:nvSpPr>
        <p:spPr bwMode="auto">
          <a:xfrm>
            <a:off x="0" y="914400"/>
            <a:ext cx="9144000" cy="877824"/>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2" name="TextBox 21">
            <a:extLst>
              <a:ext uri="{FF2B5EF4-FFF2-40B4-BE49-F238E27FC236}">
                <a16:creationId xmlns:a16="http://schemas.microsoft.com/office/drawing/2014/main" id="{8D7C1CAC-B8DD-4697-8686-4DB6FB8874D1}"/>
              </a:ext>
            </a:extLst>
          </p:cNvPr>
          <p:cNvSpPr txBox="1"/>
          <p:nvPr/>
        </p:nvSpPr>
        <p:spPr>
          <a:xfrm>
            <a:off x="0" y="1005794"/>
            <a:ext cx="9144000"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PSP CA is supported by three funders to leverage Medi-Cal and pediatric primary care to better support the healthy social and emotional development of young children in California.</a:t>
            </a:r>
          </a:p>
        </p:txBody>
      </p:sp>
    </p:spTree>
    <p:extLst>
      <p:ext uri="{BB962C8B-B14F-4D97-AF65-F5344CB8AC3E}">
        <p14:creationId xmlns:p14="http://schemas.microsoft.com/office/powerpoint/2010/main" val="32706030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C158-D12A-40F5-AB7E-3F5BDF4F8CBE}"/>
              </a:ext>
            </a:extLst>
          </p:cNvPr>
          <p:cNvSpPr>
            <a:spLocks noGrp="1"/>
          </p:cNvSpPr>
          <p:nvPr>
            <p:ph type="title"/>
          </p:nvPr>
        </p:nvSpPr>
        <p:spPr/>
        <p:txBody>
          <a:bodyPr/>
          <a:lstStyle/>
          <a:p>
            <a:r>
              <a:rPr lang="en-US" sz="2500" dirty="0"/>
              <a:t>Save the Date!</a:t>
            </a:r>
          </a:p>
        </p:txBody>
      </p:sp>
      <p:sp>
        <p:nvSpPr>
          <p:cNvPr id="5" name="Footer Placeholder 3">
            <a:extLst>
              <a:ext uri="{FF2B5EF4-FFF2-40B4-BE49-F238E27FC236}">
                <a16:creationId xmlns:a16="http://schemas.microsoft.com/office/drawing/2014/main" id="{09FD6E28-3F89-4F46-81AE-C7FBD9046B54}"/>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6" name="Rectangle 5">
            <a:extLst>
              <a:ext uri="{FF2B5EF4-FFF2-40B4-BE49-F238E27FC236}">
                <a16:creationId xmlns:a16="http://schemas.microsoft.com/office/drawing/2014/main" id="{CD46B087-62BC-414B-8EB1-DEEC745CBB31}"/>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C:\Users\Mtoups\AppData\Local\Microsoft\Windows\Temporary Internet Files\Content.Outlook\D4E57F5T\CSSP_Stacked_RGB.png">
            <a:extLst>
              <a:ext uri="{FF2B5EF4-FFF2-40B4-BE49-F238E27FC236}">
                <a16:creationId xmlns:a16="http://schemas.microsoft.com/office/drawing/2014/main" id="{95DB08BA-F5FC-4561-A157-0BE67BAEBB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486D140-A15F-4D83-812D-B1CF9481767B}"/>
              </a:ext>
            </a:extLst>
          </p:cNvPr>
          <p:cNvSpPr/>
          <p:nvPr/>
        </p:nvSpPr>
        <p:spPr bwMode="auto">
          <a:xfrm>
            <a:off x="1012820" y="1224938"/>
            <a:ext cx="7140580" cy="894384"/>
          </a:xfrm>
          <a:prstGeom prst="rect">
            <a:avLst/>
          </a:prstGeom>
          <a:solidFill>
            <a:schemeClr val="bg1">
              <a:lumMod val="50000"/>
            </a:schemeClr>
          </a:solidFill>
          <a:ln>
            <a:noFill/>
          </a:ln>
          <a:effectLst/>
        </p:spPr>
        <p:txBody>
          <a:bodyPr lIns="91440" tIns="91440" rIns="91440" bIns="91440" rtlCol="0" anchor="ctr" anchorCtr="0">
            <a:noAutofit/>
          </a:bodyPr>
          <a:lstStyle/>
          <a:p>
            <a:pPr algn="ctr" eaLnBrk="1" hangingPunct="1"/>
            <a:r>
              <a:rPr lang="en-US" sz="2800" b="1" dirty="0">
                <a:solidFill>
                  <a:schemeClr val="bg1"/>
                </a:solidFill>
                <a:latin typeface="+mn-lt"/>
              </a:rPr>
              <a:t>Join us at our next two</a:t>
            </a:r>
          </a:p>
          <a:p>
            <a:pPr algn="ctr" eaLnBrk="1" hangingPunct="1"/>
            <a:r>
              <a:rPr lang="en-US" sz="2800" b="1" dirty="0">
                <a:solidFill>
                  <a:schemeClr val="bg1"/>
                </a:solidFill>
                <a:latin typeface="+mn-lt"/>
              </a:rPr>
              <a:t>First 5 Center PSP CA webinars: </a:t>
            </a:r>
          </a:p>
        </p:txBody>
      </p:sp>
      <p:sp>
        <p:nvSpPr>
          <p:cNvPr id="9" name="Rectangle 8">
            <a:extLst>
              <a:ext uri="{FF2B5EF4-FFF2-40B4-BE49-F238E27FC236}">
                <a16:creationId xmlns:a16="http://schemas.microsoft.com/office/drawing/2014/main" id="{B72648CE-8D4B-431F-BEE6-77E87877C503}"/>
              </a:ext>
            </a:extLst>
          </p:cNvPr>
          <p:cNvSpPr/>
          <p:nvPr/>
        </p:nvSpPr>
        <p:spPr bwMode="auto">
          <a:xfrm>
            <a:off x="1012820" y="2209800"/>
            <a:ext cx="3200400" cy="3200400"/>
          </a:xfrm>
          <a:prstGeom prst="rect">
            <a:avLst/>
          </a:prstGeom>
          <a:solidFill>
            <a:schemeClr val="tx2">
              <a:lumMod val="20000"/>
              <a:lumOff val="80000"/>
            </a:schemeClr>
          </a:solidFill>
          <a:ln w="19050">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0" name="Rectangle 9">
            <a:extLst>
              <a:ext uri="{FF2B5EF4-FFF2-40B4-BE49-F238E27FC236}">
                <a16:creationId xmlns:a16="http://schemas.microsoft.com/office/drawing/2014/main" id="{06CCC6EF-3B2C-4136-80B7-1D53646B43E1}"/>
              </a:ext>
            </a:extLst>
          </p:cNvPr>
          <p:cNvSpPr/>
          <p:nvPr/>
        </p:nvSpPr>
        <p:spPr bwMode="auto">
          <a:xfrm>
            <a:off x="4953000" y="2209800"/>
            <a:ext cx="3200400" cy="3200400"/>
          </a:xfrm>
          <a:prstGeom prst="rect">
            <a:avLst/>
          </a:prstGeom>
          <a:solidFill>
            <a:schemeClr val="bg2">
              <a:lumMod val="20000"/>
              <a:lumOff val="80000"/>
            </a:schemeClr>
          </a:solidFill>
          <a:ln w="19050">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1" name="TextBox 10">
            <a:extLst>
              <a:ext uri="{FF2B5EF4-FFF2-40B4-BE49-F238E27FC236}">
                <a16:creationId xmlns:a16="http://schemas.microsoft.com/office/drawing/2014/main" id="{FF192A2A-81F5-40A4-AC5F-FC2A15E02CE2}"/>
              </a:ext>
            </a:extLst>
          </p:cNvPr>
          <p:cNvSpPr txBox="1"/>
          <p:nvPr/>
        </p:nvSpPr>
        <p:spPr>
          <a:xfrm>
            <a:off x="1012820" y="2362200"/>
            <a:ext cx="3200400" cy="1200329"/>
          </a:xfrm>
          <a:prstGeom prst="rect">
            <a:avLst/>
          </a:prstGeom>
          <a:noFill/>
        </p:spPr>
        <p:txBody>
          <a:bodyPr wrap="square" rtlCol="0">
            <a:spAutoFit/>
          </a:bodyPr>
          <a:lstStyle/>
          <a:p>
            <a:pPr algn="ctr"/>
            <a:r>
              <a:rPr lang="en-US" sz="2400" b="1" dirty="0">
                <a:latin typeface="+mn-lt"/>
              </a:rPr>
              <a:t>Preventive Mental Health Services </a:t>
            </a:r>
          </a:p>
          <a:p>
            <a:pPr algn="ctr"/>
            <a:r>
              <a:rPr lang="en-US" sz="2400" b="1" dirty="0">
                <a:latin typeface="+mn-lt"/>
              </a:rPr>
              <a:t>in Medi-Cal</a:t>
            </a:r>
          </a:p>
        </p:txBody>
      </p:sp>
      <p:sp>
        <p:nvSpPr>
          <p:cNvPr id="12" name="TextBox 11">
            <a:extLst>
              <a:ext uri="{FF2B5EF4-FFF2-40B4-BE49-F238E27FC236}">
                <a16:creationId xmlns:a16="http://schemas.microsoft.com/office/drawing/2014/main" id="{20332F16-B8E6-45CC-8BA1-F7B30765BF56}"/>
              </a:ext>
            </a:extLst>
          </p:cNvPr>
          <p:cNvSpPr txBox="1"/>
          <p:nvPr/>
        </p:nvSpPr>
        <p:spPr>
          <a:xfrm>
            <a:off x="4953000" y="2362200"/>
            <a:ext cx="3200400" cy="1200329"/>
          </a:xfrm>
          <a:prstGeom prst="rect">
            <a:avLst/>
          </a:prstGeom>
          <a:noFill/>
        </p:spPr>
        <p:txBody>
          <a:bodyPr wrap="square" rtlCol="0">
            <a:spAutoFit/>
          </a:bodyPr>
          <a:lstStyle/>
          <a:p>
            <a:pPr algn="ctr"/>
            <a:r>
              <a:rPr lang="en-US" sz="2400" b="1" dirty="0">
                <a:latin typeface="+mn-lt"/>
              </a:rPr>
              <a:t>Early Identification and Intervention in </a:t>
            </a:r>
          </a:p>
          <a:p>
            <a:pPr algn="ctr"/>
            <a:r>
              <a:rPr lang="en-US" sz="2400" b="1" dirty="0">
                <a:latin typeface="+mn-lt"/>
              </a:rPr>
              <a:t>Medi-Cal </a:t>
            </a:r>
          </a:p>
        </p:txBody>
      </p:sp>
      <p:sp>
        <p:nvSpPr>
          <p:cNvPr id="13" name="TextBox 12">
            <a:extLst>
              <a:ext uri="{FF2B5EF4-FFF2-40B4-BE49-F238E27FC236}">
                <a16:creationId xmlns:a16="http://schemas.microsoft.com/office/drawing/2014/main" id="{73236C39-0372-4D3F-B960-EBE85A4932DE}"/>
              </a:ext>
            </a:extLst>
          </p:cNvPr>
          <p:cNvSpPr txBox="1"/>
          <p:nvPr/>
        </p:nvSpPr>
        <p:spPr>
          <a:xfrm>
            <a:off x="1012820" y="4702314"/>
            <a:ext cx="3200400" cy="707886"/>
          </a:xfrm>
          <a:prstGeom prst="rect">
            <a:avLst/>
          </a:prstGeom>
          <a:noFill/>
        </p:spPr>
        <p:txBody>
          <a:bodyPr wrap="square" rtlCol="0">
            <a:spAutoFit/>
          </a:bodyPr>
          <a:lstStyle/>
          <a:p>
            <a:pPr algn="ctr"/>
            <a:r>
              <a:rPr lang="en-US" sz="2000" b="1" dirty="0">
                <a:latin typeface="+mn-lt"/>
              </a:rPr>
              <a:t>Monday, November 9</a:t>
            </a:r>
            <a:r>
              <a:rPr lang="en-US" sz="2000" b="1" baseline="30000" dirty="0">
                <a:latin typeface="+mn-lt"/>
              </a:rPr>
              <a:t>th</a:t>
            </a:r>
            <a:endParaRPr lang="en-US" sz="2000" b="1" dirty="0">
              <a:latin typeface="+mn-lt"/>
            </a:endParaRPr>
          </a:p>
          <a:p>
            <a:pPr algn="ctr"/>
            <a:r>
              <a:rPr lang="en-US" sz="2000" b="1" dirty="0">
                <a:latin typeface="+mn-lt"/>
              </a:rPr>
              <a:t>12:30 – 2:00 PM PT</a:t>
            </a:r>
          </a:p>
        </p:txBody>
      </p:sp>
      <p:sp>
        <p:nvSpPr>
          <p:cNvPr id="14" name="TextBox 13">
            <a:extLst>
              <a:ext uri="{FF2B5EF4-FFF2-40B4-BE49-F238E27FC236}">
                <a16:creationId xmlns:a16="http://schemas.microsoft.com/office/drawing/2014/main" id="{05762191-3815-48F9-8B94-E47FC1ABB877}"/>
              </a:ext>
            </a:extLst>
          </p:cNvPr>
          <p:cNvSpPr txBox="1"/>
          <p:nvPr/>
        </p:nvSpPr>
        <p:spPr>
          <a:xfrm>
            <a:off x="4953000" y="4702314"/>
            <a:ext cx="3200400" cy="707886"/>
          </a:xfrm>
          <a:prstGeom prst="rect">
            <a:avLst/>
          </a:prstGeom>
          <a:noFill/>
        </p:spPr>
        <p:txBody>
          <a:bodyPr wrap="square" rtlCol="0">
            <a:spAutoFit/>
          </a:bodyPr>
          <a:lstStyle/>
          <a:p>
            <a:pPr algn="ctr"/>
            <a:r>
              <a:rPr lang="en-US" sz="2000" b="1" dirty="0">
                <a:latin typeface="+mn-lt"/>
              </a:rPr>
              <a:t>Wednesday, December 9</a:t>
            </a:r>
            <a:r>
              <a:rPr lang="en-US" sz="2000" b="1" baseline="30000" dirty="0">
                <a:latin typeface="+mn-lt"/>
              </a:rPr>
              <a:t>th</a:t>
            </a:r>
            <a:endParaRPr lang="en-US" sz="2000" b="1" dirty="0">
              <a:latin typeface="+mn-lt"/>
            </a:endParaRPr>
          </a:p>
          <a:p>
            <a:pPr algn="ctr"/>
            <a:r>
              <a:rPr lang="en-US" sz="2000" b="1" dirty="0">
                <a:latin typeface="+mn-lt"/>
              </a:rPr>
              <a:t>10:45 – 12:00 PM PT </a:t>
            </a:r>
          </a:p>
        </p:txBody>
      </p:sp>
      <p:pic>
        <p:nvPicPr>
          <p:cNvPr id="4" name="Graphic 3" descr="Open hand with plant">
            <a:extLst>
              <a:ext uri="{FF2B5EF4-FFF2-40B4-BE49-F238E27FC236}">
                <a16:creationId xmlns:a16="http://schemas.microsoft.com/office/drawing/2014/main" id="{AA63945E-D35C-44B8-A9B1-DC491BEBBA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5820" y="3675221"/>
            <a:ext cx="914400" cy="914400"/>
          </a:xfrm>
          <a:prstGeom prst="rect">
            <a:avLst/>
          </a:prstGeom>
        </p:spPr>
      </p:pic>
      <p:pic>
        <p:nvPicPr>
          <p:cNvPr id="17" name="Graphic 16" descr="Playbook">
            <a:extLst>
              <a:ext uri="{FF2B5EF4-FFF2-40B4-BE49-F238E27FC236}">
                <a16:creationId xmlns:a16="http://schemas.microsoft.com/office/drawing/2014/main" id="{630223B6-56AA-435D-936B-C3A0B8940A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3653007"/>
            <a:ext cx="914400" cy="914400"/>
          </a:xfrm>
          <a:prstGeom prst="rect">
            <a:avLst/>
          </a:prstGeom>
        </p:spPr>
      </p:pic>
    </p:spTree>
    <p:extLst>
      <p:ext uri="{BB962C8B-B14F-4D97-AF65-F5344CB8AC3E}">
        <p14:creationId xmlns:p14="http://schemas.microsoft.com/office/powerpoint/2010/main" val="266387636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1A86-DF4A-4307-9AF9-0BA1B2F3F242}"/>
              </a:ext>
            </a:extLst>
          </p:cNvPr>
          <p:cNvSpPr>
            <a:spLocks noGrp="1"/>
          </p:cNvSpPr>
          <p:nvPr>
            <p:ph type="title"/>
          </p:nvPr>
        </p:nvSpPr>
        <p:spPr/>
        <p:txBody>
          <a:bodyPr/>
          <a:lstStyle/>
          <a:p>
            <a:r>
              <a:rPr lang="en-US" sz="2500" dirty="0"/>
              <a:t>Thanks &amp; Be Well! </a:t>
            </a:r>
          </a:p>
        </p:txBody>
      </p:sp>
      <p:sp>
        <p:nvSpPr>
          <p:cNvPr id="5" name="Footer Placeholder 3">
            <a:extLst>
              <a:ext uri="{FF2B5EF4-FFF2-40B4-BE49-F238E27FC236}">
                <a16:creationId xmlns:a16="http://schemas.microsoft.com/office/drawing/2014/main" id="{F1FC4D23-8ED6-45C8-877A-59B5FB5C2D06}"/>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6" name="Rectangle 5">
            <a:extLst>
              <a:ext uri="{FF2B5EF4-FFF2-40B4-BE49-F238E27FC236}">
                <a16:creationId xmlns:a16="http://schemas.microsoft.com/office/drawing/2014/main" id="{DD88B1A3-FCAB-40E0-A4A8-59EB4F3AAA89}"/>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C:\Users\Mtoups\AppData\Local\Microsoft\Windows\Temporary Internet Files\Content.Outlook\D4E57F5T\CSSP_Stacked_RGB.png">
            <a:extLst>
              <a:ext uri="{FF2B5EF4-FFF2-40B4-BE49-F238E27FC236}">
                <a16:creationId xmlns:a16="http://schemas.microsoft.com/office/drawing/2014/main" id="{8F709E24-317B-420D-92D7-98F85F55C1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971A464-02AA-4941-8587-B6D393D2AC54}"/>
              </a:ext>
            </a:extLst>
          </p:cNvPr>
          <p:cNvPicPr/>
          <p:nvPr/>
        </p:nvPicPr>
        <p:blipFill>
          <a:blip r:embed="rId3"/>
          <a:stretch>
            <a:fillRect/>
          </a:stretch>
        </p:blipFill>
        <p:spPr>
          <a:xfrm>
            <a:off x="1887898" y="1040606"/>
            <a:ext cx="5368204" cy="4776788"/>
          </a:xfrm>
          <a:prstGeom prst="rect">
            <a:avLst/>
          </a:prstGeom>
        </p:spPr>
      </p:pic>
    </p:spTree>
    <p:extLst>
      <p:ext uri="{BB962C8B-B14F-4D97-AF65-F5344CB8AC3E}">
        <p14:creationId xmlns:p14="http://schemas.microsoft.com/office/powerpoint/2010/main" val="231804238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E5DF2-D2B7-498F-ABEC-2F8038761D94}"/>
              </a:ext>
            </a:extLst>
          </p:cNvPr>
          <p:cNvSpPr>
            <a:spLocks noGrp="1"/>
          </p:cNvSpPr>
          <p:nvPr>
            <p:ph type="title"/>
          </p:nvPr>
        </p:nvSpPr>
        <p:spPr/>
        <p:txBody>
          <a:bodyPr>
            <a:normAutofit/>
          </a:bodyPr>
          <a:lstStyle/>
          <a:p>
            <a:r>
              <a:rPr lang="en-US" sz="3200" dirty="0"/>
              <a:t>Appendix</a:t>
            </a:r>
          </a:p>
        </p:txBody>
      </p:sp>
      <p:sp>
        <p:nvSpPr>
          <p:cNvPr id="4" name="Footer Placeholder 3">
            <a:extLst>
              <a:ext uri="{FF2B5EF4-FFF2-40B4-BE49-F238E27FC236}">
                <a16:creationId xmlns:a16="http://schemas.microsoft.com/office/drawing/2014/main" id="{E0F7A324-9374-4598-A292-22B096215925}"/>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5" name="Rectangle 4">
            <a:extLst>
              <a:ext uri="{FF2B5EF4-FFF2-40B4-BE49-F238E27FC236}">
                <a16:creationId xmlns:a16="http://schemas.microsoft.com/office/drawing/2014/main" id="{82AC7B7B-F6D3-47DB-8689-DE95B91D9EBC}"/>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2" descr="C:\Users\Mtoups\AppData\Local\Microsoft\Windows\Temporary Internet Files\Content.Outlook\D4E57F5T\CSSP_Stacked_RGB.png">
            <a:extLst>
              <a:ext uri="{FF2B5EF4-FFF2-40B4-BE49-F238E27FC236}">
                <a16:creationId xmlns:a16="http://schemas.microsoft.com/office/drawing/2014/main" id="{2D26D8F9-993F-4B5C-822C-BD7F2196AE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7086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88D4-DEB9-4DF3-8EF2-8F431B9B31C6}"/>
              </a:ext>
            </a:extLst>
          </p:cNvPr>
          <p:cNvSpPr>
            <a:spLocks noGrp="1"/>
          </p:cNvSpPr>
          <p:nvPr>
            <p:ph type="title"/>
          </p:nvPr>
        </p:nvSpPr>
        <p:spPr/>
        <p:txBody>
          <a:bodyPr/>
          <a:lstStyle/>
          <a:p>
            <a:r>
              <a:rPr lang="en-US" sz="2500" dirty="0"/>
              <a:t>Medicaid Federal Requirements &amp; Options</a:t>
            </a:r>
          </a:p>
        </p:txBody>
      </p:sp>
      <p:graphicFrame>
        <p:nvGraphicFramePr>
          <p:cNvPr id="4" name="Table 3">
            <a:extLst>
              <a:ext uri="{FF2B5EF4-FFF2-40B4-BE49-F238E27FC236}">
                <a16:creationId xmlns:a16="http://schemas.microsoft.com/office/drawing/2014/main" id="{B29B4151-55FA-429A-8286-462DB19766DA}"/>
              </a:ext>
            </a:extLst>
          </p:cNvPr>
          <p:cNvGraphicFramePr>
            <a:graphicFrameLocks noGrp="1"/>
          </p:cNvGraphicFramePr>
          <p:nvPr/>
        </p:nvGraphicFramePr>
        <p:xfrm>
          <a:off x="76200" y="853440"/>
          <a:ext cx="8991599" cy="5852160"/>
        </p:xfrm>
        <a:graphic>
          <a:graphicData uri="http://schemas.openxmlformats.org/drawingml/2006/table">
            <a:tbl>
              <a:tblPr firstRow="1" bandRow="1">
                <a:tableStyleId>{5C22544A-7EE6-4342-B048-85BDC9FD1C3A}</a:tableStyleId>
              </a:tblPr>
              <a:tblGrid>
                <a:gridCol w="1295399">
                  <a:extLst>
                    <a:ext uri="{9D8B030D-6E8A-4147-A177-3AD203B41FA5}">
                      <a16:colId xmlns:a16="http://schemas.microsoft.com/office/drawing/2014/main" val="3133840861"/>
                    </a:ext>
                  </a:extLst>
                </a:gridCol>
                <a:gridCol w="3657600">
                  <a:extLst>
                    <a:ext uri="{9D8B030D-6E8A-4147-A177-3AD203B41FA5}">
                      <a16:colId xmlns:a16="http://schemas.microsoft.com/office/drawing/2014/main" val="2076807980"/>
                    </a:ext>
                  </a:extLst>
                </a:gridCol>
                <a:gridCol w="4038600">
                  <a:extLst>
                    <a:ext uri="{9D8B030D-6E8A-4147-A177-3AD203B41FA5}">
                      <a16:colId xmlns:a16="http://schemas.microsoft.com/office/drawing/2014/main" val="417374227"/>
                    </a:ext>
                  </a:extLst>
                </a:gridCol>
              </a:tblGrid>
              <a:tr h="182880">
                <a:tc>
                  <a:txBody>
                    <a:bodyPr/>
                    <a:lstStyle/>
                    <a:p>
                      <a:pPr algn="ctr"/>
                      <a:r>
                        <a:rPr lang="en-US" sz="1200" b="1" dirty="0">
                          <a:solidFill>
                            <a:schemeClr val="bg1"/>
                          </a:solidFill>
                        </a:rPr>
                        <a:t>Feature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a:solidFill>
                            <a:schemeClr val="bg1"/>
                          </a:solidFill>
                        </a:rPr>
                        <a:t>Mandatory Requirements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a:solidFill>
                            <a:schemeClr val="bg1"/>
                          </a:solidFill>
                        </a:rPr>
                        <a:t>Options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81677064"/>
                  </a:ext>
                </a:extLst>
              </a:tr>
              <a:tr h="1785797">
                <a:tc>
                  <a:txBody>
                    <a:bodyPr/>
                    <a:lstStyle/>
                    <a:p>
                      <a:pPr marL="0" marR="0" lvl="0" indent="0" algn="l" defTabSz="806773"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Covered Populations &amp; Eligibility Levels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Children up to 133% FPL </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Pregnant women &amp; postpartum women for 60 days up to 133% FPL</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Parents and caregivers* </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Children in foster care</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Former foster care children up to age 26</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Children and adults receiving supplemental security income (SSI)*</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Elderly individuals receiving SSI</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Refugees and asylees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Low-income children above 133% FPL* </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Low-income pregnant women up to 185% FPL*</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Low-income postpartum women for more than 60 days*</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Non-disabled, non-pregnant adults ages 19-65 up to 138% FPL*</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Medically needy individuals up to 133% FPL</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Specific diagnoses (e.g., Breast or cervical cancer, tuberculosis)*</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Family planning services for non-pregnant women*</a:t>
                      </a:r>
                    </a:p>
                    <a:p>
                      <a:pPr marL="0" marR="0" lvl="0" indent="0" algn="l" defTabSz="806773"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en-US" sz="1100" i="0" dirty="0">
                        <a:latin typeface="+mn-lt"/>
                      </a:endParaRP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en-US" sz="1100" i="0" dirty="0">
                        <a:latin typeface="+mn-lt"/>
                      </a:endParaRP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en-US" sz="1100" i="0" dirty="0">
                        <a:latin typeface="+mn-lt"/>
                      </a:endParaRP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en-US" sz="1100" i="0" dirty="0">
                        <a:latin typeface="+mn-lt"/>
                      </a:endParaRPr>
                    </a:p>
                    <a:p>
                      <a:pPr marL="0" marR="0" lvl="0" indent="0" algn="l" defTabSz="806773"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en-US" sz="1100" i="0" dirty="0">
                        <a:latin typeface="+mn-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4561691"/>
                  </a:ext>
                </a:extLst>
              </a:tr>
              <a:tr h="2249823">
                <a:tc>
                  <a:txBody>
                    <a:bodyPr/>
                    <a:lstStyle/>
                    <a:p>
                      <a:r>
                        <a:rPr lang="en-US" sz="1200" b="1" dirty="0">
                          <a:solidFill>
                            <a:schemeClr val="tx1"/>
                          </a:solidFill>
                        </a:rPr>
                        <a:t>Covered Services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EPSDT benefit</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Inpatient and outpatient hospital services</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Laboratory and x-rays</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Physician services</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Home health services</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Pediatric or family nurse practitioner services</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Nurse midwife services</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Family planning services and supplies</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Tobacco cessation for pregnant women </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Federally qualified health centers, rural health clinic centers, free standing birth centers</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Non-emergency medical transportation </a:t>
                      </a:r>
                    </a:p>
                    <a:p>
                      <a:pPr marL="285750" marR="0" lvl="0" indent="-2857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Nursing facility services (ages 21 and older)</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0677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1100" i="0" dirty="0">
                          <a:latin typeface="+mn-lt"/>
                        </a:rPr>
                        <a:t>Included, but not limited to:</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Pharmaceutical coverage (all states opt to cover drugs)</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Dental services for adults</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Substance abuse rehabilitation</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Eyeglasses and optometry services </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Speech, hearing, and language disorder services </a:t>
                      </a:r>
                    </a:p>
                    <a:p>
                      <a:pPr marL="171450" marR="0" lvl="0" indent="-171450" algn="l" defTabSz="8067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100" i="0" dirty="0">
                          <a:latin typeface="+mn-lt"/>
                        </a:rPr>
                        <a:t>Targeted case management </a:t>
                      </a:r>
                    </a:p>
                    <a:p>
                      <a:pPr marL="0" marR="0" lvl="0" indent="0" algn="l" defTabSz="806773" rtl="0" eaLnBrk="1" fontAlgn="auto" latinLnBrk="0" hangingPunct="1">
                        <a:lnSpc>
                          <a:spcPct val="100000"/>
                        </a:lnSpc>
                        <a:spcBef>
                          <a:spcPts val="0"/>
                        </a:spcBef>
                        <a:spcAft>
                          <a:spcPts val="0"/>
                        </a:spcAft>
                        <a:buClrTx/>
                        <a:buSzTx/>
                        <a:buFontTx/>
                        <a:buNone/>
                        <a:tabLst/>
                        <a:defRPr/>
                      </a:pPr>
                      <a:endParaRPr lang="en-US" altLang="en-US" sz="1100" i="0" dirty="0">
                        <a:latin typeface="+mn-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9317116"/>
                  </a:ext>
                </a:extLst>
              </a:tr>
              <a:tr h="228600">
                <a:tc>
                  <a:txBody>
                    <a:bodyPr/>
                    <a:lstStyle/>
                    <a:p>
                      <a:r>
                        <a:rPr lang="en-US" sz="1200" b="1" dirty="0">
                          <a:solidFill>
                            <a:schemeClr val="tx1"/>
                          </a:solidFill>
                        </a:rPr>
                        <a:t>Delivery Model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b="0" i="1" dirty="0">
                          <a:solidFill>
                            <a:schemeClr val="tx1"/>
                          </a:solidFill>
                        </a:rPr>
                        <a:t>States must pick at least one delivery system.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Wingdings" panose="05000000000000000000" pitchFamily="2" charset="2"/>
                        <a:buNone/>
                      </a:pPr>
                      <a:r>
                        <a:rPr lang="en-US" sz="1100" b="0" dirty="0">
                          <a:solidFill>
                            <a:schemeClr val="tx1"/>
                          </a:solidFill>
                        </a:rPr>
                        <a:t>Medicaid Managed Care, Fee-For-Service, or both</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87173725"/>
                  </a:ext>
                </a:extLst>
              </a:tr>
              <a:tr h="703070">
                <a:tc>
                  <a:txBody>
                    <a:bodyPr/>
                    <a:lstStyle/>
                    <a:p>
                      <a:r>
                        <a:rPr lang="en-US" sz="1200" b="1" dirty="0">
                          <a:solidFill>
                            <a:schemeClr val="tx1"/>
                          </a:solidFill>
                        </a:rPr>
                        <a:t>Financing &amp; Payment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1100" b="0" dirty="0">
                          <a:solidFill>
                            <a:schemeClr val="tx1"/>
                          </a:solidFill>
                        </a:rPr>
                        <a:t>Medicaid services’ State share between 50 – 83%, with at least 40% coming from State; remainder can come from local governments </a:t>
                      </a:r>
                    </a:p>
                    <a:p>
                      <a:pPr marL="171450" indent="-171450">
                        <a:buFont typeface="Wingdings" panose="05000000000000000000" pitchFamily="2" charset="2"/>
                        <a:buChar char="§"/>
                      </a:pPr>
                      <a:r>
                        <a:rPr lang="en-US" sz="1100" b="0" dirty="0">
                          <a:solidFill>
                            <a:schemeClr val="tx1"/>
                          </a:solidFill>
                        </a:rPr>
                        <a:t>General Medicaid administrative activities’ State-share 50%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Wingdings" panose="05000000000000000000" pitchFamily="2" charset="2"/>
                        <a:buNone/>
                      </a:pPr>
                      <a:r>
                        <a:rPr lang="en-US" sz="1100" b="0" dirty="0">
                          <a:solidFill>
                            <a:schemeClr val="tx1"/>
                          </a:solidFill>
                        </a:rPr>
                        <a:t>Other Medicaid administrative activities (i.e., translation services, </a:t>
                      </a:r>
                      <a:r>
                        <a:rPr lang="en-US" sz="1100" b="0" dirty="0" err="1">
                          <a:solidFill>
                            <a:schemeClr val="tx1"/>
                          </a:solidFill>
                        </a:rPr>
                        <a:t>MMIS</a:t>
                      </a:r>
                      <a:r>
                        <a:rPr lang="en-US" sz="1100" b="0" dirty="0">
                          <a:solidFill>
                            <a:schemeClr val="tx1"/>
                          </a:solidFill>
                        </a:rPr>
                        <a:t> operations) have higher match up to 100%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409547"/>
                  </a:ext>
                </a:extLst>
              </a:tr>
            </a:tbl>
          </a:graphicData>
        </a:graphic>
      </p:graphicFrame>
      <p:sp>
        <p:nvSpPr>
          <p:cNvPr id="6" name="Rectangle: Rounded Corners 5">
            <a:extLst>
              <a:ext uri="{FF2B5EF4-FFF2-40B4-BE49-F238E27FC236}">
                <a16:creationId xmlns:a16="http://schemas.microsoft.com/office/drawing/2014/main" id="{EA976B44-B7AD-4873-8D21-11AEF4FE4AFF}"/>
              </a:ext>
            </a:extLst>
          </p:cNvPr>
          <p:cNvSpPr/>
          <p:nvPr/>
        </p:nvSpPr>
        <p:spPr bwMode="auto">
          <a:xfrm>
            <a:off x="5105400" y="2438400"/>
            <a:ext cx="3872345" cy="731520"/>
          </a:xfrm>
          <a:prstGeom prst="roundRect">
            <a:avLst>
              <a:gd name="adj" fmla="val 35088"/>
            </a:avLst>
          </a:prstGeom>
          <a:solidFill>
            <a:schemeClr val="accent1">
              <a:lumMod val="20000"/>
              <a:lumOff val="80000"/>
            </a:schemeClr>
          </a:solidFill>
          <a:ln w="19050">
            <a:solidFill>
              <a:schemeClr val="accent1"/>
            </a:solidFill>
            <a:prstDash val="sysDot"/>
          </a:ln>
          <a:effectLst/>
        </p:spPr>
        <p:txBody>
          <a:bodyPr lIns="91440" tIns="91440" rIns="91440" bIns="91440" rtlCol="0" anchor="ctr" anchorCtr="0">
            <a:noAutofit/>
          </a:bodyPr>
          <a:lstStyle/>
          <a:p>
            <a:pPr algn="ctr"/>
            <a:r>
              <a:rPr lang="en-US" sz="1100" i="1" dirty="0">
                <a:latin typeface="Calibri" panose="020F0502020204030204" pitchFamily="34" charset="0"/>
              </a:rPr>
              <a:t>As of January 2020, California has expanded eligibility to all children and young adults regardless of immigration status, through age 25. California leverages these generous eligibility standards using State-only dollars to fund this expansion.</a:t>
            </a:r>
            <a:endParaRPr lang="en-US" sz="1100" i="1" dirty="0"/>
          </a:p>
        </p:txBody>
      </p:sp>
      <p:sp>
        <p:nvSpPr>
          <p:cNvPr id="7" name="TextBox 6">
            <a:extLst>
              <a:ext uri="{FF2B5EF4-FFF2-40B4-BE49-F238E27FC236}">
                <a16:creationId xmlns:a16="http://schemas.microsoft.com/office/drawing/2014/main" id="{24311018-8708-41B0-9CCA-9A537734FFB0}"/>
              </a:ext>
            </a:extLst>
          </p:cNvPr>
          <p:cNvSpPr txBox="1"/>
          <p:nvPr/>
        </p:nvSpPr>
        <p:spPr>
          <a:xfrm>
            <a:off x="1371600" y="2971800"/>
            <a:ext cx="2514600" cy="230832"/>
          </a:xfrm>
          <a:prstGeom prst="rect">
            <a:avLst/>
          </a:prstGeom>
          <a:noFill/>
        </p:spPr>
        <p:txBody>
          <a:bodyPr wrap="square" rtlCol="0">
            <a:spAutoFit/>
          </a:bodyPr>
          <a:lstStyle/>
          <a:p>
            <a:r>
              <a:rPr lang="en-US" sz="900" i="1" dirty="0">
                <a:latin typeface="+mn-lt"/>
              </a:rPr>
              <a:t>* Income eligibility limits vary by state</a:t>
            </a:r>
          </a:p>
        </p:txBody>
      </p:sp>
      <p:sp>
        <p:nvSpPr>
          <p:cNvPr id="17" name="Rectangle 16">
            <a:extLst>
              <a:ext uri="{FF2B5EF4-FFF2-40B4-BE49-F238E27FC236}">
                <a16:creationId xmlns:a16="http://schemas.microsoft.com/office/drawing/2014/main" id="{F456D6C7-8CB7-4E2D-9A74-AA1CFEA9D964}"/>
              </a:ext>
            </a:extLst>
          </p:cNvPr>
          <p:cNvSpPr/>
          <p:nvPr/>
        </p:nvSpPr>
        <p:spPr>
          <a:xfrm>
            <a:off x="0" y="6674201"/>
            <a:ext cx="9144000" cy="215199"/>
          </a:xfrm>
          <a:prstGeom prst="rect">
            <a:avLst/>
          </a:prstGeom>
        </p:spPr>
        <p:txBody>
          <a:bodyPr wrap="square" lIns="91202" tIns="45599" rIns="91202" bIns="45599">
            <a:spAutoFit/>
          </a:bodyPr>
          <a:lstStyle/>
          <a:p>
            <a:r>
              <a:rPr lang="en-US" sz="800" i="1" dirty="0">
                <a:solidFill>
                  <a:schemeClr val="bg1">
                    <a:lumMod val="50000"/>
                  </a:schemeClr>
                </a:solidFill>
                <a:latin typeface="Calibri"/>
              </a:rPr>
              <a:t>Sources:</a:t>
            </a:r>
            <a:r>
              <a:rPr lang="en-US" sz="800" dirty="0">
                <a:solidFill>
                  <a:schemeClr val="bg1">
                    <a:lumMod val="50000"/>
                  </a:schemeClr>
                </a:solidFill>
                <a:latin typeface="Calibri"/>
              </a:rPr>
              <a:t> Medicaid &amp; CHIP Payment &amp; Access Commission (</a:t>
            </a:r>
            <a:r>
              <a:rPr lang="en-US" sz="800" dirty="0" err="1">
                <a:solidFill>
                  <a:schemeClr val="bg1">
                    <a:lumMod val="50000"/>
                  </a:schemeClr>
                </a:solidFill>
                <a:latin typeface="Calibri"/>
              </a:rPr>
              <a:t>MACPAC</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2">
                  <a:extLst>
                    <a:ext uri="{A12FA001-AC4F-418D-AE19-62706E023703}">
                      <ahyp:hlinkClr xmlns:ahyp="http://schemas.microsoft.com/office/drawing/2018/hyperlinkcolor" val="tx"/>
                    </a:ext>
                  </a:extLst>
                </a:hlinkClick>
              </a:rPr>
              <a:t>Eligibility</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3">
                  <a:extLst>
                    <a:ext uri="{A12FA001-AC4F-418D-AE19-62706E023703}">
                      <ahyp:hlinkClr xmlns:ahyp="http://schemas.microsoft.com/office/drawing/2018/hyperlinkcolor" val="tx"/>
                    </a:ext>
                  </a:extLst>
                </a:hlinkClick>
              </a:rPr>
              <a:t>Federal Requirements &amp; State Options for Eligibility</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4">
                  <a:extLst>
                    <a:ext uri="{A12FA001-AC4F-418D-AE19-62706E023703}">
                      <ahyp:hlinkClr xmlns:ahyp="http://schemas.microsoft.com/office/drawing/2018/hyperlinkcolor" val="tx"/>
                    </a:ext>
                  </a:extLst>
                </a:hlinkClick>
              </a:rPr>
              <a:t>Mandatory &amp; Optional Benefits</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5">
                  <a:extLst>
                    <a:ext uri="{A12FA001-AC4F-418D-AE19-62706E023703}">
                      <ahyp:hlinkClr xmlns:ahyp="http://schemas.microsoft.com/office/drawing/2018/hyperlinkcolor" val="tx"/>
                    </a:ext>
                  </a:extLst>
                </a:hlinkClick>
              </a:rPr>
              <a:t>Provider Payment &amp; Delivery Systems</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6">
                  <a:extLst>
                    <a:ext uri="{A12FA001-AC4F-418D-AE19-62706E023703}">
                      <ahyp:hlinkClr xmlns:ahyp="http://schemas.microsoft.com/office/drawing/2018/hyperlinkcolor" val="tx"/>
                    </a:ext>
                  </a:extLst>
                </a:hlinkClick>
              </a:rPr>
              <a:t>Financing</a:t>
            </a:r>
            <a:r>
              <a:rPr lang="en-US" sz="800" dirty="0">
                <a:solidFill>
                  <a:schemeClr val="bg1">
                    <a:lumMod val="50000"/>
                  </a:schemeClr>
                </a:solidFill>
                <a:latin typeface="Calibri"/>
              </a:rPr>
              <a:t>.</a:t>
            </a:r>
          </a:p>
        </p:txBody>
      </p:sp>
    </p:spTree>
    <p:extLst>
      <p:ext uri="{BB962C8B-B14F-4D97-AF65-F5344CB8AC3E}">
        <p14:creationId xmlns:p14="http://schemas.microsoft.com/office/powerpoint/2010/main" val="3605195041"/>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5F61-FC28-4E21-8DB4-74F16AA20511}"/>
              </a:ext>
            </a:extLst>
          </p:cNvPr>
          <p:cNvSpPr>
            <a:spLocks noGrp="1"/>
          </p:cNvSpPr>
          <p:nvPr>
            <p:ph type="title"/>
          </p:nvPr>
        </p:nvSpPr>
        <p:spPr/>
        <p:txBody>
          <a:bodyPr/>
          <a:lstStyle/>
          <a:p>
            <a:r>
              <a:rPr lang="en-US" sz="2500" dirty="0"/>
              <a:t>Medicaid Authorities &amp; State Program Administration</a:t>
            </a:r>
          </a:p>
        </p:txBody>
      </p:sp>
      <p:sp>
        <p:nvSpPr>
          <p:cNvPr id="4" name="Footer Placeholder 3">
            <a:extLst>
              <a:ext uri="{FF2B5EF4-FFF2-40B4-BE49-F238E27FC236}">
                <a16:creationId xmlns:a16="http://schemas.microsoft.com/office/drawing/2014/main" id="{0EBE1F00-39FE-4BC0-9558-835904A83B2D}"/>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5" name="Rectangle 4">
            <a:extLst>
              <a:ext uri="{FF2B5EF4-FFF2-40B4-BE49-F238E27FC236}">
                <a16:creationId xmlns:a16="http://schemas.microsoft.com/office/drawing/2014/main" id="{191CE4CB-FD92-4BC5-B3E6-46AF3928E3F6}"/>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2" descr="C:\Users\Mtoups\AppData\Local\Microsoft\Windows\Temporary Internet Files\Content.Outlook\D4E57F5T\CSSP_Stacked_RGB.png">
            <a:extLst>
              <a:ext uri="{FF2B5EF4-FFF2-40B4-BE49-F238E27FC236}">
                <a16:creationId xmlns:a16="http://schemas.microsoft.com/office/drawing/2014/main" id="{D4D37143-A11A-4802-812B-96B98D729B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4A15E327-A5E1-4ED7-B299-4D2A654EE525}"/>
              </a:ext>
            </a:extLst>
          </p:cNvPr>
          <p:cNvGraphicFramePr>
            <a:graphicFrameLocks noGrp="1"/>
          </p:cNvGraphicFramePr>
          <p:nvPr>
            <p:extLst>
              <p:ext uri="{D42A27DB-BD31-4B8C-83A1-F6EECF244321}">
                <p14:modId xmlns:p14="http://schemas.microsoft.com/office/powerpoint/2010/main" val="1376787117"/>
              </p:ext>
            </p:extLst>
          </p:nvPr>
        </p:nvGraphicFramePr>
        <p:xfrm>
          <a:off x="76200" y="853440"/>
          <a:ext cx="8991600" cy="4023360"/>
        </p:xfrm>
        <a:graphic>
          <a:graphicData uri="http://schemas.openxmlformats.org/drawingml/2006/table">
            <a:tbl>
              <a:tblPr firstRow="1" bandRow="1">
                <a:tableStyleId>{5C22544A-7EE6-4342-B048-85BDC9FD1C3A}</a:tableStyleId>
              </a:tblPr>
              <a:tblGrid>
                <a:gridCol w="2351648">
                  <a:extLst>
                    <a:ext uri="{9D8B030D-6E8A-4147-A177-3AD203B41FA5}">
                      <a16:colId xmlns:a16="http://schemas.microsoft.com/office/drawing/2014/main" val="3133840861"/>
                    </a:ext>
                  </a:extLst>
                </a:gridCol>
                <a:gridCol w="6639952">
                  <a:extLst>
                    <a:ext uri="{9D8B030D-6E8A-4147-A177-3AD203B41FA5}">
                      <a16:colId xmlns:a16="http://schemas.microsoft.com/office/drawing/2014/main" val="2076807980"/>
                    </a:ext>
                  </a:extLst>
                </a:gridCol>
              </a:tblGrid>
              <a:tr h="182880">
                <a:tc>
                  <a:txBody>
                    <a:bodyPr/>
                    <a:lstStyle/>
                    <a:p>
                      <a:pPr algn="ctr"/>
                      <a:r>
                        <a:rPr lang="en-US" sz="1200" b="1" dirty="0">
                          <a:solidFill>
                            <a:schemeClr val="bg1"/>
                          </a:solidFill>
                        </a:rPr>
                        <a:t>Medicaid Authority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a:solidFill>
                            <a:schemeClr val="bg1"/>
                          </a:solidFill>
                        </a:rPr>
                        <a:t>Authority Details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81677064"/>
                  </a:ext>
                </a:extLst>
              </a:tr>
              <a:tr h="777240">
                <a:tc>
                  <a:txBody>
                    <a:bodyPr/>
                    <a:lstStyle/>
                    <a:p>
                      <a:pPr marL="0" marR="0" lvl="0" indent="0" algn="l" defTabSz="806773"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Federal Statute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anose="05000000000000000000" pitchFamily="2" charset="2"/>
                        <a:buChar char="§"/>
                      </a:pPr>
                      <a:r>
                        <a:rPr lang="en-US" sz="1100" b="1" dirty="0">
                          <a:latin typeface="+mn-lt"/>
                        </a:rPr>
                        <a:t>Social Security Act Title XIX. </a:t>
                      </a:r>
                      <a:r>
                        <a:rPr lang="en-US" sz="1100" dirty="0">
                          <a:latin typeface="+mn-lt"/>
                        </a:rPr>
                        <a:t>Authorizes Medicaid and the federal-state matching. </a:t>
                      </a:r>
                    </a:p>
                    <a:p>
                      <a:pPr marL="285750" indent="-285750">
                        <a:buFont typeface="Wingdings" panose="05000000000000000000" pitchFamily="2" charset="2"/>
                        <a:buChar char="§"/>
                      </a:pPr>
                      <a:r>
                        <a:rPr lang="en-US" sz="1100" b="1" dirty="0">
                          <a:latin typeface="+mn-lt"/>
                        </a:rPr>
                        <a:t>Social Security Act Title XXI. </a:t>
                      </a:r>
                      <a:r>
                        <a:rPr lang="en-US" sz="1100" dirty="0">
                          <a:latin typeface="+mn-lt"/>
                        </a:rPr>
                        <a:t>Authorizes states’ CHIP programs and federal-state matching.</a:t>
                      </a:r>
                    </a:p>
                    <a:p>
                      <a:pPr marL="285750" indent="-285750">
                        <a:buFont typeface="Wingdings" panose="05000000000000000000" pitchFamily="2" charset="2"/>
                        <a:buChar char="§"/>
                      </a:pPr>
                      <a:r>
                        <a:rPr lang="en-US" sz="1100" b="1" dirty="0">
                          <a:latin typeface="+mn-lt"/>
                        </a:rPr>
                        <a:t>Social Security Act § 1115. </a:t>
                      </a:r>
                      <a:r>
                        <a:rPr lang="en-US" sz="1100" dirty="0">
                          <a:latin typeface="+mn-lt"/>
                        </a:rPr>
                        <a:t>Permits states to seek permission from HHS Secretary to waive certain federal requirements and  implement demonstration projects to promote the goals of Medicaid. </a:t>
                      </a:r>
                      <a:endParaRPr lang="en-US" sz="1100" b="1" dirty="0">
                        <a:latin typeface="+mn-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4561691"/>
                  </a:ext>
                </a:extLst>
              </a:tr>
              <a:tr h="609600">
                <a:tc>
                  <a:txBody>
                    <a:bodyPr/>
                    <a:lstStyle/>
                    <a:p>
                      <a:r>
                        <a:rPr lang="en-US" sz="1200" b="1" dirty="0">
                          <a:solidFill>
                            <a:schemeClr val="tx1"/>
                          </a:solidFill>
                        </a:rPr>
                        <a:t>Federal Regulations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Wingdings" panose="05000000000000000000" pitchFamily="2" charset="2"/>
                        <a:buChar char="§"/>
                      </a:pPr>
                      <a:r>
                        <a:rPr lang="en-US" sz="1100" b="1" dirty="0">
                          <a:latin typeface="+mn-lt"/>
                        </a:rPr>
                        <a:t>Code of Federal Regulations Title 42: Public Health. </a:t>
                      </a:r>
                      <a:r>
                        <a:rPr lang="en-US" sz="1100" dirty="0">
                          <a:latin typeface="+mn-lt"/>
                        </a:rPr>
                        <a:t>The set of rules and regulations issued by federal agencies regarding public health. Chapter IV specifically contains regulations issued by CMS for Medicaid and CHIP. </a:t>
                      </a:r>
                      <a:endParaRPr lang="en-US" sz="1100" b="1" dirty="0">
                        <a:latin typeface="+mn-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9317116"/>
                  </a:ext>
                </a:extLst>
              </a:tr>
              <a:tr h="228600">
                <a:tc>
                  <a:txBody>
                    <a:bodyPr/>
                    <a:lstStyle/>
                    <a:p>
                      <a:r>
                        <a:rPr lang="en-US" sz="1200" b="1" dirty="0">
                          <a:solidFill>
                            <a:schemeClr val="tx1"/>
                          </a:solidFill>
                        </a:rPr>
                        <a:t>Federal Guidance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anose="05000000000000000000" pitchFamily="2" charset="2"/>
                        <a:buChar char="§"/>
                      </a:pPr>
                      <a:r>
                        <a:rPr lang="en-US" sz="1100" b="1" dirty="0">
                          <a:latin typeface="+mn-lt"/>
                        </a:rPr>
                        <a:t>State Medicaid Director Letter (</a:t>
                      </a:r>
                      <a:r>
                        <a:rPr lang="en-US" sz="1100" b="1" dirty="0" err="1">
                          <a:latin typeface="+mn-lt"/>
                        </a:rPr>
                        <a:t>SMDLs</a:t>
                      </a:r>
                      <a:r>
                        <a:rPr lang="en-US" sz="1100" b="1" dirty="0">
                          <a:latin typeface="+mn-lt"/>
                        </a:rPr>
                        <a:t>). </a:t>
                      </a:r>
                      <a:r>
                        <a:rPr lang="en-US" sz="1100" dirty="0">
                          <a:latin typeface="+mn-lt"/>
                        </a:rPr>
                        <a:t>Clarify Medicaid statutory and regulatory issues, and communicate policies in federal regulations.</a:t>
                      </a:r>
                      <a:endParaRPr lang="en-US" sz="1100" b="1" dirty="0">
                        <a:latin typeface="+mn-lt"/>
                      </a:endParaRPr>
                    </a:p>
                    <a:p>
                      <a:pPr marL="285750" indent="-285750">
                        <a:buFont typeface="Wingdings" panose="05000000000000000000" pitchFamily="2" charset="2"/>
                        <a:buChar char="§"/>
                      </a:pPr>
                      <a:r>
                        <a:rPr lang="en-US" sz="1100" b="1" dirty="0">
                          <a:latin typeface="+mn-lt"/>
                        </a:rPr>
                        <a:t>State Health Official Letters (</a:t>
                      </a:r>
                      <a:r>
                        <a:rPr lang="en-US" sz="1100" b="1" dirty="0" err="1">
                          <a:latin typeface="+mn-lt"/>
                        </a:rPr>
                        <a:t>SHOLs</a:t>
                      </a:r>
                      <a:r>
                        <a:rPr lang="en-US" sz="1100" b="1" dirty="0">
                          <a:latin typeface="+mn-lt"/>
                        </a:rPr>
                        <a:t>). </a:t>
                      </a:r>
                      <a:r>
                        <a:rPr lang="en-US" sz="1100" dirty="0">
                          <a:latin typeface="+mn-lt"/>
                        </a:rPr>
                        <a:t>Similar to </a:t>
                      </a:r>
                      <a:r>
                        <a:rPr lang="en-US" sz="1100" dirty="0" err="1">
                          <a:latin typeface="+mn-lt"/>
                        </a:rPr>
                        <a:t>SMDLs</a:t>
                      </a:r>
                      <a:r>
                        <a:rPr lang="en-US" sz="1100" dirty="0">
                          <a:latin typeface="+mn-lt"/>
                        </a:rPr>
                        <a:t>, but apply to Medicaid and CHIP.</a:t>
                      </a:r>
                      <a:endParaRPr lang="en-US" sz="1100" b="1" dirty="0">
                        <a:latin typeface="+mn-lt"/>
                      </a:endParaRPr>
                    </a:p>
                    <a:p>
                      <a:pPr marL="285750" indent="-285750">
                        <a:buFont typeface="Wingdings" panose="05000000000000000000" pitchFamily="2" charset="2"/>
                        <a:buChar char="§"/>
                      </a:pPr>
                      <a:r>
                        <a:rPr lang="en-US" sz="1100" b="1" dirty="0">
                          <a:latin typeface="+mn-lt"/>
                        </a:rPr>
                        <a:t>Medicaid &amp; CHIP Informational Bulletins (CIBs). </a:t>
                      </a:r>
                      <a:r>
                        <a:rPr lang="en-US" sz="1100" dirty="0">
                          <a:latin typeface="+mn-lt"/>
                        </a:rPr>
                        <a:t>Address operational and technical issues; does not issue new guidance.</a:t>
                      </a:r>
                      <a:endParaRPr lang="en-US" sz="1100" b="1" dirty="0">
                        <a:latin typeface="+mn-lt"/>
                      </a:endParaRPr>
                    </a:p>
                    <a:p>
                      <a:pPr marL="285750" indent="-285750">
                        <a:buFont typeface="Wingdings" panose="05000000000000000000" pitchFamily="2" charset="2"/>
                        <a:buChar char="§"/>
                      </a:pPr>
                      <a:r>
                        <a:rPr lang="en-US" sz="1100" b="1" dirty="0">
                          <a:latin typeface="+mn-lt"/>
                        </a:rPr>
                        <a:t>Frequently Asked Questions (FAQs). </a:t>
                      </a:r>
                      <a:r>
                        <a:rPr lang="en-US" sz="1100" dirty="0">
                          <a:latin typeface="+mn-lt"/>
                        </a:rPr>
                        <a:t>Clarify regulatory issues and address operational concerns.</a:t>
                      </a:r>
                      <a:endParaRPr lang="en-US" sz="1100" b="1" dirty="0">
                        <a:latin typeface="+mn-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87173725"/>
                  </a:ext>
                </a:extLst>
              </a:tr>
              <a:tr h="703070">
                <a:tc>
                  <a:txBody>
                    <a:bodyPr/>
                    <a:lstStyle/>
                    <a:p>
                      <a:r>
                        <a:rPr lang="en-US" sz="1200" b="1" dirty="0">
                          <a:solidFill>
                            <a:schemeClr val="tx1"/>
                          </a:solidFill>
                        </a:rPr>
                        <a:t>State Program Administration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Wingdings" panose="05000000000000000000" pitchFamily="2" charset="2"/>
                        <a:buChar char="§"/>
                      </a:pPr>
                      <a:r>
                        <a:rPr lang="en-US" sz="1100" b="1" dirty="0">
                          <a:latin typeface="+mn-lt"/>
                        </a:rPr>
                        <a:t>Medicaid &amp; CHIP State Plan. </a:t>
                      </a:r>
                      <a:r>
                        <a:rPr lang="en-US" sz="1100" dirty="0">
                          <a:latin typeface="+mn-lt"/>
                        </a:rPr>
                        <a:t>Describes how California administers its programs (i.e., populations covered, services covered, provider reimbursement)</a:t>
                      </a:r>
                    </a:p>
                    <a:p>
                      <a:pPr marL="285750" indent="-285750">
                        <a:buFont typeface="Wingdings" panose="05000000000000000000" pitchFamily="2" charset="2"/>
                        <a:buChar char="§"/>
                      </a:pPr>
                      <a:r>
                        <a:rPr lang="en-US" sz="1100" b="1" dirty="0">
                          <a:latin typeface="+mn-lt"/>
                        </a:rPr>
                        <a:t>State Plan Amendment (SPA). </a:t>
                      </a:r>
                      <a:r>
                        <a:rPr lang="en-US" sz="1100" dirty="0">
                          <a:latin typeface="+mn-lt"/>
                        </a:rPr>
                        <a:t>Amends the agreed up on State Plan for policies and operational changes, corrections, or updates</a:t>
                      </a:r>
                    </a:p>
                    <a:p>
                      <a:pPr marL="285750" indent="-285750">
                        <a:buFont typeface="Wingdings" panose="05000000000000000000" pitchFamily="2" charset="2"/>
                        <a:buChar char="§"/>
                      </a:pPr>
                      <a:r>
                        <a:rPr lang="en-US" sz="1100" b="1" dirty="0">
                          <a:latin typeface="+mn-lt"/>
                        </a:rPr>
                        <a:t>Medicaid Managed Care Contract. </a:t>
                      </a:r>
                      <a:r>
                        <a:rPr lang="en-US" sz="1100" dirty="0">
                          <a:latin typeface="+mn-lt"/>
                        </a:rPr>
                        <a:t>Contract between DHCS and </a:t>
                      </a:r>
                      <a:r>
                        <a:rPr lang="en-US" sz="1100" dirty="0" err="1">
                          <a:latin typeface="+mn-lt"/>
                        </a:rPr>
                        <a:t>MCPs</a:t>
                      </a:r>
                      <a:r>
                        <a:rPr lang="en-US" sz="1100" dirty="0">
                          <a:latin typeface="+mn-lt"/>
                        </a:rPr>
                        <a:t> on roles and responsibilities for </a:t>
                      </a:r>
                      <a:r>
                        <a:rPr lang="en-US" sz="1100" dirty="0" err="1">
                          <a:latin typeface="+mn-lt"/>
                        </a:rPr>
                        <a:t>MCPs</a:t>
                      </a:r>
                      <a:r>
                        <a:rPr lang="en-US" sz="1100" dirty="0">
                          <a:latin typeface="+mn-lt"/>
                        </a:rPr>
                        <a:t>.</a:t>
                      </a:r>
                    </a:p>
                    <a:p>
                      <a:pPr marL="0" indent="0">
                        <a:buFont typeface="Wingdings" panose="05000000000000000000" pitchFamily="2" charset="2"/>
                        <a:buNone/>
                      </a:pPr>
                      <a:endParaRPr lang="en-US" sz="1100" dirty="0">
                        <a:latin typeface="+mn-lt"/>
                      </a:endParaRPr>
                    </a:p>
                    <a:p>
                      <a:pPr marL="0" indent="0">
                        <a:buFont typeface="Wingdings" panose="05000000000000000000" pitchFamily="2" charset="2"/>
                        <a:buNone/>
                      </a:pPr>
                      <a:endParaRPr lang="en-US" sz="1100" dirty="0">
                        <a:latin typeface="+mn-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409547"/>
                  </a:ext>
                </a:extLst>
              </a:tr>
            </a:tbl>
          </a:graphicData>
        </a:graphic>
      </p:graphicFrame>
      <p:sp>
        <p:nvSpPr>
          <p:cNvPr id="8" name="TextBox 7">
            <a:extLst>
              <a:ext uri="{FF2B5EF4-FFF2-40B4-BE49-F238E27FC236}">
                <a16:creationId xmlns:a16="http://schemas.microsoft.com/office/drawing/2014/main" id="{31647030-4A38-4BF9-8D39-B889CB6C57BA}"/>
              </a:ext>
            </a:extLst>
          </p:cNvPr>
          <p:cNvSpPr txBox="1"/>
          <p:nvPr/>
        </p:nvSpPr>
        <p:spPr>
          <a:xfrm>
            <a:off x="2438400" y="4630124"/>
            <a:ext cx="2514600" cy="230832"/>
          </a:xfrm>
          <a:prstGeom prst="rect">
            <a:avLst/>
          </a:prstGeom>
          <a:noFill/>
        </p:spPr>
        <p:txBody>
          <a:bodyPr wrap="square" rtlCol="0">
            <a:spAutoFit/>
          </a:bodyPr>
          <a:lstStyle/>
          <a:p>
            <a:r>
              <a:rPr lang="en-US" sz="900" i="1" dirty="0">
                <a:latin typeface="+mn-lt"/>
              </a:rPr>
              <a:t>Requires Federal Approval</a:t>
            </a:r>
          </a:p>
        </p:txBody>
      </p:sp>
    </p:spTree>
    <p:extLst>
      <p:ext uri="{BB962C8B-B14F-4D97-AF65-F5344CB8AC3E}">
        <p14:creationId xmlns:p14="http://schemas.microsoft.com/office/powerpoint/2010/main" val="412158766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0C64C1-00B0-4C65-AC6B-D061F1A90AF2}"/>
              </a:ext>
            </a:extLst>
          </p:cNvPr>
          <p:cNvSpPr/>
          <p:nvPr/>
        </p:nvSpPr>
        <p:spPr bwMode="auto">
          <a:xfrm>
            <a:off x="152400" y="5334000"/>
            <a:ext cx="8915400" cy="1280160"/>
          </a:xfrm>
          <a:prstGeom prst="rect">
            <a:avLst/>
          </a:prstGeom>
          <a:solidFill>
            <a:schemeClr val="bg1">
              <a:lumMod val="95000"/>
            </a:schemeClr>
          </a:solidFill>
          <a:ln w="19050">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4FDB1B6A-E9D9-4D25-A969-820A9943EAD4}"/>
              </a:ext>
            </a:extLst>
          </p:cNvPr>
          <p:cNvSpPr>
            <a:spLocks noGrp="1"/>
          </p:cNvSpPr>
          <p:nvPr>
            <p:ph type="title"/>
          </p:nvPr>
        </p:nvSpPr>
        <p:spPr/>
        <p:txBody>
          <a:bodyPr/>
          <a:lstStyle/>
          <a:p>
            <a:r>
              <a:rPr lang="en-US" sz="2500" dirty="0"/>
              <a:t>Medi-Cal Managed Care Policy Tools</a:t>
            </a:r>
          </a:p>
        </p:txBody>
      </p:sp>
      <p:sp>
        <p:nvSpPr>
          <p:cNvPr id="5" name="Rectangle: Rounded Corners 4">
            <a:extLst>
              <a:ext uri="{FF2B5EF4-FFF2-40B4-BE49-F238E27FC236}">
                <a16:creationId xmlns:a16="http://schemas.microsoft.com/office/drawing/2014/main" id="{4F2E1721-EE57-44D5-8094-F5D4839C2A6B}"/>
              </a:ext>
            </a:extLst>
          </p:cNvPr>
          <p:cNvSpPr/>
          <p:nvPr/>
        </p:nvSpPr>
        <p:spPr bwMode="auto">
          <a:xfrm>
            <a:off x="415636" y="994611"/>
            <a:ext cx="2514600" cy="4072003"/>
          </a:xfrm>
          <a:prstGeom prst="roundRect">
            <a:avLst/>
          </a:prstGeom>
          <a:solidFill>
            <a:srgbClr val="F5FFE1"/>
          </a:solidFill>
          <a:ln w="19050">
            <a:solidFill>
              <a:schemeClr val="accent3">
                <a:lumMod val="75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6" name="TextBox 5">
            <a:extLst>
              <a:ext uri="{FF2B5EF4-FFF2-40B4-BE49-F238E27FC236}">
                <a16:creationId xmlns:a16="http://schemas.microsoft.com/office/drawing/2014/main" id="{F2F7E64F-8697-42C3-9AAA-451A0C48A2AF}"/>
              </a:ext>
            </a:extLst>
          </p:cNvPr>
          <p:cNvSpPr txBox="1"/>
          <p:nvPr/>
        </p:nvSpPr>
        <p:spPr>
          <a:xfrm>
            <a:off x="415636" y="1077901"/>
            <a:ext cx="2514600" cy="584775"/>
          </a:xfrm>
          <a:prstGeom prst="rect">
            <a:avLst/>
          </a:prstGeom>
          <a:noFill/>
        </p:spPr>
        <p:txBody>
          <a:bodyPr wrap="square" rtlCol="0">
            <a:spAutoFit/>
          </a:bodyPr>
          <a:lstStyle/>
          <a:p>
            <a:pPr algn="ctr"/>
            <a:r>
              <a:rPr lang="en-US" sz="1600" b="1" u="sng" dirty="0">
                <a:latin typeface="+mn-lt"/>
              </a:rPr>
              <a:t>Medi-Cal </a:t>
            </a:r>
            <a:r>
              <a:rPr lang="en-US" sz="1600" b="1" u="sng" dirty="0" err="1">
                <a:latin typeface="+mn-lt"/>
              </a:rPr>
              <a:t>MCP</a:t>
            </a:r>
            <a:r>
              <a:rPr lang="en-US" sz="1600" b="1" u="sng" dirty="0">
                <a:latin typeface="+mn-lt"/>
              </a:rPr>
              <a:t> </a:t>
            </a:r>
          </a:p>
          <a:p>
            <a:pPr algn="ctr"/>
            <a:r>
              <a:rPr lang="en-US" sz="1600" b="1" u="sng" dirty="0">
                <a:latin typeface="+mn-lt"/>
              </a:rPr>
              <a:t>Contract</a:t>
            </a:r>
          </a:p>
        </p:txBody>
      </p:sp>
      <p:sp>
        <p:nvSpPr>
          <p:cNvPr id="7" name="TextBox 6">
            <a:extLst>
              <a:ext uri="{FF2B5EF4-FFF2-40B4-BE49-F238E27FC236}">
                <a16:creationId xmlns:a16="http://schemas.microsoft.com/office/drawing/2014/main" id="{5A97396F-4320-4440-993B-13E730EFAF6A}"/>
              </a:ext>
            </a:extLst>
          </p:cNvPr>
          <p:cNvSpPr txBox="1"/>
          <p:nvPr/>
        </p:nvSpPr>
        <p:spPr>
          <a:xfrm>
            <a:off x="415636" y="2165492"/>
            <a:ext cx="2514600" cy="2893100"/>
          </a:xfrm>
          <a:prstGeom prst="rect">
            <a:avLst/>
          </a:prstGeom>
          <a:noFill/>
        </p:spPr>
        <p:txBody>
          <a:bodyPr wrap="square" rtlCol="0">
            <a:spAutoFit/>
          </a:bodyPr>
          <a:lstStyle/>
          <a:p>
            <a:r>
              <a:rPr lang="en-US" sz="1400" dirty="0">
                <a:latin typeface="+mn-lt"/>
              </a:rPr>
              <a:t>DHCS has broad flexibility to </a:t>
            </a:r>
            <a:r>
              <a:rPr lang="en-US" sz="1400" b="1" dirty="0">
                <a:latin typeface="+mn-lt"/>
              </a:rPr>
              <a:t>require or incentivize </a:t>
            </a:r>
            <a:r>
              <a:rPr lang="en-US" sz="1400" b="1" dirty="0" err="1">
                <a:latin typeface="+mn-lt"/>
              </a:rPr>
              <a:t>MCPs</a:t>
            </a:r>
            <a:r>
              <a:rPr lang="en-US" sz="1400" dirty="0">
                <a:latin typeface="+mn-lt"/>
              </a:rPr>
              <a:t> to implement initiatives aimed at pediatric populations, including:</a:t>
            </a:r>
          </a:p>
          <a:p>
            <a:pPr marL="285750" indent="-285750">
              <a:buFont typeface="Wingdings" panose="05000000000000000000" pitchFamily="2" charset="2"/>
              <a:buChar char="§"/>
            </a:pPr>
            <a:r>
              <a:rPr lang="en-US" sz="1400" dirty="0">
                <a:latin typeface="+mn-lt"/>
              </a:rPr>
              <a:t>Focusing on targeted populations</a:t>
            </a:r>
          </a:p>
          <a:p>
            <a:pPr marL="285750" indent="-285750">
              <a:buFont typeface="Wingdings" panose="05000000000000000000" pitchFamily="2" charset="2"/>
              <a:buChar char="§"/>
            </a:pPr>
            <a:r>
              <a:rPr lang="en-US" sz="1400" dirty="0">
                <a:latin typeface="+mn-lt"/>
              </a:rPr>
              <a:t>Partnering with community organizations to support families with young children </a:t>
            </a:r>
          </a:p>
          <a:p>
            <a:pPr marL="285750" indent="-285750">
              <a:buFont typeface="Wingdings" panose="05000000000000000000" pitchFamily="2" charset="2"/>
              <a:buChar char="§"/>
            </a:pPr>
            <a:r>
              <a:rPr lang="en-US" sz="1400" dirty="0">
                <a:latin typeface="+mn-lt"/>
              </a:rPr>
              <a:t>Meeting higher quality performance metrics (e.g., HEDIS, CMS Core Set Measures)</a:t>
            </a:r>
          </a:p>
        </p:txBody>
      </p:sp>
      <p:sp>
        <p:nvSpPr>
          <p:cNvPr id="8" name="Rectangle: Rounded Corners 7">
            <a:extLst>
              <a:ext uri="{FF2B5EF4-FFF2-40B4-BE49-F238E27FC236}">
                <a16:creationId xmlns:a16="http://schemas.microsoft.com/office/drawing/2014/main" id="{EC693FB4-0DA0-4CEC-BD29-D79EFB094D67}"/>
              </a:ext>
            </a:extLst>
          </p:cNvPr>
          <p:cNvSpPr/>
          <p:nvPr/>
        </p:nvSpPr>
        <p:spPr bwMode="auto">
          <a:xfrm>
            <a:off x="3370118" y="994611"/>
            <a:ext cx="2514600" cy="4072003"/>
          </a:xfrm>
          <a:prstGeom prst="roundRect">
            <a:avLst/>
          </a:prstGeom>
          <a:solidFill>
            <a:schemeClr val="accent5">
              <a:lumMod val="20000"/>
              <a:lumOff val="80000"/>
            </a:schemeClr>
          </a:solidFill>
          <a:ln w="19050">
            <a:solidFill>
              <a:schemeClr val="accent5">
                <a:lumMod val="75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9" name="TextBox 8">
            <a:extLst>
              <a:ext uri="{FF2B5EF4-FFF2-40B4-BE49-F238E27FC236}">
                <a16:creationId xmlns:a16="http://schemas.microsoft.com/office/drawing/2014/main" id="{53DB66A5-4926-4285-97C4-757702C78C2A}"/>
              </a:ext>
            </a:extLst>
          </p:cNvPr>
          <p:cNvSpPr txBox="1"/>
          <p:nvPr/>
        </p:nvSpPr>
        <p:spPr>
          <a:xfrm>
            <a:off x="3370118" y="1077901"/>
            <a:ext cx="2514600" cy="584775"/>
          </a:xfrm>
          <a:prstGeom prst="rect">
            <a:avLst/>
          </a:prstGeom>
          <a:noFill/>
        </p:spPr>
        <p:txBody>
          <a:bodyPr wrap="square" rtlCol="0">
            <a:spAutoFit/>
          </a:bodyPr>
          <a:lstStyle/>
          <a:p>
            <a:pPr algn="ctr"/>
            <a:r>
              <a:rPr lang="en-US" sz="1600" b="1" u="sng" dirty="0">
                <a:latin typeface="+mn-lt"/>
              </a:rPr>
              <a:t>DHCS All Plan Letter </a:t>
            </a:r>
          </a:p>
          <a:p>
            <a:pPr algn="ctr"/>
            <a:r>
              <a:rPr lang="en-US" sz="1600" b="1" u="sng" dirty="0">
                <a:latin typeface="+mn-lt"/>
              </a:rPr>
              <a:t>(APL)</a:t>
            </a:r>
          </a:p>
        </p:txBody>
      </p:sp>
      <p:sp>
        <p:nvSpPr>
          <p:cNvPr id="10" name="TextBox 9">
            <a:extLst>
              <a:ext uri="{FF2B5EF4-FFF2-40B4-BE49-F238E27FC236}">
                <a16:creationId xmlns:a16="http://schemas.microsoft.com/office/drawing/2014/main" id="{7DD6C09B-5E99-4BF3-8C06-1DFC97B94B3C}"/>
              </a:ext>
            </a:extLst>
          </p:cNvPr>
          <p:cNvSpPr txBox="1"/>
          <p:nvPr/>
        </p:nvSpPr>
        <p:spPr>
          <a:xfrm>
            <a:off x="3370118" y="2169503"/>
            <a:ext cx="2514600" cy="2893100"/>
          </a:xfrm>
          <a:prstGeom prst="rect">
            <a:avLst/>
          </a:prstGeom>
          <a:noFill/>
        </p:spPr>
        <p:txBody>
          <a:bodyPr wrap="square" rtlCol="0">
            <a:spAutoFit/>
          </a:bodyPr>
          <a:lstStyle/>
          <a:p>
            <a:r>
              <a:rPr lang="en-US" sz="1400" dirty="0">
                <a:latin typeface="+mn-lt"/>
              </a:rPr>
              <a:t>DHCS issues APLs to </a:t>
            </a:r>
            <a:r>
              <a:rPr lang="en-US" sz="1400" b="1" dirty="0">
                <a:latin typeface="+mn-lt"/>
              </a:rPr>
              <a:t>provide instructions and policy updates to Medi-Cal </a:t>
            </a:r>
            <a:r>
              <a:rPr lang="en-US" sz="1400" b="1" dirty="0" err="1">
                <a:latin typeface="+mn-lt"/>
              </a:rPr>
              <a:t>MCPs</a:t>
            </a:r>
            <a:r>
              <a:rPr lang="en-US" sz="1400" dirty="0">
                <a:latin typeface="+mn-lt"/>
              </a:rPr>
              <a:t>, with recent APLs including:</a:t>
            </a:r>
          </a:p>
          <a:p>
            <a:pPr marL="285750" indent="-285750">
              <a:buFont typeface="Wingdings" panose="05000000000000000000" pitchFamily="2" charset="2"/>
              <a:buChar char="§"/>
            </a:pPr>
            <a:r>
              <a:rPr lang="en-US" sz="1400" dirty="0">
                <a:latin typeface="+mn-lt"/>
              </a:rPr>
              <a:t>Directed payments for developmental and adverse childhood experiences screening</a:t>
            </a:r>
          </a:p>
          <a:p>
            <a:pPr marL="285750" indent="-285750">
              <a:buFont typeface="Wingdings" panose="05000000000000000000" pitchFamily="2" charset="2"/>
              <a:buChar char="§"/>
            </a:pPr>
            <a:r>
              <a:rPr lang="en-US" sz="1400" dirty="0">
                <a:latin typeface="+mn-lt"/>
              </a:rPr>
              <a:t>EPSDT requirements</a:t>
            </a:r>
          </a:p>
          <a:p>
            <a:pPr marL="285750" indent="-285750">
              <a:buFont typeface="Wingdings" panose="05000000000000000000" pitchFamily="2" charset="2"/>
              <a:buChar char="§"/>
            </a:pPr>
            <a:r>
              <a:rPr lang="en-US" sz="1400" dirty="0">
                <a:latin typeface="+mn-lt"/>
              </a:rPr>
              <a:t>Telehealth services policy (pre- and post-COVID-19)</a:t>
            </a:r>
          </a:p>
          <a:p>
            <a:pPr marL="285750" indent="-285750">
              <a:buFont typeface="Wingdings" panose="05000000000000000000" pitchFamily="2" charset="2"/>
              <a:buChar char="§"/>
            </a:pPr>
            <a:r>
              <a:rPr lang="en-US" sz="1400" dirty="0">
                <a:latin typeface="+mn-lt"/>
              </a:rPr>
              <a:t>Behavioral health treatment coverage for children</a:t>
            </a:r>
          </a:p>
        </p:txBody>
      </p:sp>
      <p:sp>
        <p:nvSpPr>
          <p:cNvPr id="13" name="Rectangle: Rounded Corners 12">
            <a:extLst>
              <a:ext uri="{FF2B5EF4-FFF2-40B4-BE49-F238E27FC236}">
                <a16:creationId xmlns:a16="http://schemas.microsoft.com/office/drawing/2014/main" id="{E3973F93-41D2-46A6-B703-CC46D6FE097D}"/>
              </a:ext>
            </a:extLst>
          </p:cNvPr>
          <p:cNvSpPr/>
          <p:nvPr/>
        </p:nvSpPr>
        <p:spPr bwMode="auto">
          <a:xfrm>
            <a:off x="6324600" y="990600"/>
            <a:ext cx="2514600" cy="4072003"/>
          </a:xfrm>
          <a:prstGeom prst="roundRect">
            <a:avLst/>
          </a:prstGeom>
          <a:solidFill>
            <a:schemeClr val="accent6">
              <a:lumMod val="20000"/>
              <a:lumOff val="80000"/>
            </a:schemeClr>
          </a:solidFill>
          <a:ln w="19050">
            <a:solidFill>
              <a:schemeClr val="accent6">
                <a:lumMod val="75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4" name="TextBox 13">
            <a:extLst>
              <a:ext uri="{FF2B5EF4-FFF2-40B4-BE49-F238E27FC236}">
                <a16:creationId xmlns:a16="http://schemas.microsoft.com/office/drawing/2014/main" id="{FB9259AE-C227-4F74-BF53-FE3591706CCE}"/>
              </a:ext>
            </a:extLst>
          </p:cNvPr>
          <p:cNvSpPr txBox="1"/>
          <p:nvPr/>
        </p:nvSpPr>
        <p:spPr>
          <a:xfrm>
            <a:off x="6324600" y="1073890"/>
            <a:ext cx="2514600" cy="584775"/>
          </a:xfrm>
          <a:prstGeom prst="rect">
            <a:avLst/>
          </a:prstGeom>
          <a:noFill/>
        </p:spPr>
        <p:txBody>
          <a:bodyPr wrap="square" rtlCol="0">
            <a:spAutoFit/>
          </a:bodyPr>
          <a:lstStyle/>
          <a:p>
            <a:pPr algn="ctr"/>
            <a:r>
              <a:rPr lang="en-US" sz="1600" b="1" u="sng" dirty="0">
                <a:latin typeface="+mn-lt"/>
              </a:rPr>
              <a:t>DHCS Policy and </a:t>
            </a:r>
          </a:p>
          <a:p>
            <a:pPr algn="ctr"/>
            <a:r>
              <a:rPr lang="en-US" sz="1600" b="1" u="sng" dirty="0">
                <a:latin typeface="+mn-lt"/>
              </a:rPr>
              <a:t>Procedure Letter (PPL)</a:t>
            </a:r>
          </a:p>
        </p:txBody>
      </p:sp>
      <p:sp>
        <p:nvSpPr>
          <p:cNvPr id="15" name="TextBox 14">
            <a:extLst>
              <a:ext uri="{FF2B5EF4-FFF2-40B4-BE49-F238E27FC236}">
                <a16:creationId xmlns:a16="http://schemas.microsoft.com/office/drawing/2014/main" id="{17CDC0BA-2655-45B3-BB13-84004EB6B7D3}"/>
              </a:ext>
            </a:extLst>
          </p:cNvPr>
          <p:cNvSpPr txBox="1"/>
          <p:nvPr/>
        </p:nvSpPr>
        <p:spPr>
          <a:xfrm>
            <a:off x="6324600" y="2165492"/>
            <a:ext cx="2514600" cy="2693045"/>
          </a:xfrm>
          <a:prstGeom prst="rect">
            <a:avLst/>
          </a:prstGeom>
          <a:noFill/>
        </p:spPr>
        <p:txBody>
          <a:bodyPr wrap="square" rtlCol="0">
            <a:spAutoFit/>
          </a:bodyPr>
          <a:lstStyle/>
          <a:p>
            <a:r>
              <a:rPr lang="en-US" sz="1400" dirty="0">
                <a:latin typeface="+mn-lt"/>
              </a:rPr>
              <a:t>DHCS issues </a:t>
            </a:r>
            <a:r>
              <a:rPr lang="en-US" sz="1400" dirty="0" err="1">
                <a:latin typeface="+mn-lt"/>
              </a:rPr>
              <a:t>PPLs</a:t>
            </a:r>
            <a:r>
              <a:rPr lang="en-US" sz="1400" dirty="0">
                <a:latin typeface="+mn-lt"/>
              </a:rPr>
              <a:t> to </a:t>
            </a:r>
            <a:r>
              <a:rPr lang="en-US" sz="1400" b="1" dirty="0">
                <a:latin typeface="+mn-lt"/>
              </a:rPr>
              <a:t>notify Medi-Cal </a:t>
            </a:r>
            <a:r>
              <a:rPr lang="en-US" sz="1400" b="1" dirty="0" err="1">
                <a:latin typeface="+mn-lt"/>
              </a:rPr>
              <a:t>MCPs</a:t>
            </a:r>
            <a:r>
              <a:rPr lang="en-US" sz="1400" b="1" dirty="0">
                <a:latin typeface="+mn-lt"/>
              </a:rPr>
              <a:t> of important details</a:t>
            </a:r>
            <a:r>
              <a:rPr lang="en-US" sz="1400" dirty="0">
                <a:latin typeface="+mn-lt"/>
              </a:rPr>
              <a:t>, including:</a:t>
            </a:r>
          </a:p>
          <a:p>
            <a:pPr marL="285750" indent="-285750">
              <a:spcAft>
                <a:spcPts val="600"/>
              </a:spcAft>
              <a:buFont typeface="Wingdings" panose="05000000000000000000" pitchFamily="2" charset="2"/>
              <a:buChar char="§"/>
            </a:pPr>
            <a:r>
              <a:rPr lang="en-US" sz="1400" dirty="0">
                <a:latin typeface="+mn-lt"/>
              </a:rPr>
              <a:t>Enhanced </a:t>
            </a:r>
            <a:r>
              <a:rPr lang="en-US" sz="1400" dirty="0" err="1">
                <a:latin typeface="+mn-lt"/>
              </a:rPr>
              <a:t>FMAP</a:t>
            </a:r>
            <a:r>
              <a:rPr lang="en-US" sz="1400" dirty="0">
                <a:latin typeface="+mn-lt"/>
              </a:rPr>
              <a:t> during COVID-19 </a:t>
            </a:r>
          </a:p>
          <a:p>
            <a:pPr marL="285750" indent="-285750">
              <a:spcAft>
                <a:spcPts val="600"/>
              </a:spcAft>
              <a:buFont typeface="Wingdings" panose="05000000000000000000" pitchFamily="2" charset="2"/>
              <a:buChar char="§"/>
            </a:pPr>
            <a:r>
              <a:rPr lang="en-US" sz="1400" dirty="0">
                <a:latin typeface="+mn-lt"/>
              </a:rPr>
              <a:t>Resubmission of updated Medi-Cal </a:t>
            </a:r>
            <a:r>
              <a:rPr lang="en-US" sz="1400" dirty="0" err="1">
                <a:latin typeface="+mn-lt"/>
              </a:rPr>
              <a:t>MCP</a:t>
            </a:r>
            <a:r>
              <a:rPr lang="en-US" sz="1400" dirty="0">
                <a:latin typeface="+mn-lt"/>
              </a:rPr>
              <a:t>/</a:t>
            </a:r>
            <a:r>
              <a:rPr lang="en-US" sz="1400" dirty="0" err="1">
                <a:latin typeface="+mn-lt"/>
              </a:rPr>
              <a:t>SMHP</a:t>
            </a:r>
            <a:r>
              <a:rPr lang="en-US" sz="1400" dirty="0">
                <a:latin typeface="+mn-lt"/>
              </a:rPr>
              <a:t> MOU</a:t>
            </a:r>
          </a:p>
          <a:p>
            <a:pPr marL="285750" indent="-285750">
              <a:spcAft>
                <a:spcPts val="600"/>
              </a:spcAft>
              <a:buFont typeface="Wingdings" panose="05000000000000000000" pitchFamily="2" charset="2"/>
              <a:buChar char="§"/>
            </a:pPr>
            <a:r>
              <a:rPr lang="en-US" sz="1400" dirty="0">
                <a:latin typeface="+mn-lt"/>
              </a:rPr>
              <a:t>Revised Medicaid Administrative Activities (</a:t>
            </a:r>
            <a:r>
              <a:rPr lang="en-US" sz="1400" dirty="0" err="1">
                <a:latin typeface="+mn-lt"/>
              </a:rPr>
              <a:t>MAA</a:t>
            </a:r>
            <a:r>
              <a:rPr lang="en-US" sz="1400" dirty="0">
                <a:latin typeface="+mn-lt"/>
              </a:rPr>
              <a:t>) template</a:t>
            </a:r>
          </a:p>
          <a:p>
            <a:pPr marL="285750" indent="-285750">
              <a:spcAft>
                <a:spcPts val="600"/>
              </a:spcAft>
              <a:buFont typeface="Wingdings" panose="05000000000000000000" pitchFamily="2" charset="2"/>
              <a:buChar char="§"/>
            </a:pPr>
            <a:r>
              <a:rPr lang="en-US" sz="1400" dirty="0">
                <a:latin typeface="+mn-lt"/>
              </a:rPr>
              <a:t>Replacement of CPT codes </a:t>
            </a:r>
          </a:p>
        </p:txBody>
      </p:sp>
      <p:sp>
        <p:nvSpPr>
          <p:cNvPr id="16" name="Rectangle 15">
            <a:extLst>
              <a:ext uri="{FF2B5EF4-FFF2-40B4-BE49-F238E27FC236}">
                <a16:creationId xmlns:a16="http://schemas.microsoft.com/office/drawing/2014/main" id="{89341C31-7A46-4157-98DD-7527457967B2}"/>
              </a:ext>
            </a:extLst>
          </p:cNvPr>
          <p:cNvSpPr/>
          <p:nvPr/>
        </p:nvSpPr>
        <p:spPr>
          <a:xfrm>
            <a:off x="415636" y="6642801"/>
            <a:ext cx="8275570" cy="215199"/>
          </a:xfrm>
          <a:prstGeom prst="rect">
            <a:avLst/>
          </a:prstGeom>
        </p:spPr>
        <p:txBody>
          <a:bodyPr wrap="square" lIns="91202" tIns="45599" rIns="91202" bIns="45599">
            <a:spAutoFit/>
          </a:bodyPr>
          <a:lstStyle/>
          <a:p>
            <a:r>
              <a:rPr lang="en-US" sz="800" i="1" dirty="0">
                <a:solidFill>
                  <a:schemeClr val="bg1">
                    <a:lumMod val="50000"/>
                  </a:schemeClr>
                </a:solidFill>
                <a:latin typeface="Calibri"/>
              </a:rPr>
              <a:t>Sources:</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3">
                  <a:extLst>
                    <a:ext uri="{A12FA001-AC4F-418D-AE19-62706E023703}">
                      <ahyp:hlinkClr xmlns:ahyp="http://schemas.microsoft.com/office/drawing/2018/hyperlinkcolor" val="tx"/>
                    </a:ext>
                  </a:extLst>
                </a:hlinkClick>
              </a:rPr>
              <a:t>DHCS: APLs 1998 – 2020</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4">
                  <a:extLst>
                    <a:ext uri="{A12FA001-AC4F-418D-AE19-62706E023703}">
                      <ahyp:hlinkClr xmlns:ahyp="http://schemas.microsoft.com/office/drawing/2018/hyperlinkcolor" val="tx"/>
                    </a:ext>
                  </a:extLst>
                </a:hlinkClick>
              </a:rPr>
              <a:t>DHCS: Administrative Claiming </a:t>
            </a:r>
            <a:r>
              <a:rPr lang="en-US" sz="800" dirty="0" err="1">
                <a:solidFill>
                  <a:schemeClr val="bg1">
                    <a:lumMod val="50000"/>
                  </a:schemeClr>
                </a:solidFill>
                <a:latin typeface="Calibri"/>
                <a:hlinkClick r:id="rId4">
                  <a:extLst>
                    <a:ext uri="{A12FA001-AC4F-418D-AE19-62706E023703}">
                      <ahyp:hlinkClr xmlns:ahyp="http://schemas.microsoft.com/office/drawing/2018/hyperlinkcolor" val="tx"/>
                    </a:ext>
                  </a:extLst>
                </a:hlinkClick>
              </a:rPr>
              <a:t>PPLs</a:t>
            </a:r>
            <a:r>
              <a:rPr lang="en-US" sz="800" dirty="0">
                <a:solidFill>
                  <a:schemeClr val="bg1">
                    <a:lumMod val="50000"/>
                  </a:schemeClr>
                </a:solidFill>
                <a:latin typeface="Calibri"/>
                <a:hlinkClick r:id="rId4">
                  <a:extLst>
                    <a:ext uri="{A12FA001-AC4F-418D-AE19-62706E023703}">
                      <ahyp:hlinkClr xmlns:ahyp="http://schemas.microsoft.com/office/drawing/2018/hyperlinkcolor" val="tx"/>
                    </a:ext>
                  </a:extLst>
                </a:hlinkClick>
              </a:rPr>
              <a:t> 1996 – 2020</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5">
                  <a:extLst>
                    <a:ext uri="{A12FA001-AC4F-418D-AE19-62706E023703}">
                      <ahyp:hlinkClr xmlns:ahyp="http://schemas.microsoft.com/office/drawing/2018/hyperlinkcolor" val="tx"/>
                    </a:ext>
                  </a:extLst>
                </a:hlinkClick>
              </a:rPr>
              <a:t>DHCS: Medi-Cal Managed Care RFP Schedule by Model Type</a:t>
            </a:r>
            <a:r>
              <a:rPr lang="en-US" sz="800" dirty="0">
                <a:solidFill>
                  <a:schemeClr val="bg1">
                    <a:lumMod val="50000"/>
                  </a:schemeClr>
                </a:solidFill>
                <a:latin typeface="Calibri"/>
              </a:rPr>
              <a:t>; </a:t>
            </a:r>
            <a:r>
              <a:rPr lang="en-US" sz="800" dirty="0">
                <a:solidFill>
                  <a:schemeClr val="bg1">
                    <a:lumMod val="50000"/>
                  </a:schemeClr>
                </a:solidFill>
                <a:latin typeface="Calibri"/>
                <a:hlinkClick r:id="rId6">
                  <a:extLst>
                    <a:ext uri="{A12FA001-AC4F-418D-AE19-62706E023703}">
                      <ahyp:hlinkClr xmlns:ahyp="http://schemas.microsoft.com/office/drawing/2018/hyperlinkcolor" val="tx"/>
                    </a:ext>
                  </a:extLst>
                </a:hlinkClick>
              </a:rPr>
              <a:t>DHCS: </a:t>
            </a:r>
            <a:r>
              <a:rPr lang="en-US" sz="800" dirty="0" err="1">
                <a:solidFill>
                  <a:schemeClr val="bg1">
                    <a:lumMod val="50000"/>
                  </a:schemeClr>
                </a:solidFill>
                <a:latin typeface="Calibri"/>
                <a:hlinkClick r:id="rId6">
                  <a:extLst>
                    <a:ext uri="{A12FA001-AC4F-418D-AE19-62706E023703}">
                      <ahyp:hlinkClr xmlns:ahyp="http://schemas.microsoft.com/office/drawing/2018/hyperlinkcolor" val="tx"/>
                    </a:ext>
                  </a:extLst>
                </a:hlinkClick>
              </a:rPr>
              <a:t>RFI</a:t>
            </a:r>
            <a:r>
              <a:rPr lang="en-US" sz="800" dirty="0">
                <a:solidFill>
                  <a:schemeClr val="bg1">
                    <a:lumMod val="50000"/>
                  </a:schemeClr>
                </a:solidFill>
                <a:latin typeface="Calibri"/>
                <a:hlinkClick r:id="rId6">
                  <a:extLst>
                    <a:ext uri="{A12FA001-AC4F-418D-AE19-62706E023703}">
                      <ahyp:hlinkClr xmlns:ahyp="http://schemas.microsoft.com/office/drawing/2018/hyperlinkcolor" val="tx"/>
                    </a:ext>
                  </a:extLst>
                </a:hlinkClick>
              </a:rPr>
              <a:t> #20-001</a:t>
            </a:r>
            <a:r>
              <a:rPr lang="en-US" sz="800" dirty="0">
                <a:solidFill>
                  <a:schemeClr val="bg1">
                    <a:lumMod val="50000"/>
                  </a:schemeClr>
                </a:solidFill>
                <a:latin typeface="Calibri"/>
              </a:rPr>
              <a:t>.  </a:t>
            </a:r>
          </a:p>
        </p:txBody>
      </p:sp>
      <p:sp>
        <p:nvSpPr>
          <p:cNvPr id="18" name="TextBox 17">
            <a:extLst>
              <a:ext uri="{FF2B5EF4-FFF2-40B4-BE49-F238E27FC236}">
                <a16:creationId xmlns:a16="http://schemas.microsoft.com/office/drawing/2014/main" id="{7653F883-167E-4E7D-87E8-054FBFCA96BD}"/>
              </a:ext>
            </a:extLst>
          </p:cNvPr>
          <p:cNvSpPr txBox="1"/>
          <p:nvPr/>
        </p:nvSpPr>
        <p:spPr>
          <a:xfrm>
            <a:off x="360218" y="5565419"/>
            <a:ext cx="8555182" cy="954107"/>
          </a:xfrm>
          <a:prstGeom prst="rect">
            <a:avLst/>
          </a:prstGeom>
          <a:noFill/>
        </p:spPr>
        <p:txBody>
          <a:bodyPr wrap="square" rtlCol="0">
            <a:spAutoFit/>
          </a:bodyPr>
          <a:lstStyle/>
          <a:p>
            <a:pPr algn="ctr"/>
            <a:r>
              <a:rPr lang="en-US" sz="1400" i="1" dirty="0">
                <a:latin typeface="+mn-lt"/>
              </a:rPr>
              <a:t>In September 2020, the agency accepted responses to a Request for Information (</a:t>
            </a:r>
            <a:r>
              <a:rPr lang="en-US" sz="1400" i="1" dirty="0" err="1">
                <a:latin typeface="+mn-lt"/>
              </a:rPr>
              <a:t>RFI</a:t>
            </a:r>
            <a:r>
              <a:rPr lang="en-US" sz="1400" i="1" dirty="0">
                <a:latin typeface="+mn-lt"/>
              </a:rPr>
              <a:t>) to inform the development of the draft Request for Proposal (RFP) expected in January 2021. Childhood advocates – including the First 5 Center for Children’s Policy – requested initiatives be included in the next Medi-Cal </a:t>
            </a:r>
            <a:r>
              <a:rPr lang="en-US" sz="1400" i="1" dirty="0" err="1">
                <a:latin typeface="+mn-lt"/>
              </a:rPr>
              <a:t>MCP</a:t>
            </a:r>
            <a:r>
              <a:rPr lang="en-US" sz="1400" i="1" dirty="0">
                <a:latin typeface="+mn-lt"/>
              </a:rPr>
              <a:t> contract to improve young children’s health and well-being. MCPs will submit responses to the RFP in 2021 with contracts effective in January 2024.</a:t>
            </a:r>
          </a:p>
        </p:txBody>
      </p:sp>
      <p:pic>
        <p:nvPicPr>
          <p:cNvPr id="19" name="Picture 18">
            <a:extLst>
              <a:ext uri="{FF2B5EF4-FFF2-40B4-BE49-F238E27FC236}">
                <a16:creationId xmlns:a16="http://schemas.microsoft.com/office/drawing/2014/main" id="{16E56119-7673-4DF7-B881-CBB934FFDEF5}"/>
              </a:ext>
            </a:extLst>
          </p:cNvPr>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t="5883" b="20260"/>
          <a:stretch/>
        </p:blipFill>
        <p:spPr>
          <a:xfrm>
            <a:off x="1166911" y="1669420"/>
            <a:ext cx="762000" cy="562795"/>
          </a:xfrm>
          <a:prstGeom prst="rect">
            <a:avLst/>
          </a:prstGeom>
        </p:spPr>
      </p:pic>
      <p:pic>
        <p:nvPicPr>
          <p:cNvPr id="21" name="Picture 20">
            <a:extLst>
              <a:ext uri="{FF2B5EF4-FFF2-40B4-BE49-F238E27FC236}">
                <a16:creationId xmlns:a16="http://schemas.microsoft.com/office/drawing/2014/main" id="{A8C6C395-851B-482F-ABE3-177BA61C4B89}"/>
              </a:ext>
            </a:extLst>
          </p:cNvPr>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t="12132" b="12393"/>
          <a:stretch/>
        </p:blipFill>
        <p:spPr>
          <a:xfrm>
            <a:off x="4223069" y="1637949"/>
            <a:ext cx="774062" cy="584225"/>
          </a:xfrm>
          <a:prstGeom prst="rect">
            <a:avLst/>
          </a:prstGeom>
        </p:spPr>
      </p:pic>
      <p:pic>
        <p:nvPicPr>
          <p:cNvPr id="24" name="Picture 23">
            <a:extLst>
              <a:ext uri="{FF2B5EF4-FFF2-40B4-BE49-F238E27FC236}">
                <a16:creationId xmlns:a16="http://schemas.microsoft.com/office/drawing/2014/main" id="{12D62CE7-FE38-4891-9D9B-FF9ED764F8D3}"/>
              </a:ext>
            </a:extLst>
          </p:cNvPr>
          <p:cNvPicPr>
            <a:picLocks noChangeAspect="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10322" b="22236"/>
          <a:stretch/>
        </p:blipFill>
        <p:spPr>
          <a:xfrm>
            <a:off x="7186710" y="1684294"/>
            <a:ext cx="790379" cy="533048"/>
          </a:xfrm>
          <a:prstGeom prst="rect">
            <a:avLst/>
          </a:prstGeom>
        </p:spPr>
      </p:pic>
      <p:sp>
        <p:nvSpPr>
          <p:cNvPr id="26" name="Rectangle: Rounded Corners 25">
            <a:extLst>
              <a:ext uri="{FF2B5EF4-FFF2-40B4-BE49-F238E27FC236}">
                <a16:creationId xmlns:a16="http://schemas.microsoft.com/office/drawing/2014/main" id="{00EC1517-CD0B-4267-B2E3-D9FA9E2A7619}"/>
              </a:ext>
            </a:extLst>
          </p:cNvPr>
          <p:cNvSpPr/>
          <p:nvPr/>
        </p:nvSpPr>
        <p:spPr bwMode="auto">
          <a:xfrm>
            <a:off x="1987474" y="5147109"/>
            <a:ext cx="5169052" cy="365760"/>
          </a:xfrm>
          <a:prstGeom prst="roundRect">
            <a:avLst/>
          </a:prstGeom>
          <a:solidFill>
            <a:schemeClr val="bg1">
              <a:lumMod val="50000"/>
            </a:schemeClr>
          </a:solidFill>
          <a:ln>
            <a:solidFill>
              <a:schemeClr val="bg1">
                <a:lumMod val="50000"/>
              </a:schemeClr>
            </a:solidFill>
          </a:ln>
          <a:effectLst/>
        </p:spPr>
        <p:txBody>
          <a:bodyPr lIns="91440" tIns="91440" rIns="91440" bIns="91440" rtlCol="0" anchor="ctr" anchorCtr="0">
            <a:noAutofit/>
          </a:bodyPr>
          <a:lstStyle/>
          <a:p>
            <a:pPr algn="ctr" eaLnBrk="1" hangingPunct="1"/>
            <a:r>
              <a:rPr lang="en-US" sz="1600" b="1" dirty="0">
                <a:solidFill>
                  <a:schemeClr val="bg1"/>
                </a:solidFill>
                <a:latin typeface="+mn-lt"/>
              </a:rPr>
              <a:t>DHCS Competitive Reprocurement of Medi-Cal </a:t>
            </a:r>
            <a:r>
              <a:rPr lang="en-US" sz="1600" b="1" dirty="0" err="1">
                <a:solidFill>
                  <a:schemeClr val="bg1"/>
                </a:solidFill>
                <a:latin typeface="+mn-lt"/>
              </a:rPr>
              <a:t>MCPs</a:t>
            </a:r>
            <a:endParaRPr lang="en-US" sz="1600" b="1" dirty="0">
              <a:solidFill>
                <a:schemeClr val="bg1"/>
              </a:solidFill>
              <a:latin typeface="+mn-lt"/>
            </a:endParaRPr>
          </a:p>
        </p:txBody>
      </p:sp>
    </p:spTree>
    <p:extLst>
      <p:ext uri="{BB962C8B-B14F-4D97-AF65-F5344CB8AC3E}">
        <p14:creationId xmlns:p14="http://schemas.microsoft.com/office/powerpoint/2010/main" val="101381891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29CE-5299-40FF-B771-5F027A110216}"/>
              </a:ext>
            </a:extLst>
          </p:cNvPr>
          <p:cNvSpPr>
            <a:spLocks noGrp="1"/>
          </p:cNvSpPr>
          <p:nvPr>
            <p:ph type="title"/>
          </p:nvPr>
        </p:nvSpPr>
        <p:spPr>
          <a:xfrm>
            <a:off x="415636" y="-40236"/>
            <a:ext cx="7966364" cy="872278"/>
          </a:xfrm>
        </p:spPr>
        <p:txBody>
          <a:bodyPr/>
          <a:lstStyle/>
          <a:p>
            <a:r>
              <a:rPr lang="en-US" sz="2500" dirty="0"/>
              <a:t>Recent DHCS Developments for Pediatric Primary Care: Supplemental Screening Payments</a:t>
            </a:r>
          </a:p>
        </p:txBody>
      </p:sp>
      <p:sp>
        <p:nvSpPr>
          <p:cNvPr id="10" name="Rectangle 9">
            <a:extLst>
              <a:ext uri="{FF2B5EF4-FFF2-40B4-BE49-F238E27FC236}">
                <a16:creationId xmlns:a16="http://schemas.microsoft.com/office/drawing/2014/main" id="{395F05D0-FFB6-4333-A4D7-95E24A7C0884}"/>
              </a:ext>
            </a:extLst>
          </p:cNvPr>
          <p:cNvSpPr/>
          <p:nvPr/>
        </p:nvSpPr>
        <p:spPr>
          <a:xfrm>
            <a:off x="415636" y="6553200"/>
            <a:ext cx="8347364" cy="338310"/>
          </a:xfrm>
          <a:prstGeom prst="rect">
            <a:avLst/>
          </a:prstGeom>
        </p:spPr>
        <p:txBody>
          <a:bodyPr wrap="square" lIns="91202" tIns="45599" rIns="91202" bIns="45599">
            <a:spAutoFit/>
          </a:bodyPr>
          <a:lstStyle/>
          <a:p>
            <a:r>
              <a:rPr lang="en-US" sz="800" i="1" dirty="0">
                <a:solidFill>
                  <a:schemeClr val="tx1">
                    <a:lumMod val="50000"/>
                    <a:lumOff val="50000"/>
                  </a:schemeClr>
                </a:solidFill>
                <a:latin typeface="Calibri"/>
              </a:rPr>
              <a:t>Sources: </a:t>
            </a:r>
            <a:r>
              <a:rPr lang="en-US" sz="800" dirty="0">
                <a:solidFill>
                  <a:schemeClr val="tx1">
                    <a:lumMod val="50000"/>
                    <a:lumOff val="50000"/>
                  </a:schemeClr>
                </a:solidFill>
                <a:latin typeface="Calibri"/>
                <a:hlinkClick r:id="rId3"/>
              </a:rPr>
              <a:t>DHCS: Proposition 56, Developmental Screenings</a:t>
            </a:r>
            <a:r>
              <a:rPr lang="en-US" sz="800" dirty="0">
                <a:solidFill>
                  <a:schemeClr val="tx1">
                    <a:lumMod val="50000"/>
                    <a:lumOff val="50000"/>
                  </a:schemeClr>
                </a:solidFill>
                <a:latin typeface="Calibri"/>
              </a:rPr>
              <a:t>; </a:t>
            </a:r>
            <a:r>
              <a:rPr lang="en-US" sz="800" dirty="0">
                <a:solidFill>
                  <a:schemeClr val="tx1">
                    <a:lumMod val="50000"/>
                    <a:lumOff val="50000"/>
                  </a:schemeClr>
                </a:solidFill>
                <a:latin typeface="Calibri"/>
                <a:hlinkClick r:id="rId4"/>
              </a:rPr>
              <a:t>DHCS: Trauma Screenings and Trauma-Informed Care Provider Trainings</a:t>
            </a:r>
            <a:r>
              <a:rPr lang="en-US" sz="800" dirty="0">
                <a:solidFill>
                  <a:schemeClr val="tx1">
                    <a:lumMod val="50000"/>
                    <a:lumOff val="50000"/>
                  </a:schemeClr>
                </a:solidFill>
                <a:latin typeface="Calibri"/>
              </a:rPr>
              <a:t>; </a:t>
            </a:r>
            <a:r>
              <a:rPr lang="en-US" sz="800" dirty="0">
                <a:solidFill>
                  <a:schemeClr val="tx1">
                    <a:lumMod val="50000"/>
                    <a:lumOff val="50000"/>
                  </a:schemeClr>
                </a:solidFill>
                <a:latin typeface="Calibri"/>
                <a:hlinkClick r:id="rId5"/>
              </a:rPr>
              <a:t>ACEs Aware: Certification &amp; Payment</a:t>
            </a:r>
            <a:r>
              <a:rPr lang="en-US" sz="800" dirty="0">
                <a:solidFill>
                  <a:schemeClr val="tx1">
                    <a:lumMod val="50000"/>
                    <a:lumOff val="50000"/>
                  </a:schemeClr>
                </a:solidFill>
                <a:latin typeface="Calibri"/>
              </a:rPr>
              <a:t>; </a:t>
            </a:r>
            <a:r>
              <a:rPr lang="en-US" sz="800" dirty="0">
                <a:solidFill>
                  <a:schemeClr val="tx1">
                    <a:lumMod val="50000"/>
                    <a:lumOff val="50000"/>
                  </a:schemeClr>
                </a:solidFill>
                <a:latin typeface="Calibri"/>
                <a:hlinkClick r:id="rId6"/>
              </a:rPr>
              <a:t>California State Auditor: DHCS – Millions of Children are Not Receiving Preventive Health Services</a:t>
            </a:r>
            <a:r>
              <a:rPr lang="en-US" sz="800" dirty="0">
                <a:solidFill>
                  <a:schemeClr val="tx1">
                    <a:lumMod val="50000"/>
                    <a:lumOff val="50000"/>
                  </a:schemeClr>
                </a:solidFill>
                <a:latin typeface="Calibri"/>
              </a:rPr>
              <a:t>.</a:t>
            </a:r>
          </a:p>
        </p:txBody>
      </p:sp>
      <p:graphicFrame>
        <p:nvGraphicFramePr>
          <p:cNvPr id="12" name="Table 11">
            <a:extLst>
              <a:ext uri="{FF2B5EF4-FFF2-40B4-BE49-F238E27FC236}">
                <a16:creationId xmlns:a16="http://schemas.microsoft.com/office/drawing/2014/main" id="{302D00C3-6F70-4842-B843-A2AC530DA5BB}"/>
              </a:ext>
            </a:extLst>
          </p:cNvPr>
          <p:cNvGraphicFramePr>
            <a:graphicFrameLocks noGrp="1"/>
          </p:cNvGraphicFramePr>
          <p:nvPr/>
        </p:nvGraphicFramePr>
        <p:xfrm>
          <a:off x="450471" y="2077181"/>
          <a:ext cx="8347363" cy="3230880"/>
        </p:xfrm>
        <a:graphic>
          <a:graphicData uri="http://schemas.openxmlformats.org/drawingml/2006/table">
            <a:tbl>
              <a:tblPr firstRow="1" bandRow="1">
                <a:tableStyleId>{5C22544A-7EE6-4342-B048-85BDC9FD1C3A}</a:tableStyleId>
              </a:tblPr>
              <a:tblGrid>
                <a:gridCol w="1489363">
                  <a:extLst>
                    <a:ext uri="{9D8B030D-6E8A-4147-A177-3AD203B41FA5}">
                      <a16:colId xmlns:a16="http://schemas.microsoft.com/office/drawing/2014/main" val="2981382077"/>
                    </a:ext>
                  </a:extLst>
                </a:gridCol>
                <a:gridCol w="3429000">
                  <a:extLst>
                    <a:ext uri="{9D8B030D-6E8A-4147-A177-3AD203B41FA5}">
                      <a16:colId xmlns:a16="http://schemas.microsoft.com/office/drawing/2014/main" val="403561402"/>
                    </a:ext>
                  </a:extLst>
                </a:gridCol>
                <a:gridCol w="3429000">
                  <a:extLst>
                    <a:ext uri="{9D8B030D-6E8A-4147-A177-3AD203B41FA5}">
                      <a16:colId xmlns:a16="http://schemas.microsoft.com/office/drawing/2014/main" val="2147142664"/>
                    </a:ext>
                  </a:extLst>
                </a:gridCol>
              </a:tblGrid>
              <a:tr h="370840">
                <a:tc>
                  <a:txBody>
                    <a:bodyPr/>
                    <a:lstStyle/>
                    <a:p>
                      <a:pPr algn="ctr"/>
                      <a:endParaRPr lang="en-US" sz="1400" b="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600" b="1" dirty="0">
                          <a:solidFill>
                            <a:schemeClr val="bg1"/>
                          </a:solidFill>
                        </a:rPr>
                        <a:t>Payments for Developmental</a:t>
                      </a:r>
                    </a:p>
                    <a:p>
                      <a:pPr algn="ctr"/>
                      <a:r>
                        <a:rPr lang="en-US" sz="1600" b="1" dirty="0">
                          <a:solidFill>
                            <a:schemeClr val="bg1"/>
                          </a:solidFill>
                        </a:rPr>
                        <a:t>Screening</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600" b="1" dirty="0">
                          <a:solidFill>
                            <a:schemeClr val="bg1"/>
                          </a:solidFill>
                        </a:rPr>
                        <a:t>Payments for Adverse Childhood Experiences Screening</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645391605"/>
                  </a:ext>
                </a:extLst>
              </a:tr>
              <a:tr h="370840">
                <a:tc>
                  <a:txBody>
                    <a:bodyPr/>
                    <a:lstStyle/>
                    <a:p>
                      <a:r>
                        <a:rPr lang="en-US" sz="1500" b="1" dirty="0"/>
                        <a:t>Eligibility</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500" b="0" dirty="0"/>
                        <a:t>Children with Medi-Cal coverage up to age 30 months</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500" b="0" dirty="0"/>
                        <a:t>Medi-Cal enrollees under age 65</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5135594"/>
                  </a:ext>
                </a:extLst>
              </a:tr>
              <a:tr h="370840">
                <a:tc>
                  <a:txBody>
                    <a:bodyPr/>
                    <a:lstStyle/>
                    <a:p>
                      <a:r>
                        <a:rPr lang="en-US" sz="1500" b="1" dirty="0"/>
                        <a:t>Provider</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500" b="0" dirty="0"/>
                        <a:t>All</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500" b="0" dirty="0"/>
                        <a:t>All that have completed a two-hour online training </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681256"/>
                  </a:ext>
                </a:extLst>
              </a:tr>
              <a:tr h="370840">
                <a:tc>
                  <a:txBody>
                    <a:bodyPr/>
                    <a:lstStyle/>
                    <a:p>
                      <a:r>
                        <a:rPr lang="en-US" sz="1500" b="1" dirty="0"/>
                        <a:t>Frequency</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500" b="0" dirty="0"/>
                        <a:t>At least two times per year</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500" b="0" dirty="0"/>
                        <a:t>Children: Once per year, per provider (per </a:t>
                      </a:r>
                      <a:r>
                        <a:rPr lang="en-US" sz="1500" b="0" dirty="0" err="1"/>
                        <a:t>MCP</a:t>
                      </a:r>
                      <a:r>
                        <a:rPr lang="en-US" sz="1500" b="0" dirty="0"/>
                        <a:t>)</a:t>
                      </a:r>
                    </a:p>
                    <a:p>
                      <a:pPr marL="171450" indent="-171450">
                        <a:buFont typeface="Wingdings" panose="05000000000000000000" pitchFamily="2" charset="2"/>
                        <a:buChar char="§"/>
                      </a:pPr>
                      <a:r>
                        <a:rPr lang="en-US" sz="1500" b="0" dirty="0"/>
                        <a:t>Adult: Once per adult lifetime, per provider (per </a:t>
                      </a:r>
                      <a:r>
                        <a:rPr lang="en-US" sz="1500" b="0" dirty="0" err="1"/>
                        <a:t>MCP</a:t>
                      </a:r>
                      <a:r>
                        <a:rPr lang="en-US" sz="1500" b="0" dirty="0"/>
                        <a:t>)</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157428"/>
                  </a:ext>
                </a:extLst>
              </a:tr>
              <a:tr h="370840">
                <a:tc>
                  <a:txBody>
                    <a:bodyPr/>
                    <a:lstStyle/>
                    <a:p>
                      <a:r>
                        <a:rPr lang="en-US" sz="1500" b="1" dirty="0"/>
                        <a:t>Reimbursement Rate</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500" b="0" dirty="0"/>
                        <a:t>$59.90</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500" b="0" dirty="0"/>
                        <a:t>$29.00</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850954"/>
                  </a:ext>
                </a:extLst>
              </a:tr>
            </a:tbl>
          </a:graphicData>
        </a:graphic>
      </p:graphicFrame>
      <p:sp>
        <p:nvSpPr>
          <p:cNvPr id="13" name="Footer Placeholder 3">
            <a:extLst>
              <a:ext uri="{FF2B5EF4-FFF2-40B4-BE49-F238E27FC236}">
                <a16:creationId xmlns:a16="http://schemas.microsoft.com/office/drawing/2014/main" id="{05AB39B9-7E0F-4C69-8453-FC52F6C9AB16}"/>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14" name="Rectangle 13">
            <a:extLst>
              <a:ext uri="{FF2B5EF4-FFF2-40B4-BE49-F238E27FC236}">
                <a16:creationId xmlns:a16="http://schemas.microsoft.com/office/drawing/2014/main" id="{AA1E77A0-5126-4CEA-B581-523A224EB40D}"/>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15" name="Picture 2" descr="C:\Users\Mtoups\AppData\Local\Microsoft\Windows\Temporary Internet Files\Content.Outlook\D4E57F5T\CSSP_Stacked_RGB.png">
            <a:extLst>
              <a:ext uri="{FF2B5EF4-FFF2-40B4-BE49-F238E27FC236}">
                <a16:creationId xmlns:a16="http://schemas.microsoft.com/office/drawing/2014/main" id="{9D76520A-7B87-40A9-8570-6E80526D92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89BDF28-FA7F-4D66-BB5B-8FD93A36765B}"/>
              </a:ext>
            </a:extLst>
          </p:cNvPr>
          <p:cNvSpPr txBox="1"/>
          <p:nvPr/>
        </p:nvSpPr>
        <p:spPr>
          <a:xfrm>
            <a:off x="450470" y="1048328"/>
            <a:ext cx="8347363" cy="738664"/>
          </a:xfrm>
          <a:prstGeom prst="rect">
            <a:avLst/>
          </a:prstGeom>
          <a:solidFill>
            <a:schemeClr val="tx2">
              <a:lumMod val="20000"/>
              <a:lumOff val="80000"/>
            </a:schemeClr>
          </a:solidFill>
          <a:ln w="19050">
            <a:solidFill>
              <a:schemeClr val="accent1"/>
            </a:solidFill>
          </a:ln>
        </p:spPr>
        <p:txBody>
          <a:bodyPr wrap="square" rtlCol="0">
            <a:spAutoFit/>
          </a:bodyPr>
          <a:lstStyle/>
          <a:p>
            <a:pPr lvl="2" algn="ctr"/>
            <a:r>
              <a:rPr lang="en-US" sz="1400" dirty="0">
                <a:latin typeface="+mn-lt"/>
              </a:rPr>
              <a:t>A March 2019 audit conducted by the California State Auditor documented that </a:t>
            </a:r>
            <a:r>
              <a:rPr lang="en-US" sz="1400" b="1" dirty="0">
                <a:latin typeface="+mn-lt"/>
              </a:rPr>
              <a:t>2.5 million children enrolled in Medi-Cal are not receiving federally-required preventive healthcare screenings and services </a:t>
            </a:r>
            <a:r>
              <a:rPr lang="en-US" sz="1400" dirty="0">
                <a:latin typeface="+mn-lt"/>
              </a:rPr>
              <a:t>through the EPSDT benefit.</a:t>
            </a:r>
          </a:p>
        </p:txBody>
      </p:sp>
      <p:pic>
        <p:nvPicPr>
          <p:cNvPr id="20" name="Picture 19">
            <a:extLst>
              <a:ext uri="{FF2B5EF4-FFF2-40B4-BE49-F238E27FC236}">
                <a16:creationId xmlns:a16="http://schemas.microsoft.com/office/drawing/2014/main" id="{27A47043-5E6E-4F58-B7F5-2A419E62D947}"/>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b="17778"/>
          <a:stretch/>
        </p:blipFill>
        <p:spPr>
          <a:xfrm>
            <a:off x="516082" y="1073066"/>
            <a:ext cx="838200" cy="689187"/>
          </a:xfrm>
          <a:prstGeom prst="rect">
            <a:avLst/>
          </a:prstGeom>
        </p:spPr>
      </p:pic>
    </p:spTree>
    <p:extLst>
      <p:ext uri="{BB962C8B-B14F-4D97-AF65-F5344CB8AC3E}">
        <p14:creationId xmlns:p14="http://schemas.microsoft.com/office/powerpoint/2010/main" val="242539087"/>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29CE-5299-40FF-B771-5F027A110216}"/>
              </a:ext>
            </a:extLst>
          </p:cNvPr>
          <p:cNvSpPr>
            <a:spLocks noGrp="1"/>
          </p:cNvSpPr>
          <p:nvPr>
            <p:ph type="title"/>
          </p:nvPr>
        </p:nvSpPr>
        <p:spPr>
          <a:xfrm>
            <a:off x="415636" y="-40236"/>
            <a:ext cx="7966364" cy="872278"/>
          </a:xfrm>
        </p:spPr>
        <p:txBody>
          <a:bodyPr/>
          <a:lstStyle/>
          <a:p>
            <a:r>
              <a:rPr lang="en-US" sz="2500" dirty="0"/>
              <a:t>Recent DHCS Developments for Pediatric Primary Care: Family Therapy Benefit</a:t>
            </a:r>
          </a:p>
        </p:txBody>
      </p:sp>
      <p:graphicFrame>
        <p:nvGraphicFramePr>
          <p:cNvPr id="6" name="Table 5">
            <a:extLst>
              <a:ext uri="{FF2B5EF4-FFF2-40B4-BE49-F238E27FC236}">
                <a16:creationId xmlns:a16="http://schemas.microsoft.com/office/drawing/2014/main" id="{587D30E3-9ADB-43F9-9167-1191EEC5129A}"/>
              </a:ext>
            </a:extLst>
          </p:cNvPr>
          <p:cNvGraphicFramePr>
            <a:graphicFrameLocks noGrp="1"/>
          </p:cNvGraphicFramePr>
          <p:nvPr/>
        </p:nvGraphicFramePr>
        <p:xfrm>
          <a:off x="415637" y="990600"/>
          <a:ext cx="8347364" cy="4851400"/>
        </p:xfrm>
        <a:graphic>
          <a:graphicData uri="http://schemas.openxmlformats.org/drawingml/2006/table">
            <a:tbl>
              <a:tblPr firstRow="1" bandRow="1">
                <a:tableStyleId>{5C22544A-7EE6-4342-B048-85BDC9FD1C3A}</a:tableStyleId>
              </a:tblPr>
              <a:tblGrid>
                <a:gridCol w="1634305">
                  <a:extLst>
                    <a:ext uri="{9D8B030D-6E8A-4147-A177-3AD203B41FA5}">
                      <a16:colId xmlns:a16="http://schemas.microsoft.com/office/drawing/2014/main" val="2981382077"/>
                    </a:ext>
                  </a:extLst>
                </a:gridCol>
                <a:gridCol w="6713059">
                  <a:extLst>
                    <a:ext uri="{9D8B030D-6E8A-4147-A177-3AD203B41FA5}">
                      <a16:colId xmlns:a16="http://schemas.microsoft.com/office/drawing/2014/main" val="403561402"/>
                    </a:ext>
                  </a:extLst>
                </a:gridCol>
              </a:tblGrid>
              <a:tr h="370840">
                <a:tc>
                  <a:txBody>
                    <a:bodyPr/>
                    <a:lstStyle/>
                    <a:p>
                      <a:pPr algn="ctr"/>
                      <a:endParaRPr lang="en-US" sz="1400" b="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600" b="1" dirty="0">
                          <a:solidFill>
                            <a:schemeClr val="bg1"/>
                          </a:solidFill>
                        </a:rPr>
                        <a:t>Clarification in Family Therapy Benefit</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645391605"/>
                  </a:ext>
                </a:extLst>
              </a:tr>
              <a:tr h="370840">
                <a:tc>
                  <a:txBody>
                    <a:bodyPr/>
                    <a:lstStyle/>
                    <a:p>
                      <a:r>
                        <a:rPr lang="en-US" sz="1500" b="1" dirty="0"/>
                        <a:t>Eligibility</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500" b="0" dirty="0"/>
                        <a:t>Medi-Cal enrolled children under age 21</a:t>
                      </a:r>
                    </a:p>
                    <a:p>
                      <a:endParaRPr lang="en-US" sz="1500" b="0" dirty="0"/>
                    </a:p>
                    <a:p>
                      <a:r>
                        <a:rPr lang="en-US" sz="1500" b="0" dirty="0"/>
                        <a:t>To qualify for family therapy:</a:t>
                      </a:r>
                    </a:p>
                    <a:p>
                      <a:pPr marL="285750" indent="-285750">
                        <a:buFont typeface="Wingdings" panose="05000000000000000000" pitchFamily="2" charset="2"/>
                        <a:buChar char="§"/>
                      </a:pPr>
                      <a:r>
                        <a:rPr lang="en-US" sz="1500" b="0" dirty="0"/>
                        <a:t>Child has a diagnosis of a mental health condition (defined by DSM or DC: 0-5)</a:t>
                      </a:r>
                    </a:p>
                    <a:p>
                      <a:pPr marL="285750" indent="-285750">
                        <a:buFont typeface="Wingdings" panose="05000000000000000000" pitchFamily="2" charset="2"/>
                        <a:buChar char="§"/>
                      </a:pPr>
                      <a:r>
                        <a:rPr lang="en-US" sz="1500" b="0" i="1" dirty="0"/>
                        <a:t>OR </a:t>
                      </a:r>
                      <a:r>
                        <a:rPr lang="en-US" sz="1500" b="0" dirty="0"/>
                        <a:t>Child has at least one risk factor (e.g., food insecurity, housing instability, separation from a parent/caregiver, experience of discrimination)*</a:t>
                      </a:r>
                    </a:p>
                    <a:p>
                      <a:pPr marL="285750" indent="-285750">
                        <a:buFont typeface="Wingdings" panose="05000000000000000000" pitchFamily="2" charset="2"/>
                        <a:buChar char="§"/>
                      </a:pPr>
                      <a:r>
                        <a:rPr lang="en-US" sz="1500" b="0" i="1" dirty="0"/>
                        <a:t>Or </a:t>
                      </a:r>
                      <a:r>
                        <a:rPr lang="en-US" sz="1500" b="0" i="0" dirty="0"/>
                        <a:t>child has a parent/caregiver with at least one risk factor (e.g., SUD, depression, mood disorder, history of incarceration)*</a:t>
                      </a:r>
                    </a:p>
                    <a:p>
                      <a:pPr marL="285750" indent="-285750">
                        <a:buFont typeface="Wingdings" panose="05000000000000000000" pitchFamily="2" charset="2"/>
                        <a:buChar char="§"/>
                      </a:pPr>
                      <a:r>
                        <a:rPr lang="en-US" sz="1500" b="0" i="1" dirty="0"/>
                        <a:t>Or </a:t>
                      </a:r>
                      <a:r>
                        <a:rPr lang="en-US" sz="1500" b="0" i="0" dirty="0"/>
                        <a:t>the provider suspects a mental health disorder*</a:t>
                      </a:r>
                      <a:endParaRPr lang="en-US" sz="1500" b="0" i="1"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5135594"/>
                  </a:ext>
                </a:extLst>
              </a:tr>
              <a:tr h="370840">
                <a:tc>
                  <a:txBody>
                    <a:bodyPr/>
                    <a:lstStyle/>
                    <a:p>
                      <a:r>
                        <a:rPr lang="en-US" sz="1500" b="1" dirty="0"/>
                        <a:t>Provider</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285750" indent="-285750">
                        <a:buFont typeface="Wingdings" panose="05000000000000000000" pitchFamily="2" charset="2"/>
                        <a:buChar char="§"/>
                      </a:pPr>
                      <a:r>
                        <a:rPr lang="en-US" sz="1500" b="0" dirty="0"/>
                        <a:t>Psychologist</a:t>
                      </a:r>
                    </a:p>
                    <a:p>
                      <a:pPr marL="285750" indent="-285750">
                        <a:buFont typeface="Wingdings" panose="05000000000000000000" pitchFamily="2" charset="2"/>
                        <a:buChar char="§"/>
                      </a:pPr>
                      <a:r>
                        <a:rPr lang="en-US" sz="1500" b="0" dirty="0"/>
                        <a:t>Licensed Clinical Social Worker</a:t>
                      </a:r>
                    </a:p>
                    <a:p>
                      <a:pPr marL="285750" indent="-285750">
                        <a:buFont typeface="Wingdings" panose="05000000000000000000" pitchFamily="2" charset="2"/>
                        <a:buChar char="§"/>
                      </a:pPr>
                      <a:r>
                        <a:rPr lang="en-US" sz="1500" b="0" dirty="0"/>
                        <a:t>Licensed Professional Clinical Counselor </a:t>
                      </a:r>
                    </a:p>
                    <a:p>
                      <a:pPr marL="285750" indent="-285750">
                        <a:buFont typeface="Wingdings" panose="05000000000000000000" pitchFamily="2" charset="2"/>
                        <a:buChar char="§"/>
                      </a:pPr>
                      <a:r>
                        <a:rPr lang="en-US" sz="1500" b="0" dirty="0"/>
                        <a:t>Marriage and Family Therapist</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681256"/>
                  </a:ext>
                </a:extLst>
              </a:tr>
              <a:tr h="370840">
                <a:tc>
                  <a:txBody>
                    <a:bodyPr/>
                    <a:lstStyle/>
                    <a:p>
                      <a:r>
                        <a:rPr lang="en-US" sz="1500" b="1" dirty="0"/>
                        <a:t>Frequency</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500" b="0" dirty="0"/>
                        <a:t>Unlimited for children with at least one risk factor</a:t>
                      </a:r>
                    </a:p>
                    <a:p>
                      <a:pPr marL="171450" indent="-171450">
                        <a:buFont typeface="Wingdings" panose="05000000000000000000" pitchFamily="2" charset="2"/>
                        <a:buChar char="§"/>
                      </a:pPr>
                      <a:r>
                        <a:rPr lang="en-US" sz="1500" b="0" dirty="0"/>
                        <a:t>Five sessions for any child, without at least one risk factor, before a diagnosis is required </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157428"/>
                  </a:ext>
                </a:extLst>
              </a:tr>
              <a:tr h="370840">
                <a:tc>
                  <a:txBody>
                    <a:bodyPr/>
                    <a:lstStyle/>
                    <a:p>
                      <a:r>
                        <a:rPr lang="en-US" sz="1500" b="1" dirty="0"/>
                        <a:t>Reimbursement Rate</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500" b="0" dirty="0"/>
                        <a:t>$51.00 – $112.41</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850954"/>
                  </a:ext>
                </a:extLst>
              </a:tr>
            </a:tbl>
          </a:graphicData>
        </a:graphic>
      </p:graphicFrame>
      <p:sp>
        <p:nvSpPr>
          <p:cNvPr id="10" name="Rectangle 9">
            <a:extLst>
              <a:ext uri="{FF2B5EF4-FFF2-40B4-BE49-F238E27FC236}">
                <a16:creationId xmlns:a16="http://schemas.microsoft.com/office/drawing/2014/main" id="{395F05D0-FFB6-4333-A4D7-95E24A7C0884}"/>
              </a:ext>
            </a:extLst>
          </p:cNvPr>
          <p:cNvSpPr/>
          <p:nvPr/>
        </p:nvSpPr>
        <p:spPr>
          <a:xfrm>
            <a:off x="405740" y="6642801"/>
            <a:ext cx="8347364" cy="215199"/>
          </a:xfrm>
          <a:prstGeom prst="rect">
            <a:avLst/>
          </a:prstGeom>
        </p:spPr>
        <p:txBody>
          <a:bodyPr wrap="square" lIns="91202" tIns="45599" rIns="91202" bIns="45599">
            <a:spAutoFit/>
          </a:bodyPr>
          <a:lstStyle/>
          <a:p>
            <a:r>
              <a:rPr lang="en-US" sz="800" i="1" dirty="0">
                <a:solidFill>
                  <a:schemeClr val="tx1">
                    <a:lumMod val="50000"/>
                    <a:lumOff val="50000"/>
                  </a:schemeClr>
                </a:solidFill>
                <a:latin typeface="Calibri"/>
              </a:rPr>
              <a:t>Source: </a:t>
            </a:r>
            <a:r>
              <a:rPr lang="en-US" sz="800" dirty="0">
                <a:solidFill>
                  <a:schemeClr val="tx1">
                    <a:lumMod val="50000"/>
                    <a:lumOff val="50000"/>
                  </a:schemeClr>
                </a:solidFill>
                <a:latin typeface="Calibri"/>
                <a:hlinkClick r:id="rId3"/>
              </a:rPr>
              <a:t>DHCS: Psychological Services Manual</a:t>
            </a:r>
            <a:r>
              <a:rPr lang="en-US" sz="800" dirty="0">
                <a:solidFill>
                  <a:schemeClr val="tx1">
                    <a:lumMod val="50000"/>
                    <a:lumOff val="50000"/>
                  </a:schemeClr>
                </a:solidFill>
                <a:latin typeface="Calibri"/>
              </a:rPr>
              <a:t>.</a:t>
            </a:r>
          </a:p>
        </p:txBody>
      </p:sp>
      <p:sp>
        <p:nvSpPr>
          <p:cNvPr id="4" name="TextBox 3">
            <a:extLst>
              <a:ext uri="{FF2B5EF4-FFF2-40B4-BE49-F238E27FC236}">
                <a16:creationId xmlns:a16="http://schemas.microsoft.com/office/drawing/2014/main" id="{9AA8600B-30F4-49A3-8D70-4C219278A15B}"/>
              </a:ext>
            </a:extLst>
          </p:cNvPr>
          <p:cNvSpPr txBox="1"/>
          <p:nvPr/>
        </p:nvSpPr>
        <p:spPr>
          <a:xfrm>
            <a:off x="415636" y="5867400"/>
            <a:ext cx="5451764" cy="276999"/>
          </a:xfrm>
          <a:prstGeom prst="rect">
            <a:avLst/>
          </a:prstGeom>
          <a:noFill/>
        </p:spPr>
        <p:txBody>
          <a:bodyPr wrap="square" rtlCol="0">
            <a:spAutoFit/>
          </a:bodyPr>
          <a:lstStyle/>
          <a:p>
            <a:r>
              <a:rPr lang="en-US" sz="1200" i="1" dirty="0">
                <a:latin typeface="+mn-lt"/>
              </a:rPr>
              <a:t>* Denotes expanded eligibility criteria </a:t>
            </a:r>
          </a:p>
        </p:txBody>
      </p:sp>
      <p:sp>
        <p:nvSpPr>
          <p:cNvPr id="12" name="Footer Placeholder 3">
            <a:extLst>
              <a:ext uri="{FF2B5EF4-FFF2-40B4-BE49-F238E27FC236}">
                <a16:creationId xmlns:a16="http://schemas.microsoft.com/office/drawing/2014/main" id="{DB3D5838-CF3C-4B51-91D1-288268AF3DFA}"/>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13" name="Rectangle 12">
            <a:extLst>
              <a:ext uri="{FF2B5EF4-FFF2-40B4-BE49-F238E27FC236}">
                <a16:creationId xmlns:a16="http://schemas.microsoft.com/office/drawing/2014/main" id="{BE9EA48F-18AD-4CEF-9A82-28AB6404348F}"/>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Picture 2" descr="C:\Users\Mtoups\AppData\Local\Microsoft\Windows\Temporary Internet Files\Content.Outlook\D4E57F5T\CSSP_Stacked_RGB.png">
            <a:extLst>
              <a:ext uri="{FF2B5EF4-FFF2-40B4-BE49-F238E27FC236}">
                <a16:creationId xmlns:a16="http://schemas.microsoft.com/office/drawing/2014/main" id="{20C39B59-2FE3-4730-90CE-AC7FB0C54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58373"/>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F89FD6-D2A2-4CAD-8EFE-88A1B55FC5D5}"/>
              </a:ext>
            </a:extLst>
          </p:cNvPr>
          <p:cNvSpPr/>
          <p:nvPr/>
        </p:nvSpPr>
        <p:spPr bwMode="auto">
          <a:xfrm>
            <a:off x="152400" y="6019800"/>
            <a:ext cx="8839200" cy="685800"/>
          </a:xfrm>
          <a:prstGeom prst="rect">
            <a:avLst/>
          </a:prstGeom>
          <a:solidFill>
            <a:schemeClr val="bg1"/>
          </a:solidFill>
          <a:ln>
            <a:solidFill>
              <a:schemeClr val="bg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4A107470-E83E-4837-A7E8-9EDFFA4D855B}"/>
              </a:ext>
            </a:extLst>
          </p:cNvPr>
          <p:cNvSpPr>
            <a:spLocks noGrp="1"/>
          </p:cNvSpPr>
          <p:nvPr>
            <p:ph type="title"/>
          </p:nvPr>
        </p:nvSpPr>
        <p:spPr/>
        <p:txBody>
          <a:bodyPr/>
          <a:lstStyle/>
          <a:p>
            <a:r>
              <a:rPr lang="en-US" sz="2500" dirty="0"/>
              <a:t>Resources for First 5 Commissions</a:t>
            </a:r>
          </a:p>
        </p:txBody>
      </p:sp>
      <p:sp>
        <p:nvSpPr>
          <p:cNvPr id="4" name="TextBox 3">
            <a:extLst>
              <a:ext uri="{FF2B5EF4-FFF2-40B4-BE49-F238E27FC236}">
                <a16:creationId xmlns:a16="http://schemas.microsoft.com/office/drawing/2014/main" id="{955C185E-7B76-497F-8B1A-8456DCB51A91}"/>
              </a:ext>
            </a:extLst>
          </p:cNvPr>
          <p:cNvSpPr txBox="1"/>
          <p:nvPr/>
        </p:nvSpPr>
        <p:spPr>
          <a:xfrm>
            <a:off x="436418" y="997089"/>
            <a:ext cx="8271164" cy="5632311"/>
          </a:xfrm>
          <a:prstGeom prst="rect">
            <a:avLst/>
          </a:prstGeom>
          <a:noFill/>
        </p:spPr>
        <p:txBody>
          <a:bodyPr wrap="square" rtlCol="0">
            <a:spAutoFit/>
          </a:bodyPr>
          <a:lstStyle/>
          <a:p>
            <a:r>
              <a:rPr lang="en-US" sz="1200" b="1" u="sng" dirty="0">
                <a:latin typeface="+mn-lt"/>
              </a:rPr>
              <a:t>Federal Authorities</a:t>
            </a:r>
          </a:p>
          <a:p>
            <a:endParaRPr lang="en-US" sz="1200" b="1" dirty="0">
              <a:latin typeface="+mn-lt"/>
            </a:endParaRPr>
          </a:p>
          <a:p>
            <a:r>
              <a:rPr lang="en-US" sz="1200" b="1" dirty="0">
                <a:latin typeface="+mn-lt"/>
              </a:rPr>
              <a:t>Federal Statute</a:t>
            </a:r>
          </a:p>
          <a:p>
            <a:pPr marL="285750" indent="-285750">
              <a:buClr>
                <a:schemeClr val="tx1"/>
              </a:buClr>
              <a:buFont typeface="Wingdings" panose="05000000000000000000" pitchFamily="2" charset="2"/>
              <a:buChar char="§"/>
            </a:pPr>
            <a:r>
              <a:rPr lang="en-US" sz="1200" dirty="0" err="1">
                <a:solidFill>
                  <a:schemeClr val="accent6"/>
                </a:solidFill>
                <a:latin typeface="+mn-lt"/>
                <a:hlinkClick r:id="rId2">
                  <a:extLst>
                    <a:ext uri="{A12FA001-AC4F-418D-AE19-62706E023703}">
                      <ahyp:hlinkClr xmlns:ahyp="http://schemas.microsoft.com/office/drawing/2018/hyperlinkcolor" val="tx"/>
                    </a:ext>
                  </a:extLst>
                </a:hlinkClick>
              </a:rPr>
              <a:t>SSA</a:t>
            </a:r>
            <a:r>
              <a:rPr lang="en-US" sz="1200" dirty="0">
                <a:solidFill>
                  <a:schemeClr val="accent6"/>
                </a:solidFill>
                <a:latin typeface="+mn-lt"/>
                <a:hlinkClick r:id="rId2">
                  <a:extLst>
                    <a:ext uri="{A12FA001-AC4F-418D-AE19-62706E023703}">
                      <ahyp:hlinkClr xmlns:ahyp="http://schemas.microsoft.com/office/drawing/2018/hyperlinkcolor" val="tx"/>
                    </a:ext>
                  </a:extLst>
                </a:hlinkClick>
              </a:rPr>
              <a:t> Title XIX: Grants to States for Medical Assistance Programs</a:t>
            </a:r>
            <a:endParaRPr lang="en-US" sz="1200" dirty="0">
              <a:solidFill>
                <a:schemeClr val="accent6"/>
              </a:solidFill>
              <a:latin typeface="+mn-lt"/>
            </a:endParaRPr>
          </a:p>
          <a:p>
            <a:pPr marL="285750" indent="-285750">
              <a:buClr>
                <a:schemeClr val="tx1"/>
              </a:buClr>
              <a:buFont typeface="Wingdings" panose="05000000000000000000" pitchFamily="2" charset="2"/>
              <a:buChar char="§"/>
            </a:pPr>
            <a:r>
              <a:rPr lang="en-US" sz="1200" dirty="0" err="1">
                <a:solidFill>
                  <a:schemeClr val="accent6"/>
                </a:solidFill>
                <a:latin typeface="+mn-lt"/>
                <a:hlinkClick r:id="rId3">
                  <a:extLst>
                    <a:ext uri="{A12FA001-AC4F-418D-AE19-62706E023703}">
                      <ahyp:hlinkClr xmlns:ahyp="http://schemas.microsoft.com/office/drawing/2018/hyperlinkcolor" val="tx"/>
                    </a:ext>
                  </a:extLst>
                </a:hlinkClick>
              </a:rPr>
              <a:t>SSA</a:t>
            </a:r>
            <a:r>
              <a:rPr lang="en-US" sz="1200" dirty="0">
                <a:solidFill>
                  <a:schemeClr val="accent6"/>
                </a:solidFill>
                <a:latin typeface="+mn-lt"/>
                <a:hlinkClick r:id="rId3">
                  <a:extLst>
                    <a:ext uri="{A12FA001-AC4F-418D-AE19-62706E023703}">
                      <ahyp:hlinkClr xmlns:ahyp="http://schemas.microsoft.com/office/drawing/2018/hyperlinkcolor" val="tx"/>
                    </a:ext>
                  </a:extLst>
                </a:hlinkClick>
              </a:rPr>
              <a:t> Title XXI: State Children’s Health Insurance Program</a:t>
            </a:r>
            <a:endParaRPr lang="en-US" sz="1200" dirty="0">
              <a:solidFill>
                <a:schemeClr val="accent6"/>
              </a:solidFill>
              <a:latin typeface="+mn-lt"/>
            </a:endParaRPr>
          </a:p>
          <a:p>
            <a:pPr marL="285750" indent="-285750">
              <a:buClr>
                <a:schemeClr val="tx1"/>
              </a:buClr>
              <a:buFont typeface="Wingdings" panose="05000000000000000000" pitchFamily="2" charset="2"/>
              <a:buChar char="§"/>
            </a:pPr>
            <a:r>
              <a:rPr lang="en-US" sz="1200" dirty="0" err="1">
                <a:solidFill>
                  <a:schemeClr val="accent6"/>
                </a:solidFill>
                <a:latin typeface="+mn-lt"/>
                <a:hlinkClick r:id="rId4">
                  <a:extLst>
                    <a:ext uri="{A12FA001-AC4F-418D-AE19-62706E023703}">
                      <ahyp:hlinkClr xmlns:ahyp="http://schemas.microsoft.com/office/drawing/2018/hyperlinkcolor" val="tx"/>
                    </a:ext>
                  </a:extLst>
                </a:hlinkClick>
              </a:rPr>
              <a:t>SSA</a:t>
            </a:r>
            <a:r>
              <a:rPr lang="en-US" sz="1200" dirty="0">
                <a:solidFill>
                  <a:schemeClr val="accent6"/>
                </a:solidFill>
                <a:latin typeface="+mn-lt"/>
                <a:hlinkClick r:id="rId4">
                  <a:extLst>
                    <a:ext uri="{A12FA001-AC4F-418D-AE19-62706E023703}">
                      <ahyp:hlinkClr xmlns:ahyp="http://schemas.microsoft.com/office/drawing/2018/hyperlinkcolor" val="tx"/>
                    </a:ext>
                  </a:extLst>
                </a:hlinkClick>
              </a:rPr>
              <a:t> Section 1115</a:t>
            </a:r>
            <a:endParaRPr lang="en-US" sz="1200" dirty="0">
              <a:solidFill>
                <a:schemeClr val="accent6"/>
              </a:solidFill>
              <a:latin typeface="+mn-lt"/>
            </a:endParaRPr>
          </a:p>
          <a:p>
            <a:pPr>
              <a:buClr>
                <a:schemeClr val="tx1"/>
              </a:buClr>
            </a:pPr>
            <a:endParaRPr lang="en-US" sz="1200" dirty="0">
              <a:solidFill>
                <a:schemeClr val="accent6"/>
              </a:solidFill>
              <a:latin typeface="+mn-lt"/>
            </a:endParaRPr>
          </a:p>
          <a:p>
            <a:pPr>
              <a:buClr>
                <a:schemeClr val="tx1"/>
              </a:buClr>
            </a:pPr>
            <a:r>
              <a:rPr lang="en-US" sz="1200" b="1" dirty="0">
                <a:latin typeface="+mn-lt"/>
              </a:rPr>
              <a:t>Federal Regulation</a:t>
            </a:r>
          </a:p>
          <a:p>
            <a:pPr marL="285750" indent="-285750">
              <a:buClr>
                <a:schemeClr val="tx1"/>
              </a:buClr>
              <a:buFont typeface="Wingdings" panose="05000000000000000000" pitchFamily="2" charset="2"/>
              <a:buChar char="§"/>
            </a:pPr>
            <a:r>
              <a:rPr lang="en-US" sz="1200" dirty="0">
                <a:solidFill>
                  <a:schemeClr val="accent6"/>
                </a:solidFill>
                <a:latin typeface="+mn-lt"/>
                <a:hlinkClick r:id="rId5">
                  <a:extLst>
                    <a:ext uri="{A12FA001-AC4F-418D-AE19-62706E023703}">
                      <ahyp:hlinkClr xmlns:ahyp="http://schemas.microsoft.com/office/drawing/2018/hyperlinkcolor" val="tx"/>
                    </a:ext>
                  </a:extLst>
                </a:hlinkClick>
              </a:rPr>
              <a:t>42 CFR Chapter IV</a:t>
            </a:r>
            <a:endParaRPr lang="en-US" sz="1200" dirty="0">
              <a:solidFill>
                <a:schemeClr val="accent6"/>
              </a:solidFill>
              <a:latin typeface="+mn-lt"/>
            </a:endParaRPr>
          </a:p>
          <a:p>
            <a:pPr marL="285750" indent="-285750">
              <a:buClr>
                <a:schemeClr val="tx1"/>
              </a:buClr>
              <a:buFont typeface="Wingdings" panose="05000000000000000000" pitchFamily="2" charset="2"/>
              <a:buChar char="§"/>
            </a:pPr>
            <a:endParaRPr lang="en-US" sz="1200" dirty="0">
              <a:solidFill>
                <a:schemeClr val="accent6"/>
              </a:solidFill>
              <a:latin typeface="+mn-lt"/>
            </a:endParaRPr>
          </a:p>
          <a:p>
            <a:pPr>
              <a:buClr>
                <a:schemeClr val="tx1"/>
              </a:buClr>
            </a:pPr>
            <a:r>
              <a:rPr lang="en-US" sz="1200" b="1" dirty="0">
                <a:latin typeface="+mn-lt"/>
              </a:rPr>
              <a:t>Sub-Regulatory Guidance</a:t>
            </a:r>
          </a:p>
          <a:p>
            <a:pPr marL="285750" indent="-285750">
              <a:buClr>
                <a:schemeClr val="tx1"/>
              </a:buClr>
              <a:buFont typeface="Wingdings" panose="05000000000000000000" pitchFamily="2" charset="2"/>
              <a:buChar char="§"/>
            </a:pPr>
            <a:r>
              <a:rPr lang="en-US" sz="1200" dirty="0">
                <a:solidFill>
                  <a:schemeClr val="accent6"/>
                </a:solidFill>
                <a:latin typeface="+mn-lt"/>
                <a:hlinkClick r:id="rId6">
                  <a:extLst>
                    <a:ext uri="{A12FA001-AC4F-418D-AE19-62706E023703}">
                      <ahyp:hlinkClr xmlns:ahyp="http://schemas.microsoft.com/office/drawing/2018/hyperlinkcolor" val="tx"/>
                    </a:ext>
                  </a:extLst>
                </a:hlinkClick>
              </a:rPr>
              <a:t>CMS: Federal Policy Guidance (FAQs, CIBs, </a:t>
            </a:r>
            <a:r>
              <a:rPr lang="en-US" sz="1200" dirty="0" err="1">
                <a:solidFill>
                  <a:schemeClr val="accent6"/>
                </a:solidFill>
                <a:latin typeface="+mn-lt"/>
                <a:hlinkClick r:id="rId6">
                  <a:extLst>
                    <a:ext uri="{A12FA001-AC4F-418D-AE19-62706E023703}">
                      <ahyp:hlinkClr xmlns:ahyp="http://schemas.microsoft.com/office/drawing/2018/hyperlinkcolor" val="tx"/>
                    </a:ext>
                  </a:extLst>
                </a:hlinkClick>
              </a:rPr>
              <a:t>SHOL</a:t>
            </a:r>
            <a:r>
              <a:rPr lang="en-US" sz="1200" dirty="0">
                <a:solidFill>
                  <a:schemeClr val="accent6"/>
                </a:solidFill>
                <a:latin typeface="+mn-lt"/>
                <a:hlinkClick r:id="rId6">
                  <a:extLst>
                    <a:ext uri="{A12FA001-AC4F-418D-AE19-62706E023703}">
                      <ahyp:hlinkClr xmlns:ahyp="http://schemas.microsoft.com/office/drawing/2018/hyperlinkcolor" val="tx"/>
                    </a:ext>
                  </a:extLst>
                </a:hlinkClick>
              </a:rPr>
              <a:t>, </a:t>
            </a:r>
            <a:r>
              <a:rPr lang="en-US" sz="1200" dirty="0" err="1">
                <a:solidFill>
                  <a:schemeClr val="accent6"/>
                </a:solidFill>
                <a:latin typeface="+mn-lt"/>
                <a:hlinkClick r:id="rId6">
                  <a:extLst>
                    <a:ext uri="{A12FA001-AC4F-418D-AE19-62706E023703}">
                      <ahyp:hlinkClr xmlns:ahyp="http://schemas.microsoft.com/office/drawing/2018/hyperlinkcolor" val="tx"/>
                    </a:ext>
                  </a:extLst>
                </a:hlinkClick>
              </a:rPr>
              <a:t>SMDL</a:t>
            </a:r>
            <a:r>
              <a:rPr lang="en-US" sz="1200" dirty="0">
                <a:solidFill>
                  <a:schemeClr val="accent6"/>
                </a:solidFill>
                <a:latin typeface="+mn-lt"/>
                <a:hlinkClick r:id="rId6">
                  <a:extLst>
                    <a:ext uri="{A12FA001-AC4F-418D-AE19-62706E023703}">
                      <ahyp:hlinkClr xmlns:ahyp="http://schemas.microsoft.com/office/drawing/2018/hyperlinkcolor" val="tx"/>
                    </a:ext>
                  </a:extLst>
                </a:hlinkClick>
              </a:rPr>
              <a:t>)</a:t>
            </a:r>
            <a:endParaRPr lang="en-US" sz="1200" dirty="0">
              <a:solidFill>
                <a:schemeClr val="accent6"/>
              </a:solidFill>
              <a:latin typeface="+mn-lt"/>
            </a:endParaRPr>
          </a:p>
          <a:p>
            <a:pPr marL="285750" indent="-285750">
              <a:buFont typeface="Wingdings" panose="05000000000000000000" pitchFamily="2" charset="2"/>
              <a:buChar char="§"/>
            </a:pPr>
            <a:endParaRPr lang="en-US" sz="1200" dirty="0">
              <a:latin typeface="+mn-lt"/>
            </a:endParaRPr>
          </a:p>
          <a:p>
            <a:r>
              <a:rPr lang="en-US" sz="1200" b="1" u="sng" dirty="0">
                <a:latin typeface="+mn-lt"/>
              </a:rPr>
              <a:t>California-Specific Materials</a:t>
            </a:r>
          </a:p>
          <a:p>
            <a:pPr marL="285750" indent="-285750">
              <a:buFont typeface="Wingdings" panose="05000000000000000000" pitchFamily="2" charset="2"/>
              <a:buChar char="§"/>
            </a:pPr>
            <a:r>
              <a:rPr lang="en-US" sz="1200" dirty="0">
                <a:latin typeface="+mn-lt"/>
              </a:rPr>
              <a:t>Section 1115 Waivers</a:t>
            </a: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7">
                  <a:extLst>
                    <a:ext uri="{A12FA001-AC4F-418D-AE19-62706E023703}">
                      <ahyp:hlinkClr xmlns:ahyp="http://schemas.microsoft.com/office/drawing/2018/hyperlinkcolor" val="tx"/>
                    </a:ext>
                  </a:extLst>
                </a:hlinkClick>
              </a:rPr>
              <a:t>CMS: Medi-Cal 2020 1115 Waiver (December 2015 – December 2020)</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8">
                  <a:extLst>
                    <a:ext uri="{A12FA001-AC4F-418D-AE19-62706E023703}">
                      <ahyp:hlinkClr xmlns:ahyp="http://schemas.microsoft.com/office/drawing/2018/hyperlinkcolor" val="tx"/>
                    </a:ext>
                  </a:extLst>
                </a:hlinkClick>
              </a:rPr>
              <a:t>CMS: Medi-Cal 2020 1115 Waiver Extension Application (December 2020 – December 2021)</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9">
                  <a:extLst>
                    <a:ext uri="{A12FA001-AC4F-418D-AE19-62706E023703}">
                      <ahyp:hlinkClr xmlns:ahyp="http://schemas.microsoft.com/office/drawing/2018/hyperlinkcolor" val="tx"/>
                    </a:ext>
                  </a:extLst>
                </a:hlinkClick>
              </a:rPr>
              <a:t>DHCS: CalAIM 1115 Waiver Proposal (tentatively December 2021 – December 2026)</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0">
                  <a:extLst>
                    <a:ext uri="{A12FA001-AC4F-418D-AE19-62706E023703}">
                      <ahyp:hlinkClr xmlns:ahyp="http://schemas.microsoft.com/office/drawing/2018/hyperlinkcolor" val="tx"/>
                    </a:ext>
                  </a:extLst>
                </a:hlinkClick>
              </a:rPr>
              <a:t>CMS: California Waivers (1115, 1915(</a:t>
            </a:r>
            <a:r>
              <a:rPr lang="en-US" sz="1200" dirty="0" err="1">
                <a:solidFill>
                  <a:schemeClr val="accent6"/>
                </a:solidFill>
                <a:latin typeface="+mn-lt"/>
                <a:hlinkClick r:id="rId10">
                  <a:extLst>
                    <a:ext uri="{A12FA001-AC4F-418D-AE19-62706E023703}">
                      <ahyp:hlinkClr xmlns:ahyp="http://schemas.microsoft.com/office/drawing/2018/hyperlinkcolor" val="tx"/>
                    </a:ext>
                  </a:extLst>
                </a:hlinkClick>
              </a:rPr>
              <a:t>b4</a:t>
            </a:r>
            <a:r>
              <a:rPr lang="en-US" sz="1200" dirty="0">
                <a:solidFill>
                  <a:schemeClr val="accent6"/>
                </a:solidFill>
                <a:latin typeface="+mn-lt"/>
                <a:hlinkClick r:id="rId10">
                  <a:extLst>
                    <a:ext uri="{A12FA001-AC4F-418D-AE19-62706E023703}">
                      <ahyp:hlinkClr xmlns:ahyp="http://schemas.microsoft.com/office/drawing/2018/hyperlinkcolor" val="tx"/>
                    </a:ext>
                  </a:extLst>
                </a:hlinkClick>
              </a:rPr>
              <a:t>), 1915(c))</a:t>
            </a:r>
            <a:endParaRPr lang="en-US" sz="1200" dirty="0">
              <a:solidFill>
                <a:schemeClr val="accent6"/>
              </a:solidFill>
              <a:latin typeface="+mn-lt"/>
            </a:endParaRPr>
          </a:p>
          <a:p>
            <a:pPr marL="285750" indent="-285750">
              <a:buClr>
                <a:schemeClr val="tx1"/>
              </a:buClr>
              <a:buFont typeface="Wingdings" panose="05000000000000000000" pitchFamily="2" charset="2"/>
              <a:buChar char="§"/>
            </a:pPr>
            <a:r>
              <a:rPr lang="en-US" sz="1200" dirty="0">
                <a:latin typeface="+mn-lt"/>
              </a:rPr>
              <a:t>Medicaid &amp; CHIP State Plan Materials</a:t>
            </a: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1">
                  <a:extLst>
                    <a:ext uri="{A12FA001-AC4F-418D-AE19-62706E023703}">
                      <ahyp:hlinkClr xmlns:ahyp="http://schemas.microsoft.com/office/drawing/2018/hyperlinkcolor" val="tx"/>
                    </a:ext>
                  </a:extLst>
                </a:hlinkClick>
              </a:rPr>
              <a:t>DHCS: California Medicaid State Plan</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2">
                  <a:extLst>
                    <a:ext uri="{A12FA001-AC4F-418D-AE19-62706E023703}">
                      <ahyp:hlinkClr xmlns:ahyp="http://schemas.microsoft.com/office/drawing/2018/hyperlinkcolor" val="tx"/>
                    </a:ext>
                  </a:extLst>
                </a:hlinkClick>
              </a:rPr>
              <a:t>DHCS: California CHIP State Plan</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3">
                  <a:extLst>
                    <a:ext uri="{A12FA001-AC4F-418D-AE19-62706E023703}">
                      <ahyp:hlinkClr xmlns:ahyp="http://schemas.microsoft.com/office/drawing/2018/hyperlinkcolor" val="tx"/>
                    </a:ext>
                  </a:extLst>
                </a:hlinkClick>
              </a:rPr>
              <a:t>CMS: California Medicaid &amp; CHIP </a:t>
            </a:r>
            <a:r>
              <a:rPr lang="en-US" sz="1200" dirty="0" err="1">
                <a:solidFill>
                  <a:schemeClr val="accent6"/>
                </a:solidFill>
                <a:latin typeface="+mn-lt"/>
                <a:hlinkClick r:id="rId13">
                  <a:extLst>
                    <a:ext uri="{A12FA001-AC4F-418D-AE19-62706E023703}">
                      <ahyp:hlinkClr xmlns:ahyp="http://schemas.microsoft.com/office/drawing/2018/hyperlinkcolor" val="tx"/>
                    </a:ext>
                  </a:extLst>
                </a:hlinkClick>
              </a:rPr>
              <a:t>SPAs</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4">
                  <a:extLst>
                    <a:ext uri="{A12FA001-AC4F-418D-AE19-62706E023703}">
                      <ahyp:hlinkClr xmlns:ahyp="http://schemas.microsoft.com/office/drawing/2018/hyperlinkcolor" val="tx"/>
                    </a:ext>
                  </a:extLst>
                </a:hlinkClick>
              </a:rPr>
              <a:t>DHCS: Resource Page on Medicaid State Plan &amp; </a:t>
            </a:r>
            <a:r>
              <a:rPr lang="en-US" sz="1200" dirty="0" err="1">
                <a:solidFill>
                  <a:schemeClr val="accent6"/>
                </a:solidFill>
                <a:latin typeface="+mn-lt"/>
                <a:hlinkClick r:id="rId14">
                  <a:extLst>
                    <a:ext uri="{A12FA001-AC4F-418D-AE19-62706E023703}">
                      <ahyp:hlinkClr xmlns:ahyp="http://schemas.microsoft.com/office/drawing/2018/hyperlinkcolor" val="tx"/>
                    </a:ext>
                  </a:extLst>
                </a:hlinkClick>
              </a:rPr>
              <a:t>SPAs</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5">
                  <a:extLst>
                    <a:ext uri="{A12FA001-AC4F-418D-AE19-62706E023703}">
                      <ahyp:hlinkClr xmlns:ahyp="http://schemas.microsoft.com/office/drawing/2018/hyperlinkcolor" val="tx"/>
                    </a:ext>
                  </a:extLst>
                </a:hlinkClick>
              </a:rPr>
              <a:t>DHCS: Resource Page on CHIP State Plan &amp; </a:t>
            </a:r>
            <a:r>
              <a:rPr lang="en-US" sz="1200" dirty="0" err="1">
                <a:solidFill>
                  <a:schemeClr val="accent6"/>
                </a:solidFill>
                <a:latin typeface="+mn-lt"/>
                <a:hlinkClick r:id="rId15">
                  <a:extLst>
                    <a:ext uri="{A12FA001-AC4F-418D-AE19-62706E023703}">
                      <ahyp:hlinkClr xmlns:ahyp="http://schemas.microsoft.com/office/drawing/2018/hyperlinkcolor" val="tx"/>
                    </a:ext>
                  </a:extLst>
                </a:hlinkClick>
              </a:rPr>
              <a:t>SPAs</a:t>
            </a:r>
            <a:endParaRPr lang="en-US" sz="1200" dirty="0">
              <a:solidFill>
                <a:schemeClr val="accent6"/>
              </a:solidFill>
              <a:latin typeface="+mn-lt"/>
            </a:endParaRPr>
          </a:p>
          <a:p>
            <a:pPr marL="285750" indent="-285750">
              <a:buClr>
                <a:schemeClr val="tx1"/>
              </a:buClr>
              <a:buFont typeface="Wingdings" panose="05000000000000000000" pitchFamily="2" charset="2"/>
              <a:buChar char="§"/>
            </a:pPr>
            <a:r>
              <a:rPr lang="en-US" sz="1200" dirty="0">
                <a:latin typeface="+mn-lt"/>
              </a:rPr>
              <a:t>Medi-Cal </a:t>
            </a:r>
            <a:r>
              <a:rPr lang="en-US" sz="1200" dirty="0" err="1">
                <a:latin typeface="+mn-lt"/>
              </a:rPr>
              <a:t>MCP</a:t>
            </a:r>
            <a:r>
              <a:rPr lang="en-US" sz="1200" dirty="0">
                <a:latin typeface="+mn-lt"/>
              </a:rPr>
              <a:t> Reprocurement Materials</a:t>
            </a: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6">
                  <a:extLst>
                    <a:ext uri="{A12FA001-AC4F-418D-AE19-62706E023703}">
                      <ahyp:hlinkClr xmlns:ahyp="http://schemas.microsoft.com/office/drawing/2018/hyperlinkcolor" val="tx"/>
                    </a:ext>
                  </a:extLst>
                </a:hlinkClick>
              </a:rPr>
              <a:t>Request for Information #20-001</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7">
                  <a:extLst>
                    <a:ext uri="{A12FA001-AC4F-418D-AE19-62706E023703}">
                      <ahyp:hlinkClr xmlns:ahyp="http://schemas.microsoft.com/office/drawing/2018/hyperlinkcolor" val="tx"/>
                    </a:ext>
                  </a:extLst>
                </a:hlinkClick>
              </a:rPr>
              <a:t>Reprocurement Schedule (as of February 2020)</a:t>
            </a:r>
            <a:endParaRPr lang="en-US" sz="1200" dirty="0">
              <a:solidFill>
                <a:schemeClr val="accent6"/>
              </a:solidFill>
              <a:latin typeface="+mn-lt"/>
            </a:endParaRPr>
          </a:p>
          <a:p>
            <a:pPr marL="742950" lvl="1" indent="-285750">
              <a:buClr>
                <a:schemeClr val="tx1"/>
              </a:buClr>
              <a:buFont typeface="Courier New" panose="02070309020205020404" pitchFamily="49" charset="0"/>
              <a:buChar char="o"/>
            </a:pPr>
            <a:r>
              <a:rPr lang="en-US" sz="1200" dirty="0">
                <a:solidFill>
                  <a:schemeClr val="accent6"/>
                </a:solidFill>
                <a:latin typeface="+mn-lt"/>
                <a:hlinkClick r:id="rId18">
                  <a:extLst>
                    <a:ext uri="{A12FA001-AC4F-418D-AE19-62706E023703}">
                      <ahyp:hlinkClr xmlns:ahyp="http://schemas.microsoft.com/office/drawing/2018/hyperlinkcolor" val="tx"/>
                    </a:ext>
                  </a:extLst>
                </a:hlinkClick>
              </a:rPr>
              <a:t>DHCS: Resource Page on Reprocurement</a:t>
            </a:r>
            <a:endParaRPr lang="en-US" sz="1200" dirty="0">
              <a:solidFill>
                <a:schemeClr val="accent6"/>
              </a:solidFill>
              <a:latin typeface="+mn-lt"/>
            </a:endParaRPr>
          </a:p>
          <a:p>
            <a:endParaRPr lang="en-US" sz="1200" dirty="0">
              <a:latin typeface="+mn-lt"/>
            </a:endParaRPr>
          </a:p>
        </p:txBody>
      </p:sp>
    </p:spTree>
    <p:extLst>
      <p:ext uri="{BB962C8B-B14F-4D97-AF65-F5344CB8AC3E}">
        <p14:creationId xmlns:p14="http://schemas.microsoft.com/office/powerpoint/2010/main" val="508129120"/>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7470-E83E-4837-A7E8-9EDFFA4D855B}"/>
              </a:ext>
            </a:extLst>
          </p:cNvPr>
          <p:cNvSpPr>
            <a:spLocks noGrp="1"/>
          </p:cNvSpPr>
          <p:nvPr>
            <p:ph type="title"/>
          </p:nvPr>
        </p:nvSpPr>
        <p:spPr/>
        <p:txBody>
          <a:bodyPr/>
          <a:lstStyle/>
          <a:p>
            <a:r>
              <a:rPr lang="en-US" sz="2500" dirty="0"/>
              <a:t>Resources for First 5 Commissions (Cont’d)</a:t>
            </a:r>
          </a:p>
        </p:txBody>
      </p:sp>
      <p:sp>
        <p:nvSpPr>
          <p:cNvPr id="4" name="TextBox 3">
            <a:extLst>
              <a:ext uri="{FF2B5EF4-FFF2-40B4-BE49-F238E27FC236}">
                <a16:creationId xmlns:a16="http://schemas.microsoft.com/office/drawing/2014/main" id="{955C185E-7B76-497F-8B1A-8456DCB51A91}"/>
              </a:ext>
            </a:extLst>
          </p:cNvPr>
          <p:cNvSpPr txBox="1"/>
          <p:nvPr/>
        </p:nvSpPr>
        <p:spPr>
          <a:xfrm>
            <a:off x="436418" y="997089"/>
            <a:ext cx="8271164" cy="4893647"/>
          </a:xfrm>
          <a:prstGeom prst="rect">
            <a:avLst/>
          </a:prstGeom>
          <a:noFill/>
        </p:spPr>
        <p:txBody>
          <a:bodyPr wrap="square" rtlCol="0">
            <a:spAutoFit/>
          </a:bodyPr>
          <a:lstStyle/>
          <a:p>
            <a:r>
              <a:rPr lang="en-US" sz="1200" b="1" u="sng" dirty="0">
                <a:latin typeface="+mn-lt"/>
              </a:rPr>
              <a:t>Medicaid 101: </a:t>
            </a:r>
            <a:r>
              <a:rPr lang="en-US" sz="1200" b="1" u="sng" dirty="0" err="1">
                <a:latin typeface="+mn-lt"/>
              </a:rPr>
              <a:t>MACPAC</a:t>
            </a:r>
            <a:endParaRPr lang="en-US" sz="1200" b="1" u="sng" dirty="0">
              <a:latin typeface="+mn-lt"/>
            </a:endParaRPr>
          </a:p>
          <a:p>
            <a:endParaRPr lang="en-US" sz="1200" b="1" dirty="0">
              <a:latin typeface="+mn-lt"/>
            </a:endParaRPr>
          </a:p>
          <a:p>
            <a:pPr marL="171450" indent="-171450">
              <a:buClr>
                <a:schemeClr val="tx1"/>
              </a:buClr>
              <a:buFont typeface="Wingdings" panose="05000000000000000000" pitchFamily="2" charset="2"/>
              <a:buChar char="§"/>
            </a:pPr>
            <a:r>
              <a:rPr lang="en-US" sz="1200" dirty="0">
                <a:solidFill>
                  <a:schemeClr val="accent6"/>
                </a:solidFill>
                <a:latin typeface="+mn-lt"/>
                <a:hlinkClick r:id="rId2">
                  <a:extLst>
                    <a:ext uri="{A12FA001-AC4F-418D-AE19-62706E023703}">
                      <ahyp:hlinkClr xmlns:ahyp="http://schemas.microsoft.com/office/drawing/2018/hyperlinkcolor" val="tx"/>
                    </a:ext>
                  </a:extLst>
                </a:hlinkClick>
              </a:rPr>
              <a:t>Medicaid 101 Resource Page</a:t>
            </a:r>
            <a:endParaRPr lang="en-US" sz="1200" dirty="0">
              <a:solidFill>
                <a:schemeClr val="accent6"/>
              </a:solidFill>
              <a:latin typeface="+mn-lt"/>
            </a:endParaRPr>
          </a:p>
          <a:p>
            <a:pPr marL="171450" indent="-171450">
              <a:buClr>
                <a:schemeClr val="tx1"/>
              </a:buClr>
              <a:buFont typeface="Wingdings" panose="05000000000000000000" pitchFamily="2" charset="2"/>
              <a:buChar char="§"/>
            </a:pPr>
            <a:r>
              <a:rPr lang="en-US" sz="1200" dirty="0">
                <a:solidFill>
                  <a:schemeClr val="accent6"/>
                </a:solidFill>
                <a:latin typeface="+mn-lt"/>
                <a:hlinkClick r:id="rId3">
                  <a:extLst>
                    <a:ext uri="{A12FA001-AC4F-418D-AE19-62706E023703}">
                      <ahyp:hlinkClr xmlns:ahyp="http://schemas.microsoft.com/office/drawing/2018/hyperlinkcolor" val="tx"/>
                    </a:ext>
                  </a:extLst>
                </a:hlinkClick>
              </a:rPr>
              <a:t>Eligibility Overview</a:t>
            </a:r>
            <a:endParaRPr lang="en-US" sz="1200" dirty="0">
              <a:solidFill>
                <a:schemeClr val="accent6"/>
              </a:solidFill>
              <a:latin typeface="+mn-lt"/>
            </a:endParaRPr>
          </a:p>
          <a:p>
            <a:pPr marL="628650" lvl="1" indent="-171450">
              <a:buClr>
                <a:schemeClr val="tx1"/>
              </a:buClr>
              <a:buFont typeface="Courier New" panose="02070309020205020404" pitchFamily="49" charset="0"/>
              <a:buChar char="o"/>
            </a:pPr>
            <a:r>
              <a:rPr lang="en-US" sz="1200" dirty="0">
                <a:solidFill>
                  <a:schemeClr val="accent6"/>
                </a:solidFill>
                <a:latin typeface="+mn-lt"/>
                <a:hlinkClick r:id="rId4">
                  <a:extLst>
                    <a:ext uri="{A12FA001-AC4F-418D-AE19-62706E023703}">
                      <ahyp:hlinkClr xmlns:ahyp="http://schemas.microsoft.com/office/drawing/2018/hyperlinkcolor" val="tx"/>
                    </a:ext>
                  </a:extLst>
                </a:hlinkClick>
              </a:rPr>
              <a:t>Federal Requirements and State Options: Eligibility</a:t>
            </a:r>
            <a:endParaRPr lang="en-US" sz="1200" dirty="0">
              <a:solidFill>
                <a:schemeClr val="accent6"/>
              </a:solidFill>
              <a:latin typeface="+mn-lt"/>
            </a:endParaRPr>
          </a:p>
          <a:p>
            <a:pPr marL="171450" indent="-171450">
              <a:buClr>
                <a:schemeClr val="tx1"/>
              </a:buClr>
              <a:buFont typeface="Wingdings" panose="05000000000000000000" pitchFamily="2" charset="2"/>
              <a:buChar char="§"/>
            </a:pPr>
            <a:r>
              <a:rPr lang="en-US" sz="1200" dirty="0">
                <a:solidFill>
                  <a:schemeClr val="accent6"/>
                </a:solidFill>
                <a:latin typeface="+mn-lt"/>
                <a:hlinkClick r:id="rId5">
                  <a:extLst>
                    <a:ext uri="{A12FA001-AC4F-418D-AE19-62706E023703}">
                      <ahyp:hlinkClr xmlns:ahyp="http://schemas.microsoft.com/office/drawing/2018/hyperlinkcolor" val="tx"/>
                    </a:ext>
                  </a:extLst>
                </a:hlinkClick>
              </a:rPr>
              <a:t>Mandatory and Optional Benefits </a:t>
            </a:r>
            <a:endParaRPr lang="en-US" sz="1200" dirty="0">
              <a:solidFill>
                <a:schemeClr val="accent6"/>
              </a:solidFill>
              <a:latin typeface="+mn-lt"/>
            </a:endParaRPr>
          </a:p>
          <a:p>
            <a:pPr marL="171450" indent="-171450">
              <a:buClr>
                <a:schemeClr val="tx1"/>
              </a:buClr>
              <a:buFont typeface="Wingdings" panose="05000000000000000000" pitchFamily="2" charset="2"/>
              <a:buChar char="§"/>
            </a:pPr>
            <a:r>
              <a:rPr lang="en-US" sz="1200" dirty="0">
                <a:solidFill>
                  <a:schemeClr val="accent6"/>
                </a:solidFill>
                <a:latin typeface="+mn-lt"/>
                <a:hlinkClick r:id="rId2">
                  <a:extLst>
                    <a:ext uri="{A12FA001-AC4F-418D-AE19-62706E023703}">
                      <ahyp:hlinkClr xmlns:ahyp="http://schemas.microsoft.com/office/drawing/2018/hyperlinkcolor" val="tx"/>
                    </a:ext>
                  </a:extLst>
                </a:hlinkClick>
              </a:rPr>
              <a:t>Provider Payment and Delivery Systems</a:t>
            </a:r>
            <a:endParaRPr lang="en-US" sz="1200" dirty="0">
              <a:solidFill>
                <a:schemeClr val="accent6"/>
              </a:solidFill>
              <a:latin typeface="+mn-lt"/>
            </a:endParaRPr>
          </a:p>
          <a:p>
            <a:pPr marL="171450" indent="-171450">
              <a:buClr>
                <a:schemeClr val="tx1"/>
              </a:buClr>
              <a:buFont typeface="Wingdings" panose="05000000000000000000" pitchFamily="2" charset="2"/>
              <a:buChar char="§"/>
            </a:pPr>
            <a:r>
              <a:rPr lang="en-US" sz="1200" dirty="0">
                <a:solidFill>
                  <a:schemeClr val="accent6"/>
                </a:solidFill>
                <a:latin typeface="+mn-lt"/>
                <a:hlinkClick r:id="rId6">
                  <a:extLst>
                    <a:ext uri="{A12FA001-AC4F-418D-AE19-62706E023703}">
                      <ahyp:hlinkClr xmlns:ahyp="http://schemas.microsoft.com/office/drawing/2018/hyperlinkcolor" val="tx"/>
                    </a:ext>
                  </a:extLst>
                </a:hlinkClick>
              </a:rPr>
              <a:t>Financing Overview</a:t>
            </a:r>
            <a:endParaRPr lang="en-US" sz="1200" dirty="0">
              <a:solidFill>
                <a:schemeClr val="accent6"/>
              </a:solidFill>
              <a:latin typeface="+mn-lt"/>
            </a:endParaRPr>
          </a:p>
          <a:p>
            <a:pPr marL="628650" lvl="1" indent="-171450">
              <a:buClr>
                <a:schemeClr val="tx1"/>
              </a:buClr>
              <a:buFont typeface="Courier New" panose="02070309020205020404" pitchFamily="49" charset="0"/>
              <a:buChar char="o"/>
            </a:pPr>
            <a:r>
              <a:rPr lang="en-US" sz="1200" dirty="0">
                <a:solidFill>
                  <a:schemeClr val="accent6"/>
                </a:solidFill>
                <a:latin typeface="+mn-lt"/>
                <a:hlinkClick r:id="rId7">
                  <a:extLst>
                    <a:ext uri="{A12FA001-AC4F-418D-AE19-62706E023703}">
                      <ahyp:hlinkClr xmlns:ahyp="http://schemas.microsoft.com/office/drawing/2018/hyperlinkcolor" val="tx"/>
                    </a:ext>
                  </a:extLst>
                </a:hlinkClick>
              </a:rPr>
              <a:t>Non-Federal Financing</a:t>
            </a:r>
            <a:endParaRPr lang="en-US" sz="1200" dirty="0">
              <a:solidFill>
                <a:schemeClr val="accent6"/>
              </a:solidFill>
              <a:latin typeface="+mn-lt"/>
            </a:endParaRPr>
          </a:p>
          <a:p>
            <a:pPr marL="628650" lvl="1" indent="-171450">
              <a:buClr>
                <a:schemeClr val="tx1"/>
              </a:buClr>
              <a:buFont typeface="Courier New" panose="02070309020205020404" pitchFamily="49" charset="0"/>
              <a:buChar char="o"/>
            </a:pPr>
            <a:r>
              <a:rPr lang="en-US" sz="1200" dirty="0">
                <a:solidFill>
                  <a:schemeClr val="accent6"/>
                </a:solidFill>
                <a:latin typeface="+mn-lt"/>
                <a:hlinkClick r:id="rId8">
                  <a:extLst>
                    <a:ext uri="{A12FA001-AC4F-418D-AE19-62706E023703}">
                      <ahyp:hlinkClr xmlns:ahyp="http://schemas.microsoft.com/office/drawing/2018/hyperlinkcolor" val="tx"/>
                    </a:ext>
                  </a:extLst>
                </a:hlinkClick>
              </a:rPr>
              <a:t>Matching Rates</a:t>
            </a:r>
            <a:endParaRPr lang="en-US" sz="1200" dirty="0">
              <a:solidFill>
                <a:schemeClr val="accent6"/>
              </a:solidFill>
              <a:latin typeface="+mn-lt"/>
            </a:endParaRPr>
          </a:p>
          <a:p>
            <a:pPr marL="628650" lvl="1" indent="-171450">
              <a:buClr>
                <a:schemeClr val="tx1"/>
              </a:buClr>
              <a:buFont typeface="Courier New" panose="02070309020205020404" pitchFamily="49" charset="0"/>
              <a:buChar char="o"/>
            </a:pPr>
            <a:r>
              <a:rPr lang="en-US" sz="1200" dirty="0">
                <a:solidFill>
                  <a:schemeClr val="accent6"/>
                </a:solidFill>
                <a:latin typeface="+mn-lt"/>
                <a:hlinkClick r:id="rId9">
                  <a:extLst>
                    <a:ext uri="{A12FA001-AC4F-418D-AE19-62706E023703}">
                      <ahyp:hlinkClr xmlns:ahyp="http://schemas.microsoft.com/office/drawing/2018/hyperlinkcolor" val="tx"/>
                    </a:ext>
                  </a:extLst>
                </a:hlinkClick>
              </a:rPr>
              <a:t>Federal Match Rates for Medicaid Administrative Activities</a:t>
            </a:r>
            <a:endParaRPr lang="en-US" sz="1200" dirty="0">
              <a:solidFill>
                <a:schemeClr val="accent6"/>
              </a:solidFill>
              <a:latin typeface="+mn-lt"/>
            </a:endParaRPr>
          </a:p>
          <a:p>
            <a:pPr lvl="1">
              <a:buClr>
                <a:schemeClr val="tx1"/>
              </a:buClr>
            </a:pPr>
            <a:endParaRPr lang="en-US" sz="1200" dirty="0">
              <a:solidFill>
                <a:schemeClr val="accent6"/>
              </a:solidFill>
              <a:latin typeface="+mn-lt"/>
            </a:endParaRPr>
          </a:p>
          <a:p>
            <a:pPr lvl="0"/>
            <a:r>
              <a:rPr lang="en-US" sz="1200" b="1" u="sng" dirty="0" err="1">
                <a:solidFill>
                  <a:srgbClr val="000000"/>
                </a:solidFill>
                <a:latin typeface="Calibri"/>
              </a:rPr>
              <a:t>MCPs</a:t>
            </a:r>
            <a:r>
              <a:rPr lang="en-US" sz="1200" b="1" u="sng" dirty="0">
                <a:solidFill>
                  <a:srgbClr val="000000"/>
                </a:solidFill>
                <a:latin typeface="Calibri"/>
              </a:rPr>
              <a:t>’ Performance Quality Metrics &amp; Surveys</a:t>
            </a:r>
          </a:p>
          <a:p>
            <a:pPr lvl="0"/>
            <a:endParaRPr lang="en-US" sz="1200" b="1" dirty="0">
              <a:solidFill>
                <a:srgbClr val="000000"/>
              </a:solidFill>
              <a:latin typeface="Calibri"/>
            </a:endParaRPr>
          </a:p>
          <a:p>
            <a:pPr lvl="0"/>
            <a:r>
              <a:rPr lang="en-US" sz="1200" b="1" dirty="0">
                <a:solidFill>
                  <a:srgbClr val="000000"/>
                </a:solidFill>
                <a:latin typeface="Calibri"/>
              </a:rPr>
              <a:t>By County &amp; </a:t>
            </a:r>
            <a:r>
              <a:rPr lang="en-US" sz="1200" b="1" dirty="0" err="1">
                <a:solidFill>
                  <a:srgbClr val="000000"/>
                </a:solidFill>
                <a:latin typeface="Calibri"/>
              </a:rPr>
              <a:t>MCP</a:t>
            </a:r>
            <a:endParaRPr lang="en-US" sz="1200" b="1" dirty="0">
              <a:solidFill>
                <a:srgbClr val="000000"/>
              </a:solidFill>
              <a:latin typeface="Calibri"/>
            </a:endParaRPr>
          </a:p>
          <a:p>
            <a:pPr marL="285750" lvl="0" indent="-285750">
              <a:buClr>
                <a:srgbClr val="000000"/>
              </a:buClr>
              <a:buFont typeface="Wingdings" panose="05000000000000000000" pitchFamily="2" charset="2"/>
              <a:buChar char="§"/>
            </a:pPr>
            <a:r>
              <a:rPr lang="en-US" sz="1200" dirty="0">
                <a:solidFill>
                  <a:srgbClr val="0039A6"/>
                </a:solidFill>
                <a:latin typeface="Calibri"/>
                <a:hlinkClick r:id="rId10">
                  <a:extLst>
                    <a:ext uri="{A12FA001-AC4F-418D-AE19-62706E023703}">
                      <ahyp:hlinkClr xmlns:ahyp="http://schemas.microsoft.com/office/drawing/2018/hyperlinkcolor" val="tx"/>
                    </a:ext>
                  </a:extLst>
                </a:hlinkClick>
              </a:rPr>
              <a:t>DHCS: Medi-Cal Managed Care Accountability Set</a:t>
            </a:r>
            <a:endParaRPr lang="en-US" sz="1200" dirty="0">
              <a:solidFill>
                <a:srgbClr val="0039A6"/>
              </a:solidFill>
              <a:latin typeface="Calibri"/>
            </a:endParaRPr>
          </a:p>
          <a:p>
            <a:pPr marL="285750" lvl="0" indent="-285750">
              <a:buClr>
                <a:srgbClr val="000000"/>
              </a:buClr>
              <a:buFont typeface="Wingdings" panose="05000000000000000000" pitchFamily="2" charset="2"/>
              <a:buChar char="§"/>
            </a:pPr>
            <a:r>
              <a:rPr lang="en-US" sz="1200" dirty="0">
                <a:solidFill>
                  <a:srgbClr val="000000"/>
                </a:solidFill>
                <a:latin typeface="Calibri"/>
              </a:rPr>
              <a:t>DHCS: Medi-Cal Managed Care External Quality Review Technical Report, </a:t>
            </a:r>
            <a:r>
              <a:rPr lang="en-US" sz="1200" dirty="0">
                <a:solidFill>
                  <a:srgbClr val="0039A6"/>
                </a:solidFill>
                <a:latin typeface="Calibri"/>
                <a:hlinkClick r:id="rId11">
                  <a:extLst>
                    <a:ext uri="{A12FA001-AC4F-418D-AE19-62706E023703}">
                      <ahyp:hlinkClr xmlns:ahyp="http://schemas.microsoft.com/office/drawing/2018/hyperlinkcolor" val="tx"/>
                    </a:ext>
                  </a:extLst>
                </a:hlinkClick>
              </a:rPr>
              <a:t>Volume 1 of 3</a:t>
            </a:r>
            <a:r>
              <a:rPr lang="en-US" sz="1200" dirty="0">
                <a:solidFill>
                  <a:srgbClr val="0039A6"/>
                </a:solidFill>
                <a:latin typeface="Calibri"/>
              </a:rPr>
              <a:t> </a:t>
            </a:r>
            <a:r>
              <a:rPr lang="en-US" sz="1200" dirty="0">
                <a:solidFill>
                  <a:srgbClr val="000000"/>
                </a:solidFill>
                <a:latin typeface="Calibri"/>
              </a:rPr>
              <a:t>and </a:t>
            </a:r>
            <a:r>
              <a:rPr lang="en-US" sz="1200" dirty="0">
                <a:solidFill>
                  <a:srgbClr val="0039A6"/>
                </a:solidFill>
                <a:latin typeface="Calibri"/>
                <a:hlinkClick r:id="rId12">
                  <a:extLst>
                    <a:ext uri="{A12FA001-AC4F-418D-AE19-62706E023703}">
                      <ahyp:hlinkClr xmlns:ahyp="http://schemas.microsoft.com/office/drawing/2018/hyperlinkcolor" val="tx"/>
                    </a:ext>
                  </a:extLst>
                </a:hlinkClick>
              </a:rPr>
              <a:t>Volume 2 of 3</a:t>
            </a:r>
            <a:endParaRPr lang="en-US" sz="1200" dirty="0">
              <a:solidFill>
                <a:srgbClr val="0039A6"/>
              </a:solidFill>
              <a:latin typeface="Calibri"/>
            </a:endParaRPr>
          </a:p>
          <a:p>
            <a:pPr marL="285750" lvl="0" indent="-285750">
              <a:buClr>
                <a:srgbClr val="000000"/>
              </a:buClr>
              <a:buFont typeface="Wingdings" panose="05000000000000000000" pitchFamily="2" charset="2"/>
              <a:buChar char="§"/>
            </a:pPr>
            <a:r>
              <a:rPr lang="en-US" sz="1200" dirty="0">
                <a:solidFill>
                  <a:srgbClr val="0039A6"/>
                </a:solidFill>
                <a:latin typeface="Calibri"/>
                <a:hlinkClick r:id="rId13">
                  <a:extLst>
                    <a:ext uri="{A12FA001-AC4F-418D-AE19-62706E023703}">
                      <ahyp:hlinkClr xmlns:ahyp="http://schemas.microsoft.com/office/drawing/2018/hyperlinkcolor" val="tx"/>
                    </a:ext>
                  </a:extLst>
                </a:hlinkClick>
              </a:rPr>
              <a:t>DHCS: Medicaid Managed Care Survey, Consumer Assessment of Healthcare Providers and Systems (</a:t>
            </a:r>
            <a:r>
              <a:rPr lang="en-US" sz="1200" dirty="0" err="1">
                <a:solidFill>
                  <a:srgbClr val="0039A6"/>
                </a:solidFill>
                <a:latin typeface="Calibri"/>
                <a:hlinkClick r:id="rId13">
                  <a:extLst>
                    <a:ext uri="{A12FA001-AC4F-418D-AE19-62706E023703}">
                      <ahyp:hlinkClr xmlns:ahyp="http://schemas.microsoft.com/office/drawing/2018/hyperlinkcolor" val="tx"/>
                    </a:ext>
                  </a:extLst>
                </a:hlinkClick>
              </a:rPr>
              <a:t>CAHPS</a:t>
            </a:r>
            <a:r>
              <a:rPr lang="en-US" sz="1200" dirty="0">
                <a:solidFill>
                  <a:srgbClr val="0039A6"/>
                </a:solidFill>
                <a:latin typeface="Calibri"/>
                <a:hlinkClick r:id="rId13">
                  <a:extLst>
                    <a:ext uri="{A12FA001-AC4F-418D-AE19-62706E023703}">
                      <ahyp:hlinkClr xmlns:ahyp="http://schemas.microsoft.com/office/drawing/2018/hyperlinkcolor" val="tx"/>
                    </a:ext>
                  </a:extLst>
                </a:hlinkClick>
              </a:rPr>
              <a:t>)</a:t>
            </a:r>
            <a:endParaRPr lang="en-US" sz="1200" dirty="0">
              <a:solidFill>
                <a:srgbClr val="0039A6"/>
              </a:solidFill>
              <a:latin typeface="Calibri"/>
            </a:endParaRPr>
          </a:p>
          <a:p>
            <a:pPr marL="285750" lvl="0" indent="-285750">
              <a:buClr>
                <a:srgbClr val="000000"/>
              </a:buClr>
              <a:buFont typeface="Wingdings" panose="05000000000000000000" pitchFamily="2" charset="2"/>
              <a:buChar char="§"/>
            </a:pPr>
            <a:r>
              <a:rPr lang="en-US" sz="1200" dirty="0">
                <a:solidFill>
                  <a:srgbClr val="0039A6"/>
                </a:solidFill>
                <a:latin typeface="Calibri"/>
                <a:hlinkClick r:id="rId14">
                  <a:extLst>
                    <a:ext uri="{A12FA001-AC4F-418D-AE19-62706E023703}">
                      <ahyp:hlinkClr xmlns:ahyp="http://schemas.microsoft.com/office/drawing/2018/hyperlinkcolor" val="tx"/>
                    </a:ext>
                  </a:extLst>
                </a:hlinkClick>
              </a:rPr>
              <a:t>National Committee for Quality Assurance: health Insurance Plan Ratings, Medicaid</a:t>
            </a:r>
            <a:endParaRPr lang="en-US" sz="1200" dirty="0">
              <a:solidFill>
                <a:srgbClr val="0039A6"/>
              </a:solidFill>
              <a:latin typeface="Calibri"/>
            </a:endParaRPr>
          </a:p>
          <a:p>
            <a:pPr marL="285750" lvl="0" indent="-285750">
              <a:buFont typeface="Wingdings" panose="05000000000000000000" pitchFamily="2" charset="2"/>
              <a:buChar char="§"/>
            </a:pPr>
            <a:endParaRPr lang="en-US" sz="1200" dirty="0">
              <a:solidFill>
                <a:srgbClr val="000000"/>
              </a:solidFill>
              <a:latin typeface="Calibri"/>
            </a:endParaRPr>
          </a:p>
          <a:p>
            <a:pPr lvl="0"/>
            <a:r>
              <a:rPr lang="en-US" sz="1200" b="1" dirty="0">
                <a:solidFill>
                  <a:srgbClr val="000000"/>
                </a:solidFill>
                <a:latin typeface="Calibri"/>
              </a:rPr>
              <a:t>By State</a:t>
            </a:r>
            <a:endParaRPr lang="en-US" sz="1200" dirty="0">
              <a:solidFill>
                <a:srgbClr val="000000"/>
              </a:solidFill>
              <a:latin typeface="Calibri"/>
            </a:endParaRPr>
          </a:p>
          <a:p>
            <a:pPr marL="285750" lvl="0" indent="-285750">
              <a:buClr>
                <a:srgbClr val="000000"/>
              </a:buClr>
              <a:buFont typeface="Wingdings" panose="05000000000000000000" pitchFamily="2" charset="2"/>
              <a:buChar char="§"/>
            </a:pPr>
            <a:r>
              <a:rPr lang="en-US" sz="1200" dirty="0">
                <a:solidFill>
                  <a:srgbClr val="0039A6"/>
                </a:solidFill>
                <a:latin typeface="Calibri"/>
                <a:hlinkClick r:id="rId15">
                  <a:extLst>
                    <a:ext uri="{A12FA001-AC4F-418D-AE19-62706E023703}">
                      <ahyp:hlinkClr xmlns:ahyp="http://schemas.microsoft.com/office/drawing/2018/hyperlinkcolor" val="tx"/>
                    </a:ext>
                  </a:extLst>
                </a:hlinkClick>
              </a:rPr>
              <a:t>CMS: Child Core Set Measures</a:t>
            </a:r>
            <a:endParaRPr lang="en-US" sz="1200" dirty="0">
              <a:solidFill>
                <a:srgbClr val="0039A6"/>
              </a:solidFill>
              <a:latin typeface="Calibri"/>
            </a:endParaRPr>
          </a:p>
          <a:p>
            <a:pPr lvl="0"/>
            <a:endParaRPr lang="en-US" sz="1200" b="1" i="1" dirty="0">
              <a:solidFill>
                <a:srgbClr val="000000"/>
              </a:solidFill>
              <a:latin typeface="Calibri"/>
            </a:endParaRPr>
          </a:p>
          <a:p>
            <a:pPr lvl="0"/>
            <a:r>
              <a:rPr lang="en-US" sz="1200" b="1" dirty="0">
                <a:solidFill>
                  <a:srgbClr val="000000"/>
                </a:solidFill>
                <a:latin typeface="Calibri"/>
              </a:rPr>
              <a:t>Analysis on </a:t>
            </a:r>
            <a:r>
              <a:rPr lang="en-US" sz="1200" b="1" dirty="0" err="1">
                <a:solidFill>
                  <a:srgbClr val="000000"/>
                </a:solidFill>
                <a:latin typeface="Calibri"/>
              </a:rPr>
              <a:t>MCPs</a:t>
            </a:r>
            <a:r>
              <a:rPr lang="en-US" sz="1200" b="1" dirty="0">
                <a:solidFill>
                  <a:srgbClr val="000000"/>
                </a:solidFill>
                <a:latin typeface="Calibri"/>
              </a:rPr>
              <a:t>’ Performance in Pediatric Care, by County &amp; </a:t>
            </a:r>
            <a:r>
              <a:rPr lang="en-US" sz="1200" b="1" dirty="0" err="1">
                <a:solidFill>
                  <a:srgbClr val="000000"/>
                </a:solidFill>
                <a:latin typeface="Calibri"/>
              </a:rPr>
              <a:t>MCP</a:t>
            </a:r>
            <a:endParaRPr lang="en-US" sz="1200" b="1" dirty="0">
              <a:solidFill>
                <a:srgbClr val="000000"/>
              </a:solidFill>
              <a:latin typeface="Calibri"/>
            </a:endParaRPr>
          </a:p>
          <a:p>
            <a:pPr marL="285750" lvl="0" indent="-285750">
              <a:buClr>
                <a:srgbClr val="000000"/>
              </a:buClr>
              <a:buFont typeface="Wingdings" panose="05000000000000000000" pitchFamily="2" charset="2"/>
              <a:buChar char="§"/>
            </a:pPr>
            <a:r>
              <a:rPr lang="en-US" sz="1200" dirty="0">
                <a:solidFill>
                  <a:srgbClr val="0039A6"/>
                </a:solidFill>
                <a:latin typeface="Calibri"/>
                <a:hlinkClick r:id="rId16">
                  <a:extLst>
                    <a:ext uri="{A12FA001-AC4F-418D-AE19-62706E023703}">
                      <ahyp:hlinkClr xmlns:ahyp="http://schemas.microsoft.com/office/drawing/2018/hyperlinkcolor" val="tx"/>
                    </a:ext>
                  </a:extLst>
                </a:hlinkClick>
              </a:rPr>
              <a:t>Children Now: Children’s Medi-Cal Managed Care in California Counties</a:t>
            </a:r>
            <a:endParaRPr lang="en-US" sz="1200" dirty="0">
              <a:solidFill>
                <a:srgbClr val="0039A6"/>
              </a:solidFill>
              <a:latin typeface="Calibri"/>
            </a:endParaRPr>
          </a:p>
          <a:p>
            <a:pPr>
              <a:buClr>
                <a:schemeClr val="tx1"/>
              </a:buClr>
            </a:pPr>
            <a:endParaRPr lang="en-US" sz="1200" dirty="0">
              <a:solidFill>
                <a:schemeClr val="accent6"/>
              </a:solidFill>
              <a:latin typeface="+mn-lt"/>
            </a:endParaRPr>
          </a:p>
        </p:txBody>
      </p:sp>
      <p:sp>
        <p:nvSpPr>
          <p:cNvPr id="5" name="Footer Placeholder 3">
            <a:extLst>
              <a:ext uri="{FF2B5EF4-FFF2-40B4-BE49-F238E27FC236}">
                <a16:creationId xmlns:a16="http://schemas.microsoft.com/office/drawing/2014/main" id="{6CB973C1-F500-4145-8713-390B85F7BCEE}"/>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6" name="Rectangle 5">
            <a:extLst>
              <a:ext uri="{FF2B5EF4-FFF2-40B4-BE49-F238E27FC236}">
                <a16:creationId xmlns:a16="http://schemas.microsoft.com/office/drawing/2014/main" id="{664F5ACF-6508-48FA-AE2E-2C398880D04A}"/>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C:\Users\Mtoups\AppData\Local\Microsoft\Windows\Temporary Internet Files\Content.Outlook\D4E57F5T\CSSP_Stacked_RGB.png">
            <a:extLst>
              <a:ext uri="{FF2B5EF4-FFF2-40B4-BE49-F238E27FC236}">
                <a16:creationId xmlns:a16="http://schemas.microsoft.com/office/drawing/2014/main" id="{4D4AB024-4A72-4AD4-A87C-3FD073AB41F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4591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B722-57D8-48F0-80AB-B6AE80BC3F70}"/>
              </a:ext>
            </a:extLst>
          </p:cNvPr>
          <p:cNvSpPr>
            <a:spLocks noGrp="1"/>
          </p:cNvSpPr>
          <p:nvPr>
            <p:ph type="title"/>
          </p:nvPr>
        </p:nvSpPr>
        <p:spPr/>
        <p:txBody>
          <a:bodyPr/>
          <a:lstStyle/>
          <a:p>
            <a:r>
              <a:rPr lang="en-US" sz="2500" dirty="0"/>
              <a:t>Zoom Poll: Overview of Medi-Cal</a:t>
            </a:r>
          </a:p>
        </p:txBody>
      </p:sp>
      <p:sp>
        <p:nvSpPr>
          <p:cNvPr id="5" name="Footer Placeholder 3">
            <a:extLst>
              <a:ext uri="{FF2B5EF4-FFF2-40B4-BE49-F238E27FC236}">
                <a16:creationId xmlns:a16="http://schemas.microsoft.com/office/drawing/2014/main" id="{92C9614C-6408-4216-AA54-AC47D955182D}"/>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6" name="Rectangle 5">
            <a:extLst>
              <a:ext uri="{FF2B5EF4-FFF2-40B4-BE49-F238E27FC236}">
                <a16:creationId xmlns:a16="http://schemas.microsoft.com/office/drawing/2014/main" id="{E1F3AC3B-099D-447B-A4B6-0816498A5729}"/>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C:\Users\Mtoups\AppData\Local\Microsoft\Windows\Temporary Internet Files\Content.Outlook\D4E57F5T\CSSP_Stacked_RGB.png">
            <a:extLst>
              <a:ext uri="{FF2B5EF4-FFF2-40B4-BE49-F238E27FC236}">
                <a16:creationId xmlns:a16="http://schemas.microsoft.com/office/drawing/2014/main" id="{513AE3D7-E1F8-4F63-ADB7-C67AF210BE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FF76CCE-D228-480B-B29F-7FAC2F7D38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81100"/>
            <a:ext cx="5181600" cy="4495800"/>
          </a:xfrm>
          <a:prstGeom prst="rect">
            <a:avLst/>
          </a:prstGeom>
          <a:noFill/>
          <a:ln>
            <a:noFill/>
          </a:ln>
        </p:spPr>
      </p:pic>
    </p:spTree>
    <p:extLst>
      <p:ext uri="{BB962C8B-B14F-4D97-AF65-F5344CB8AC3E}">
        <p14:creationId xmlns:p14="http://schemas.microsoft.com/office/powerpoint/2010/main" val="1385861378"/>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1590-BCBA-4034-AC37-7C5AB7ECE4DC}"/>
              </a:ext>
            </a:extLst>
          </p:cNvPr>
          <p:cNvSpPr>
            <a:spLocks noGrp="1"/>
          </p:cNvSpPr>
          <p:nvPr>
            <p:ph type="ctrTitle"/>
          </p:nvPr>
        </p:nvSpPr>
        <p:spPr>
          <a:xfrm>
            <a:off x="422910" y="2548891"/>
            <a:ext cx="3943350" cy="1920239"/>
          </a:xfrm>
        </p:spPr>
        <p:txBody>
          <a:bodyPr>
            <a:normAutofit/>
          </a:bodyPr>
          <a:lstStyle/>
          <a:p>
            <a:pPr algn="ctr"/>
            <a:r>
              <a:rPr lang="en-US" sz="3600" dirty="0"/>
              <a:t>APPENDICES</a:t>
            </a:r>
            <a:br>
              <a:rPr lang="en-US" sz="3600" dirty="0"/>
            </a:br>
            <a:br>
              <a:rPr lang="en-US" sz="2800" dirty="0"/>
            </a:br>
            <a:r>
              <a:rPr lang="en-US" sz="2800" dirty="0"/>
              <a:t>Additional Reference  Information</a:t>
            </a:r>
          </a:p>
        </p:txBody>
      </p:sp>
    </p:spTree>
    <p:extLst>
      <p:ext uri="{BB962C8B-B14F-4D97-AF65-F5344CB8AC3E}">
        <p14:creationId xmlns:p14="http://schemas.microsoft.com/office/powerpoint/2010/main" val="1725498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035291" cy="652496"/>
          </a:xfrm>
        </p:spPr>
        <p:txBody>
          <a:bodyPr>
            <a:noAutofit/>
          </a:bodyPr>
          <a:lstStyle/>
          <a:p>
            <a:r>
              <a:rPr lang="en-US" sz="2400" dirty="0"/>
              <a:t>Appendix A: Partnerships with F5s Help Managed Care Plans Meet Goals</a:t>
            </a:r>
          </a:p>
        </p:txBody>
      </p:sp>
      <p:sp>
        <p:nvSpPr>
          <p:cNvPr id="7" name="Content Placeholder 2">
            <a:extLst>
              <a:ext uri="{FF2B5EF4-FFF2-40B4-BE49-F238E27FC236}">
                <a16:creationId xmlns:a16="http://schemas.microsoft.com/office/drawing/2014/main" id="{9CABFF1F-63C0-4A84-A7BD-647C4FB14BEF}"/>
              </a:ext>
            </a:extLst>
          </p:cNvPr>
          <p:cNvSpPr txBox="1">
            <a:spLocks/>
          </p:cNvSpPr>
          <p:nvPr/>
        </p:nvSpPr>
        <p:spPr>
          <a:xfrm>
            <a:off x="55756" y="1791491"/>
            <a:ext cx="8893184" cy="2899823"/>
          </a:xfrm>
          <a:prstGeom prst="rect">
            <a:avLst/>
          </a:prstGeom>
        </p:spPr>
        <p:txBody>
          <a:bodyPr vert="horz" lIns="57374" tIns="28687" rIns="57374" bIns="28687" rtlCol="0" anchor="t">
            <a:noAutofit/>
          </a:bodyPr>
          <a:lstStyle>
            <a:lvl1pPr marL="0" indent="0" algn="l" defTabSz="457200" rtl="0" eaLnBrk="1" latinLnBrk="0" hangingPunct="1">
              <a:lnSpc>
                <a:spcPct val="130000"/>
              </a:lnSpc>
              <a:spcBef>
                <a:spcPts val="0"/>
              </a:spcBef>
              <a:buSzTx/>
              <a:buFont typeface="Arial"/>
              <a:buNone/>
              <a:defRPr sz="2800" kern="1200" baseline="0">
                <a:solidFill>
                  <a:srgbClr val="261973"/>
                </a:solidFill>
                <a:latin typeface="Arial"/>
                <a:ea typeface="+mn-ea"/>
                <a:cs typeface="Arial"/>
              </a:defRPr>
            </a:lvl1pPr>
            <a:lvl2pPr marL="286870" indent="-286870" algn="l" defTabSz="457200" rtl="0" eaLnBrk="1" latinLnBrk="0" hangingPunct="1">
              <a:lnSpc>
                <a:spcPct val="130000"/>
              </a:lnSpc>
              <a:spcBef>
                <a:spcPts val="0"/>
              </a:spcBef>
              <a:buSzTx/>
              <a:buFont typeface="Arial"/>
              <a:buChar char="•"/>
              <a:defRPr sz="2800" kern="1200">
                <a:solidFill>
                  <a:srgbClr val="261973"/>
                </a:solidFill>
                <a:latin typeface="Arial"/>
                <a:ea typeface="+mn-ea"/>
                <a:cs typeface="Arial"/>
              </a:defRPr>
            </a:lvl2pPr>
            <a:lvl3pPr marL="286870" indent="-286870" algn="l" defTabSz="457200" rtl="0" eaLnBrk="1" latinLnBrk="0" hangingPunct="1">
              <a:lnSpc>
                <a:spcPct val="130000"/>
              </a:lnSpc>
              <a:spcBef>
                <a:spcPts val="0"/>
              </a:spcBef>
              <a:buSzTx/>
              <a:buFont typeface="Arial"/>
              <a:buChar char="•"/>
              <a:defRPr sz="2800" kern="1200">
                <a:solidFill>
                  <a:srgbClr val="261973"/>
                </a:solidFill>
                <a:latin typeface="Arial"/>
                <a:ea typeface="+mn-ea"/>
                <a:cs typeface="Arial"/>
              </a:defRPr>
            </a:lvl3pPr>
            <a:lvl4pPr marL="286870" indent="-286870" algn="l" defTabSz="457200" rtl="0" eaLnBrk="1" latinLnBrk="0" hangingPunct="1">
              <a:lnSpc>
                <a:spcPct val="130000"/>
              </a:lnSpc>
              <a:spcBef>
                <a:spcPts val="0"/>
              </a:spcBef>
              <a:buSzTx/>
              <a:buFont typeface="Arial"/>
              <a:buChar char="•"/>
              <a:defRPr sz="2800" kern="1200">
                <a:solidFill>
                  <a:srgbClr val="261973"/>
                </a:solidFill>
                <a:latin typeface="Arial"/>
                <a:ea typeface="+mn-ea"/>
                <a:cs typeface="Arial"/>
              </a:defRPr>
            </a:lvl4pPr>
            <a:lvl5pPr marL="286870" indent="-286870" algn="l" defTabSz="457200" rtl="0" eaLnBrk="1" latinLnBrk="0" hangingPunct="1">
              <a:lnSpc>
                <a:spcPct val="130000"/>
              </a:lnSpc>
              <a:spcBef>
                <a:spcPts val="0"/>
              </a:spcBef>
              <a:buSzTx/>
              <a:buFont typeface="Arial"/>
              <a:buChar char="•"/>
              <a:defRPr sz="2800" kern="1200">
                <a:solidFill>
                  <a:srgbClr val="2619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400" b="1" dirty="0">
                <a:latin typeface="Arial" panose="020B0604020202020204" pitchFamily="34" charset="0"/>
                <a:cs typeface="Arial" panose="020B0604020202020204" pitchFamily="34" charset="0"/>
              </a:rPr>
              <a:t>    Financial Sense </a:t>
            </a:r>
          </a:p>
          <a:p>
            <a:pPr marL="685800" lvl="1" indent="-342900">
              <a:lnSpc>
                <a:spcPct val="100000"/>
              </a:lnSpc>
              <a:buClr>
                <a:srgbClr val="4EB8B7"/>
              </a:buClr>
              <a:buFont typeface="Arial" panose="020B0604020202020204" pitchFamily="34" charset="0"/>
              <a:buChar char="•"/>
            </a:pPr>
            <a:r>
              <a:rPr lang="en-US" sz="2000" dirty="0">
                <a:latin typeface="Arial" panose="020B0604020202020204" pitchFamily="34" charset="0"/>
                <a:cs typeface="Arial" panose="020B0604020202020204" pitchFamily="34" charset="0"/>
              </a:rPr>
              <a:t>Cost Avoidance due to healthy birth outcomes (i.e. c-sections, pre-term birth)</a:t>
            </a:r>
          </a:p>
          <a:p>
            <a:pPr marL="685800" lvl="1" indent="-342900">
              <a:lnSpc>
                <a:spcPct val="100000"/>
              </a:lnSpc>
              <a:buClr>
                <a:srgbClr val="4EB8B7"/>
              </a:buClr>
              <a:buFont typeface="Arial" panose="020B0604020202020204" pitchFamily="34" charset="0"/>
              <a:buChar char="•"/>
            </a:pPr>
            <a:r>
              <a:rPr lang="en-US" sz="2000" dirty="0">
                <a:latin typeface="Arial" panose="020B0604020202020204" pitchFamily="34" charset="0"/>
                <a:cs typeface="Arial" panose="020B0604020202020204" pitchFamily="34" charset="0"/>
              </a:rPr>
              <a:t>Coverage retention of pregnant women: lead health consumers in families</a:t>
            </a: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r>
              <a:rPr lang="en-US" sz="2400" b="1" dirty="0">
                <a:latin typeface="Arial" panose="020B0604020202020204" pitchFamily="34" charset="0"/>
                <a:cs typeface="Arial" panose="020B0604020202020204" pitchFamily="34" charset="0"/>
              </a:rPr>
              <a:t>    Quality Improvement </a:t>
            </a:r>
          </a:p>
          <a:p>
            <a:pPr marL="685800" lvl="1" indent="-342900">
              <a:lnSpc>
                <a:spcPct val="100000"/>
              </a:lnSpc>
              <a:buClr>
                <a:srgbClr val="4EB8B7"/>
              </a:buClr>
              <a:buFont typeface="Arial" panose="020B0604020202020204" pitchFamily="34" charset="0"/>
              <a:buChar char="•"/>
            </a:pPr>
            <a:r>
              <a:rPr lang="en-US" sz="2000" dirty="0">
                <a:latin typeface="Arial" panose="020B0604020202020204" pitchFamily="34" charset="0"/>
                <a:cs typeface="Arial" panose="020B0604020202020204" pitchFamily="34" charset="0"/>
              </a:rPr>
              <a:t>AB 2193 (July 2019) maternal depression screening requirements</a:t>
            </a:r>
          </a:p>
          <a:p>
            <a:pPr marL="685800" lvl="1" indent="-342900">
              <a:lnSpc>
                <a:spcPct val="100000"/>
              </a:lnSpc>
              <a:buClr>
                <a:srgbClr val="4EB8B7"/>
              </a:buClr>
              <a:buFont typeface="Arial" panose="020B0604020202020204" pitchFamily="34" charset="0"/>
              <a:buChar char="•"/>
            </a:pPr>
            <a:r>
              <a:rPr lang="en-US" sz="2000" dirty="0">
                <a:latin typeface="Arial" panose="020B0604020202020204" pitchFamily="34" charset="0"/>
                <a:cs typeface="Arial" panose="020B0604020202020204" pitchFamily="34" charset="0"/>
              </a:rPr>
              <a:t>Federal accountability measures (2024 Core Measures e.g. low birth weight, developmental screening)</a:t>
            </a:r>
          </a:p>
          <a:p>
            <a:pPr marL="685800" lvl="1" indent="-342900">
              <a:lnSpc>
                <a:spcPct val="100000"/>
              </a:lnSpc>
              <a:buClr>
                <a:srgbClr val="4EB8B7"/>
              </a:buClr>
              <a:buFont typeface="Arial" panose="020B0604020202020204" pitchFamily="34" charset="0"/>
              <a:buChar char="•"/>
            </a:pPr>
            <a:r>
              <a:rPr lang="en-US" sz="2000" dirty="0">
                <a:latin typeface="Arial" panose="020B0604020202020204" pitchFamily="34" charset="0"/>
                <a:cs typeface="Arial" panose="020B0604020202020204" pitchFamily="34" charset="0"/>
              </a:rPr>
              <a:t>Health equity focus (e.g., infant mortality) </a:t>
            </a:r>
          </a:p>
        </p:txBody>
      </p:sp>
    </p:spTree>
    <p:extLst>
      <p:ext uri="{BB962C8B-B14F-4D97-AF65-F5344CB8AC3E}">
        <p14:creationId xmlns:p14="http://schemas.microsoft.com/office/powerpoint/2010/main" val="241727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7">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7">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079"/>
            <a:ext cx="8229600" cy="652496"/>
          </a:xfrm>
        </p:spPr>
        <p:txBody>
          <a:bodyPr>
            <a:noAutofit/>
          </a:bodyPr>
          <a:lstStyle/>
          <a:p>
            <a:r>
              <a:rPr lang="en-US" sz="2400" dirty="0"/>
              <a:t>Appendix B: Home Visiting Helps Medi-Cal Managed Care Plans Achieve their Outcomes</a:t>
            </a:r>
          </a:p>
        </p:txBody>
      </p:sp>
      <p:sp>
        <p:nvSpPr>
          <p:cNvPr id="10" name="TextBox 9">
            <a:extLst>
              <a:ext uri="{FF2B5EF4-FFF2-40B4-BE49-F238E27FC236}">
                <a16:creationId xmlns:a16="http://schemas.microsoft.com/office/drawing/2014/main" id="{DEA3CA9D-91B0-4E03-90C8-7115DBA6986D}"/>
              </a:ext>
            </a:extLst>
          </p:cNvPr>
          <p:cNvSpPr txBox="1"/>
          <p:nvPr/>
        </p:nvSpPr>
        <p:spPr>
          <a:xfrm>
            <a:off x="458229" y="4875167"/>
            <a:ext cx="7374834" cy="707886"/>
          </a:xfrm>
          <a:prstGeom prst="rect">
            <a:avLst/>
          </a:prstGeom>
          <a:noFill/>
        </p:spPr>
        <p:txBody>
          <a:bodyPr wrap="square" rtlCol="0" anchor="t">
            <a:spAutoFit/>
          </a:bodyPr>
          <a:lstStyle/>
          <a:p>
            <a:r>
              <a:rPr lang="en-US" sz="1000" i="1">
                <a:solidFill>
                  <a:srgbClr val="241C6E"/>
                </a:solidFill>
              </a:rPr>
              <a:t>Sources: </a:t>
            </a:r>
            <a:endParaRPr lang="en-US" sz="1000" i="1">
              <a:solidFill>
                <a:srgbClr val="241C6E"/>
              </a:solidFill>
              <a:cs typeface="Calibri"/>
            </a:endParaRPr>
          </a:p>
          <a:p>
            <a:r>
              <a:rPr lang="en-US" sz="1000" i="1">
                <a:solidFill>
                  <a:srgbClr val="241C6E"/>
                </a:solidFill>
              </a:rPr>
              <a:t>1 Los Angeles Best Babies Network, FY18-19 (immunizations and postpartum visits based on client self-reported data)</a:t>
            </a:r>
            <a:endParaRPr lang="en-US" sz="1000" i="1">
              <a:solidFill>
                <a:srgbClr val="241C6E"/>
              </a:solidFill>
              <a:cs typeface="Calibri"/>
            </a:endParaRPr>
          </a:p>
          <a:p>
            <a:r>
              <a:rPr lang="en-US" sz="1000" i="1">
                <a:solidFill>
                  <a:srgbClr val="241C6E"/>
                </a:solidFill>
              </a:rPr>
              <a:t>2 EQR Technical Report- Multi-Year Statewide Medi-Cal Managed Care Weighted Average Performance Measure Results, June 2020</a:t>
            </a:r>
            <a:endParaRPr lang="en-US" sz="1000" i="1">
              <a:solidFill>
                <a:srgbClr val="241C6E"/>
              </a:solidFill>
              <a:cs typeface="Calibri"/>
            </a:endParaRPr>
          </a:p>
        </p:txBody>
      </p:sp>
      <p:graphicFrame>
        <p:nvGraphicFramePr>
          <p:cNvPr id="6" name="Table 5">
            <a:extLst>
              <a:ext uri="{FF2B5EF4-FFF2-40B4-BE49-F238E27FC236}">
                <a16:creationId xmlns:a16="http://schemas.microsoft.com/office/drawing/2014/main" id="{F3124C8D-314D-40AB-9B97-A6F4C2E66B2E}"/>
              </a:ext>
            </a:extLst>
          </p:cNvPr>
          <p:cNvGraphicFramePr>
            <a:graphicFrameLocks noGrp="1"/>
          </p:cNvGraphicFramePr>
          <p:nvPr/>
        </p:nvGraphicFramePr>
        <p:xfrm>
          <a:off x="457201" y="1860820"/>
          <a:ext cx="8544429" cy="2902726"/>
        </p:xfrm>
        <a:graphic>
          <a:graphicData uri="http://schemas.openxmlformats.org/drawingml/2006/table">
            <a:tbl>
              <a:tblPr firstRow="1" bandRow="1">
                <a:tableStyleId>{5C22544A-7EE6-4342-B048-85BDC9FD1C3A}</a:tableStyleId>
              </a:tblPr>
              <a:tblGrid>
                <a:gridCol w="2019613">
                  <a:extLst>
                    <a:ext uri="{9D8B030D-6E8A-4147-A177-3AD203B41FA5}">
                      <a16:colId xmlns:a16="http://schemas.microsoft.com/office/drawing/2014/main" val="2570872247"/>
                    </a:ext>
                  </a:extLst>
                </a:gridCol>
                <a:gridCol w="3815605">
                  <a:extLst>
                    <a:ext uri="{9D8B030D-6E8A-4147-A177-3AD203B41FA5}">
                      <a16:colId xmlns:a16="http://schemas.microsoft.com/office/drawing/2014/main" val="2902442031"/>
                    </a:ext>
                  </a:extLst>
                </a:gridCol>
                <a:gridCol w="2709211">
                  <a:extLst>
                    <a:ext uri="{9D8B030D-6E8A-4147-A177-3AD203B41FA5}">
                      <a16:colId xmlns:a16="http://schemas.microsoft.com/office/drawing/2014/main" val="2534724049"/>
                    </a:ext>
                  </a:extLst>
                </a:gridCol>
              </a:tblGrid>
              <a:tr h="597620">
                <a:tc>
                  <a:txBody>
                    <a:bodyPr/>
                    <a:lstStyle/>
                    <a:p>
                      <a:pPr algn="l"/>
                      <a:r>
                        <a:rPr lang="en-US" sz="1600">
                          <a:latin typeface="Arial" panose="020B0604020202020204" pitchFamily="34" charset="0"/>
                          <a:cs typeface="Arial" panose="020B0604020202020204" pitchFamily="34" charset="0"/>
                        </a:rPr>
                        <a:t>Metric</a:t>
                      </a:r>
                    </a:p>
                  </a:txBody>
                  <a:tcPr anchor="ctr">
                    <a:solidFill>
                      <a:srgbClr val="241C6E"/>
                    </a:solidFill>
                  </a:tcPr>
                </a:tc>
                <a:tc>
                  <a:txBody>
                    <a:bodyPr/>
                    <a:lstStyle/>
                    <a:p>
                      <a:pPr algn="l"/>
                      <a:r>
                        <a:rPr lang="en-US" sz="1600">
                          <a:latin typeface="Arial" panose="020B0604020202020204" pitchFamily="34" charset="0"/>
                          <a:cs typeface="Arial" panose="020B0604020202020204" pitchFamily="34" charset="0"/>
                        </a:rPr>
                        <a:t>Home Visiting Clients</a:t>
                      </a:r>
                    </a:p>
                    <a:p>
                      <a:pPr algn="l"/>
                      <a:r>
                        <a:rPr lang="en-US" sz="1600">
                          <a:latin typeface="Arial" panose="020B0604020202020204" pitchFamily="34" charset="0"/>
                          <a:cs typeface="Arial" panose="020B0604020202020204" pitchFamily="34" charset="0"/>
                        </a:rPr>
                        <a:t>in L.A. County</a:t>
                      </a:r>
                      <a:r>
                        <a:rPr lang="en-US" sz="1600" baseline="30000">
                          <a:latin typeface="Arial" panose="020B0604020202020204" pitchFamily="34" charset="0"/>
                          <a:cs typeface="Arial" panose="020B0604020202020204" pitchFamily="34" charset="0"/>
                        </a:rPr>
                        <a:t>1</a:t>
                      </a:r>
                    </a:p>
                  </a:txBody>
                  <a:tcPr anchor="ctr">
                    <a:solidFill>
                      <a:srgbClr val="241C6E"/>
                    </a:solidFill>
                  </a:tcPr>
                </a:tc>
                <a:tc>
                  <a:txBody>
                    <a:bodyPr/>
                    <a:lstStyle/>
                    <a:p>
                      <a:pPr algn="l"/>
                      <a:r>
                        <a:rPr lang="en-US" sz="1600">
                          <a:latin typeface="Arial" panose="020B0604020202020204" pitchFamily="34" charset="0"/>
                          <a:cs typeface="Arial" panose="020B0604020202020204" pitchFamily="34" charset="0"/>
                        </a:rPr>
                        <a:t>2019 Statewide</a:t>
                      </a:r>
                    </a:p>
                    <a:p>
                      <a:pPr algn="l"/>
                      <a:r>
                        <a:rPr lang="en-US" sz="1600">
                          <a:latin typeface="Arial" panose="020B0604020202020204" pitchFamily="34" charset="0"/>
                          <a:cs typeface="Arial" panose="020B0604020202020204" pitchFamily="34" charset="0"/>
                        </a:rPr>
                        <a:t>MCO Rate</a:t>
                      </a:r>
                      <a:r>
                        <a:rPr lang="en-US" sz="1600" baseline="30000">
                          <a:latin typeface="Arial" panose="020B0604020202020204" pitchFamily="34" charset="0"/>
                          <a:cs typeface="Arial" panose="020B0604020202020204" pitchFamily="34" charset="0"/>
                        </a:rPr>
                        <a:t>2</a:t>
                      </a:r>
                    </a:p>
                  </a:txBody>
                  <a:tcPr anchor="ctr">
                    <a:solidFill>
                      <a:srgbClr val="241C6E"/>
                    </a:solidFill>
                  </a:tcPr>
                </a:tc>
                <a:extLst>
                  <a:ext uri="{0D108BD9-81ED-4DB2-BD59-A6C34878D82A}">
                    <a16:rowId xmlns:a16="http://schemas.microsoft.com/office/drawing/2014/main" val="3151473305"/>
                  </a:ext>
                </a:extLst>
              </a:tr>
              <a:tr h="853743">
                <a:tc>
                  <a:txBody>
                    <a:bodyPr/>
                    <a:lstStyle/>
                    <a:p>
                      <a:pPr algn="l"/>
                      <a:r>
                        <a:rPr lang="en-US" sz="1600" b="1">
                          <a:solidFill>
                            <a:srgbClr val="241C6E"/>
                          </a:solidFill>
                          <a:latin typeface="Arial" panose="020B0604020202020204" pitchFamily="34" charset="0"/>
                          <a:cs typeface="Arial" panose="020B0604020202020204" pitchFamily="34" charset="0"/>
                        </a:rPr>
                        <a:t>Maternal Depression</a:t>
                      </a:r>
                      <a:endParaRPr lang="en-US" sz="1600">
                        <a:solidFill>
                          <a:srgbClr val="241C6E"/>
                        </a:solidFill>
                        <a:latin typeface="Arial" panose="020B0604020202020204" pitchFamily="34" charset="0"/>
                        <a:cs typeface="Arial" panose="020B0604020202020204" pitchFamily="34" charset="0"/>
                      </a:endParaRPr>
                    </a:p>
                  </a:txBody>
                  <a:tcPr anchor="ctr">
                    <a:solidFill>
                      <a:srgbClr val="D0EAE8"/>
                    </a:solidFill>
                  </a:tcPr>
                </a:tc>
                <a:tc>
                  <a:txBody>
                    <a:bodyPr/>
                    <a:lstStyle/>
                    <a:p>
                      <a:pPr algn="l"/>
                      <a:r>
                        <a:rPr lang="en-US" sz="1600" b="1">
                          <a:solidFill>
                            <a:srgbClr val="D60093"/>
                          </a:solidFill>
                          <a:latin typeface="Arial" panose="020B0604020202020204" pitchFamily="34" charset="0"/>
                          <a:cs typeface="Arial" panose="020B0604020202020204" pitchFamily="34" charset="0"/>
                        </a:rPr>
                        <a:t>97-100% </a:t>
                      </a:r>
                    </a:p>
                    <a:p>
                      <a:pPr algn="l"/>
                      <a:r>
                        <a:rPr lang="en-US" sz="1600" b="0">
                          <a:solidFill>
                            <a:srgbClr val="241C6E"/>
                          </a:solidFill>
                          <a:latin typeface="Arial" panose="020B0604020202020204" pitchFamily="34" charset="0"/>
                          <a:cs typeface="Arial" panose="020B0604020202020204" pitchFamily="34" charset="0"/>
                        </a:rPr>
                        <a:t>screened</a:t>
                      </a:r>
                      <a:r>
                        <a:rPr lang="en-US" sz="1600" b="0" baseline="0">
                          <a:solidFill>
                            <a:srgbClr val="241C6E"/>
                          </a:solidFill>
                          <a:latin typeface="Arial" panose="020B0604020202020204" pitchFamily="34" charset="0"/>
                          <a:cs typeface="Arial" panose="020B0604020202020204" pitchFamily="34" charset="0"/>
                        </a:rPr>
                        <a:t> by a </a:t>
                      </a:r>
                      <a:r>
                        <a:rPr lang="en-US" sz="1600" b="0">
                          <a:solidFill>
                            <a:srgbClr val="241C6E"/>
                          </a:solidFill>
                          <a:latin typeface="Arial" panose="020B0604020202020204" pitchFamily="34" charset="0"/>
                          <a:cs typeface="Arial" panose="020B0604020202020204" pitchFamily="34" charset="0"/>
                        </a:rPr>
                        <a:t>Home Visitor for depression in past 3 months</a:t>
                      </a:r>
                    </a:p>
                  </a:txBody>
                  <a:tcPr anchor="ctr">
                    <a:solidFill>
                      <a:srgbClr val="D0EAE8"/>
                    </a:solidFill>
                  </a:tcPr>
                </a:tc>
                <a:tc>
                  <a:txBody>
                    <a:bodyPr/>
                    <a:lstStyle/>
                    <a:p>
                      <a:pPr algn="l"/>
                      <a:r>
                        <a:rPr lang="en-US" sz="1600">
                          <a:solidFill>
                            <a:srgbClr val="241C6E"/>
                          </a:solidFill>
                          <a:latin typeface="Arial" panose="020B0604020202020204" pitchFamily="34" charset="0"/>
                          <a:cs typeface="Arial" panose="020B0604020202020204" pitchFamily="34" charset="0"/>
                        </a:rPr>
                        <a:t>TBD; Requirement effective July 2019</a:t>
                      </a:r>
                    </a:p>
                  </a:txBody>
                  <a:tcPr anchor="ctr">
                    <a:solidFill>
                      <a:srgbClr val="D0EAE8"/>
                    </a:solidFill>
                  </a:tcPr>
                </a:tc>
                <a:extLst>
                  <a:ext uri="{0D108BD9-81ED-4DB2-BD59-A6C34878D82A}">
                    <a16:rowId xmlns:a16="http://schemas.microsoft.com/office/drawing/2014/main" val="2127892095"/>
                  </a:ext>
                </a:extLst>
              </a:tr>
              <a:tr h="597620">
                <a:tc>
                  <a:txBody>
                    <a:bodyPr/>
                    <a:lstStyle/>
                    <a:p>
                      <a:pPr algn="l"/>
                      <a:r>
                        <a:rPr lang="en-US" sz="1600" b="1">
                          <a:solidFill>
                            <a:srgbClr val="241C6E"/>
                          </a:solidFill>
                          <a:latin typeface="Arial" panose="020B0604020202020204" pitchFamily="34" charset="0"/>
                          <a:cs typeface="Arial" panose="020B0604020202020204" pitchFamily="34" charset="0"/>
                        </a:rPr>
                        <a:t>Postpartum Visits </a:t>
                      </a:r>
                      <a:endParaRPr lang="en-US" sz="1600">
                        <a:solidFill>
                          <a:srgbClr val="241C6E"/>
                        </a:solidFill>
                        <a:latin typeface="Arial" panose="020B0604020202020204" pitchFamily="34" charset="0"/>
                        <a:cs typeface="Arial" panose="020B0604020202020204" pitchFamily="34" charset="0"/>
                      </a:endParaRPr>
                    </a:p>
                  </a:txBody>
                  <a:tcPr anchor="ctr">
                    <a:solidFill>
                      <a:srgbClr val="E7F4F2"/>
                    </a:solidFill>
                  </a:tcPr>
                </a:tc>
                <a:tc>
                  <a:txBody>
                    <a:bodyPr/>
                    <a:lstStyle/>
                    <a:p>
                      <a:pPr algn="l"/>
                      <a:r>
                        <a:rPr lang="en-US" sz="1600" b="1">
                          <a:solidFill>
                            <a:srgbClr val="D60093"/>
                          </a:solidFill>
                          <a:latin typeface="Arial" panose="020B0604020202020204" pitchFamily="34" charset="0"/>
                          <a:cs typeface="Arial" panose="020B0604020202020204" pitchFamily="34" charset="0"/>
                        </a:rPr>
                        <a:t>82-85%</a:t>
                      </a:r>
                      <a:r>
                        <a:rPr lang="en-US" sz="1600" b="0">
                          <a:solidFill>
                            <a:srgbClr val="241C6E"/>
                          </a:solidFill>
                          <a:latin typeface="Arial" panose="020B0604020202020204" pitchFamily="34" charset="0"/>
                          <a:cs typeface="Arial" panose="020B0604020202020204" pitchFamily="34" charset="0"/>
                        </a:rPr>
                        <a:t> </a:t>
                      </a:r>
                    </a:p>
                    <a:p>
                      <a:pPr algn="l"/>
                      <a:r>
                        <a:rPr lang="en-US" sz="1600" b="0">
                          <a:solidFill>
                            <a:srgbClr val="241C6E"/>
                          </a:solidFill>
                          <a:latin typeface="Arial" panose="020B0604020202020204" pitchFamily="34" charset="0"/>
                          <a:cs typeface="Arial" panose="020B0604020202020204" pitchFamily="34" charset="0"/>
                        </a:rPr>
                        <a:t>had a timely MD postpartum visit</a:t>
                      </a:r>
                    </a:p>
                  </a:txBody>
                  <a:tcPr anchor="ctr">
                    <a:solidFill>
                      <a:srgbClr val="E7F4F2"/>
                    </a:solidFill>
                  </a:tcPr>
                </a:tc>
                <a:tc>
                  <a:txBody>
                    <a:bodyPr/>
                    <a:lstStyle/>
                    <a:p>
                      <a:pPr algn="l"/>
                      <a:r>
                        <a:rPr lang="en-US" sz="1600" b="1" dirty="0">
                          <a:solidFill>
                            <a:srgbClr val="D60093"/>
                          </a:solidFill>
                          <a:latin typeface="Arial" panose="020B0604020202020204" pitchFamily="34" charset="0"/>
                          <a:cs typeface="Arial" panose="020B0604020202020204" pitchFamily="34" charset="0"/>
                        </a:rPr>
                        <a:t>60 -74%</a:t>
                      </a:r>
                    </a:p>
                  </a:txBody>
                  <a:tcPr anchor="ctr">
                    <a:solidFill>
                      <a:srgbClr val="E7F4F2"/>
                    </a:solidFill>
                  </a:tcPr>
                </a:tc>
                <a:extLst>
                  <a:ext uri="{0D108BD9-81ED-4DB2-BD59-A6C34878D82A}">
                    <a16:rowId xmlns:a16="http://schemas.microsoft.com/office/drawing/2014/main" val="3735522821"/>
                  </a:ext>
                </a:extLst>
              </a:tr>
              <a:tr h="853743">
                <a:tc>
                  <a:txBody>
                    <a:bodyPr/>
                    <a:lstStyle/>
                    <a:p>
                      <a:pPr algn="l"/>
                      <a:r>
                        <a:rPr lang="en-US" sz="1600" b="1">
                          <a:solidFill>
                            <a:srgbClr val="241C6E"/>
                          </a:solidFill>
                          <a:latin typeface="Arial" panose="020B0604020202020204" pitchFamily="34" charset="0"/>
                          <a:cs typeface="Arial" panose="020B0604020202020204" pitchFamily="34" charset="0"/>
                        </a:rPr>
                        <a:t>Childhood Immunizations</a:t>
                      </a:r>
                    </a:p>
                    <a:p>
                      <a:pPr algn="l"/>
                      <a:r>
                        <a:rPr lang="en-US" sz="1600" b="1">
                          <a:solidFill>
                            <a:srgbClr val="241C6E"/>
                          </a:solidFill>
                          <a:latin typeface="Arial" panose="020B0604020202020204" pitchFamily="34" charset="0"/>
                          <a:cs typeface="Arial" panose="020B0604020202020204" pitchFamily="34" charset="0"/>
                        </a:rPr>
                        <a:t> </a:t>
                      </a:r>
                      <a:endParaRPr lang="en-US" sz="1600">
                        <a:solidFill>
                          <a:srgbClr val="241C6E"/>
                        </a:solidFill>
                        <a:latin typeface="Arial" panose="020B0604020202020204" pitchFamily="34" charset="0"/>
                        <a:cs typeface="Arial" panose="020B0604020202020204" pitchFamily="34" charset="0"/>
                      </a:endParaRPr>
                    </a:p>
                  </a:txBody>
                  <a:tcPr anchor="ctr">
                    <a:solidFill>
                      <a:srgbClr val="D0EAE8"/>
                    </a:solidFill>
                  </a:tcPr>
                </a:tc>
                <a:tc>
                  <a:txBody>
                    <a:bodyPr/>
                    <a:lstStyle/>
                    <a:p>
                      <a:pPr algn="l"/>
                      <a:r>
                        <a:rPr lang="en-US" sz="1600" b="1">
                          <a:solidFill>
                            <a:srgbClr val="D60093"/>
                          </a:solidFill>
                          <a:latin typeface="Arial" panose="020B0604020202020204" pitchFamily="34" charset="0"/>
                          <a:cs typeface="Arial" panose="020B0604020202020204" pitchFamily="34" charset="0"/>
                        </a:rPr>
                        <a:t>88-95%</a:t>
                      </a:r>
                      <a:r>
                        <a:rPr lang="en-US" sz="1600" b="0">
                          <a:solidFill>
                            <a:srgbClr val="241C6E"/>
                          </a:solidFill>
                          <a:latin typeface="Arial" panose="020B0604020202020204" pitchFamily="34" charset="0"/>
                          <a:cs typeface="Arial" panose="020B0604020202020204" pitchFamily="34" charset="0"/>
                        </a:rPr>
                        <a:t> </a:t>
                      </a:r>
                    </a:p>
                    <a:p>
                      <a:pPr algn="l"/>
                      <a:r>
                        <a:rPr lang="en-US" sz="1600" b="0">
                          <a:solidFill>
                            <a:srgbClr val="241C6E"/>
                          </a:solidFill>
                          <a:latin typeface="Arial" panose="020B0604020202020204" pitchFamily="34" charset="0"/>
                          <a:cs typeface="Arial" panose="020B0604020202020204" pitchFamily="34" charset="0"/>
                        </a:rPr>
                        <a:t>of children received immunizations</a:t>
                      </a:r>
                    </a:p>
                  </a:txBody>
                  <a:tcPr anchor="ctr">
                    <a:solidFill>
                      <a:srgbClr val="D0EAE8"/>
                    </a:solidFill>
                  </a:tcPr>
                </a:tc>
                <a:tc>
                  <a:txBody>
                    <a:bodyPr/>
                    <a:lstStyle/>
                    <a:p>
                      <a:pPr algn="l"/>
                      <a:r>
                        <a:rPr lang="en-US" sz="1600" b="1" dirty="0">
                          <a:solidFill>
                            <a:srgbClr val="D60093"/>
                          </a:solidFill>
                          <a:latin typeface="Arial" panose="020B0604020202020204" pitchFamily="34" charset="0"/>
                          <a:cs typeface="Arial" panose="020B0604020202020204" pitchFamily="34" charset="0"/>
                        </a:rPr>
                        <a:t>65 - 79%</a:t>
                      </a:r>
                    </a:p>
                  </a:txBody>
                  <a:tcPr anchor="ctr">
                    <a:solidFill>
                      <a:srgbClr val="D0EAE8"/>
                    </a:solidFill>
                  </a:tcPr>
                </a:tc>
                <a:extLst>
                  <a:ext uri="{0D108BD9-81ED-4DB2-BD59-A6C34878D82A}">
                    <a16:rowId xmlns:a16="http://schemas.microsoft.com/office/drawing/2014/main" val="1468191346"/>
                  </a:ext>
                </a:extLst>
              </a:tr>
            </a:tbl>
          </a:graphicData>
        </a:graphic>
      </p:graphicFrame>
    </p:spTree>
    <p:extLst>
      <p:ext uri="{BB962C8B-B14F-4D97-AF65-F5344CB8AC3E}">
        <p14:creationId xmlns:p14="http://schemas.microsoft.com/office/powerpoint/2010/main" val="1580096382"/>
      </p:ext>
    </p:extLst>
  </p:cSld>
  <p:clrMapOvr>
    <a:masterClrMapping/>
  </p:clrMapOvr>
  <p:extLst>
    <p:ext uri="{6950BFC3-D8DA-4A85-94F7-54DA5524770B}">
      <p188:commentRel xmlns=""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E849-16C3-47BF-8EDB-B6A06D39AFB6}"/>
              </a:ext>
            </a:extLst>
          </p:cNvPr>
          <p:cNvSpPr>
            <a:spLocks noGrp="1"/>
          </p:cNvSpPr>
          <p:nvPr>
            <p:ph type="title"/>
          </p:nvPr>
        </p:nvSpPr>
        <p:spPr>
          <a:xfrm>
            <a:off x="377190" y="685800"/>
            <a:ext cx="8132685" cy="874267"/>
          </a:xfrm>
        </p:spPr>
        <p:txBody>
          <a:bodyPr>
            <a:noAutofit/>
          </a:bodyPr>
          <a:lstStyle/>
          <a:p>
            <a:r>
              <a:rPr lang="en-US" sz="2800" dirty="0"/>
              <a:t>Appendix C: Connection to Key Plan Metrics</a:t>
            </a:r>
          </a:p>
        </p:txBody>
      </p:sp>
      <p:sp>
        <p:nvSpPr>
          <p:cNvPr id="3" name="TextBox 2">
            <a:extLst>
              <a:ext uri="{FF2B5EF4-FFF2-40B4-BE49-F238E27FC236}">
                <a16:creationId xmlns:a16="http://schemas.microsoft.com/office/drawing/2014/main" id="{A0A8E348-0ECC-471D-AA98-A5AEBB339FD1}"/>
              </a:ext>
            </a:extLst>
          </p:cNvPr>
          <p:cNvSpPr txBox="1"/>
          <p:nvPr/>
        </p:nvSpPr>
        <p:spPr>
          <a:xfrm>
            <a:off x="377190" y="5162812"/>
            <a:ext cx="8493974" cy="253916"/>
          </a:xfrm>
          <a:prstGeom prst="rect">
            <a:avLst/>
          </a:prstGeom>
          <a:noFill/>
        </p:spPr>
        <p:txBody>
          <a:bodyPr wrap="square" rtlCol="0">
            <a:spAutoFit/>
          </a:bodyPr>
          <a:lstStyle/>
          <a:p>
            <a:r>
              <a:rPr lang="en-US" sz="1050" b="1" i="1" dirty="0">
                <a:latin typeface="Arial"/>
                <a:cs typeface="Arial"/>
              </a:rPr>
              <a:t>*Prenatal Immunization Status is also under consideration, though this is not currently measured in the home visiting programs. </a:t>
            </a:r>
          </a:p>
        </p:txBody>
      </p:sp>
      <p:graphicFrame>
        <p:nvGraphicFramePr>
          <p:cNvPr id="7" name="Table 6"/>
          <p:cNvGraphicFramePr>
            <a:graphicFrameLocks noGrp="1"/>
          </p:cNvGraphicFramePr>
          <p:nvPr/>
        </p:nvGraphicFramePr>
        <p:xfrm>
          <a:off x="292248" y="1850084"/>
          <a:ext cx="8578917" cy="3230022"/>
        </p:xfrm>
        <a:graphic>
          <a:graphicData uri="http://schemas.openxmlformats.org/drawingml/2006/table">
            <a:tbl>
              <a:tblPr firstRow="1" bandRow="1">
                <a:tableStyleId>{5C22544A-7EE6-4342-B048-85BDC9FD1C3A}</a:tableStyleId>
              </a:tblPr>
              <a:tblGrid>
                <a:gridCol w="1545807">
                  <a:extLst>
                    <a:ext uri="{9D8B030D-6E8A-4147-A177-3AD203B41FA5}">
                      <a16:colId xmlns:a16="http://schemas.microsoft.com/office/drawing/2014/main" val="20000"/>
                    </a:ext>
                  </a:extLst>
                </a:gridCol>
                <a:gridCol w="4327086">
                  <a:extLst>
                    <a:ext uri="{9D8B030D-6E8A-4147-A177-3AD203B41FA5}">
                      <a16:colId xmlns:a16="http://schemas.microsoft.com/office/drawing/2014/main" val="20001"/>
                    </a:ext>
                  </a:extLst>
                </a:gridCol>
                <a:gridCol w="2706024">
                  <a:extLst>
                    <a:ext uri="{9D8B030D-6E8A-4147-A177-3AD203B41FA5}">
                      <a16:colId xmlns:a16="http://schemas.microsoft.com/office/drawing/2014/main" val="20002"/>
                    </a:ext>
                  </a:extLst>
                </a:gridCol>
              </a:tblGrid>
              <a:tr h="472011">
                <a:tc>
                  <a:txBody>
                    <a:bodyPr/>
                    <a:lstStyle/>
                    <a:p>
                      <a:r>
                        <a:rPr lang="en-US" sz="1200" dirty="0">
                          <a:latin typeface="Arial"/>
                          <a:cs typeface="Arial"/>
                        </a:rPr>
                        <a:t>HEDIS Measure</a:t>
                      </a:r>
                    </a:p>
                  </a:txBody>
                  <a:tcPr anchor="ctr">
                    <a:solidFill>
                      <a:srgbClr val="241C6E"/>
                    </a:solidFill>
                  </a:tcPr>
                </a:tc>
                <a:tc>
                  <a:txBody>
                    <a:bodyPr/>
                    <a:lstStyle/>
                    <a:p>
                      <a:r>
                        <a:rPr lang="en-US" sz="1200" dirty="0">
                          <a:latin typeface="Arial"/>
                          <a:cs typeface="Arial"/>
                        </a:rPr>
                        <a:t>Relevant HEDIS Definition </a:t>
                      </a:r>
                    </a:p>
                    <a:p>
                      <a:r>
                        <a:rPr lang="en-US" sz="1100" b="0" dirty="0">
                          <a:latin typeface="Arial"/>
                          <a:cs typeface="Arial"/>
                        </a:rPr>
                        <a:t>(Summary Definitions - see Appendix A for full definitions)</a:t>
                      </a:r>
                    </a:p>
                  </a:txBody>
                  <a:tcPr anchor="ctr">
                    <a:solidFill>
                      <a:srgbClr val="241C6E"/>
                    </a:solidFill>
                  </a:tcPr>
                </a:tc>
                <a:tc>
                  <a:txBody>
                    <a:bodyPr/>
                    <a:lstStyle/>
                    <a:p>
                      <a:r>
                        <a:rPr lang="en-US" sz="1200" dirty="0">
                          <a:latin typeface="Arial"/>
                          <a:cs typeface="Arial"/>
                        </a:rPr>
                        <a:t>Potential Home Visiting Targets for Value-Based Payment</a:t>
                      </a:r>
                    </a:p>
                  </a:txBody>
                  <a:tcPr anchor="ctr">
                    <a:solidFill>
                      <a:srgbClr val="241C6E"/>
                    </a:solidFill>
                  </a:tcPr>
                </a:tc>
                <a:extLst>
                  <a:ext uri="{0D108BD9-81ED-4DB2-BD59-A6C34878D82A}">
                    <a16:rowId xmlns:a16="http://schemas.microsoft.com/office/drawing/2014/main" val="10000"/>
                  </a:ext>
                </a:extLst>
              </a:tr>
              <a:tr h="476620">
                <a:tc>
                  <a:txBody>
                    <a:bodyPr/>
                    <a:lstStyle/>
                    <a:p>
                      <a:r>
                        <a:rPr lang="en-US" sz="900" b="1" dirty="0">
                          <a:solidFill>
                            <a:srgbClr val="241C6E"/>
                          </a:solidFill>
                          <a:latin typeface="Arial"/>
                          <a:cs typeface="Arial"/>
                        </a:rPr>
                        <a:t>Depression Screening and Follow-Up for Adolescents and Adults</a:t>
                      </a:r>
                    </a:p>
                  </a:txBody>
                  <a:tcPr>
                    <a:solidFill>
                      <a:srgbClr val="D0EAE8"/>
                    </a:solidFill>
                  </a:tcPr>
                </a:tc>
                <a:tc>
                  <a:txBody>
                    <a:bodyPr/>
                    <a:lstStyle/>
                    <a:p>
                      <a:r>
                        <a:rPr lang="en-US" sz="900" dirty="0">
                          <a:solidFill>
                            <a:srgbClr val="241C6E"/>
                          </a:solidFill>
                          <a:latin typeface="Arial"/>
                          <a:cs typeface="Arial"/>
                        </a:rPr>
                        <a:t>Percentage of members 12 years of age and older who were screened for clinical depression using a standardized instrument and, if screened positive, received follow-up care. </a:t>
                      </a:r>
                    </a:p>
                  </a:txBody>
                  <a:tcPr>
                    <a:solidFill>
                      <a:srgbClr val="D0EAE8"/>
                    </a:solidFill>
                  </a:tcPr>
                </a:tc>
                <a:tc>
                  <a:txBody>
                    <a:bodyPr/>
                    <a:lstStyle/>
                    <a:p>
                      <a:r>
                        <a:rPr lang="en-US" sz="900" b="1" dirty="0">
                          <a:solidFill>
                            <a:srgbClr val="241C6E"/>
                          </a:solidFill>
                          <a:latin typeface="Arial"/>
                          <a:cs typeface="Arial"/>
                        </a:rPr>
                        <a:t>Receipt of at least one maternal depression screening within first 90 days; positive PHQ results and referrals </a:t>
                      </a:r>
                    </a:p>
                  </a:txBody>
                  <a:tcPr>
                    <a:solidFill>
                      <a:srgbClr val="D0EAE8"/>
                    </a:solidFill>
                  </a:tcPr>
                </a:tc>
                <a:extLst>
                  <a:ext uri="{0D108BD9-81ED-4DB2-BD59-A6C34878D82A}">
                    <a16:rowId xmlns:a16="http://schemas.microsoft.com/office/drawing/2014/main" val="10001"/>
                  </a:ext>
                </a:extLst>
              </a:tr>
              <a:tr h="606608">
                <a:tc>
                  <a:txBody>
                    <a:bodyPr/>
                    <a:lstStyle/>
                    <a:p>
                      <a:r>
                        <a:rPr lang="en-US" sz="900" b="1" dirty="0">
                          <a:solidFill>
                            <a:srgbClr val="241C6E"/>
                          </a:solidFill>
                          <a:latin typeface="Arial"/>
                          <a:cs typeface="Arial"/>
                        </a:rPr>
                        <a:t>Children and Adolescents' Access to Primary Care Practitioners</a:t>
                      </a:r>
                    </a:p>
                  </a:txBody>
                  <a:tcPr>
                    <a:solidFill>
                      <a:srgbClr val="E7F4F2"/>
                    </a:solidFill>
                  </a:tcPr>
                </a:tc>
                <a:tc>
                  <a:txBody>
                    <a:bodyPr/>
                    <a:lstStyle/>
                    <a:p>
                      <a:r>
                        <a:rPr lang="en-US" sz="900" dirty="0">
                          <a:solidFill>
                            <a:srgbClr val="241C6E"/>
                          </a:solidFill>
                          <a:latin typeface="Arial"/>
                          <a:cs typeface="Arial"/>
                        </a:rPr>
                        <a:t>Assess children and young adults 12 months-19 years of age who had a visit with a primary care practitioner.</a:t>
                      </a:r>
                    </a:p>
                  </a:txBody>
                  <a:tcPr>
                    <a:solidFill>
                      <a:srgbClr val="E7F4F2"/>
                    </a:solidFill>
                  </a:tcPr>
                </a:tc>
                <a:tc>
                  <a:txBody>
                    <a:bodyPr/>
                    <a:lstStyle/>
                    <a:p>
                      <a:r>
                        <a:rPr lang="en-US" sz="900" b="1" dirty="0">
                          <a:solidFill>
                            <a:srgbClr val="241C6E"/>
                          </a:solidFill>
                          <a:latin typeface="Arial"/>
                          <a:cs typeface="Arial"/>
                        </a:rPr>
                        <a:t>Children successfully enrolled with medical provider</a:t>
                      </a:r>
                      <a:r>
                        <a:rPr lang="en-US" sz="900" dirty="0">
                          <a:solidFill>
                            <a:srgbClr val="241C6E"/>
                          </a:solidFill>
                          <a:latin typeface="Arial"/>
                          <a:cs typeface="Arial"/>
                        </a:rPr>
                        <a:t>; Enrollment in health insurance for both mother and baby; database to capture health insurance information upon enrollment</a:t>
                      </a:r>
                    </a:p>
                  </a:txBody>
                  <a:tcPr>
                    <a:solidFill>
                      <a:srgbClr val="E7F4F2"/>
                    </a:solidFill>
                  </a:tcPr>
                </a:tc>
                <a:extLst>
                  <a:ext uri="{0D108BD9-81ED-4DB2-BD59-A6C34878D82A}">
                    <a16:rowId xmlns:a16="http://schemas.microsoft.com/office/drawing/2014/main" val="10002"/>
                  </a:ext>
                </a:extLst>
              </a:tr>
              <a:tr h="606608">
                <a:tc>
                  <a:txBody>
                    <a:bodyPr/>
                    <a:lstStyle/>
                    <a:p>
                      <a:r>
                        <a:rPr lang="en-US" sz="900" dirty="0">
                          <a:solidFill>
                            <a:srgbClr val="241C6E"/>
                          </a:solidFill>
                          <a:latin typeface="Arial"/>
                          <a:cs typeface="Arial"/>
                        </a:rPr>
                        <a:t>Timely Prenatal and Postpartum Care</a:t>
                      </a:r>
                    </a:p>
                  </a:txBody>
                  <a:tcPr>
                    <a:solidFill>
                      <a:srgbClr val="D0EAE8"/>
                    </a:solidFill>
                  </a:tcPr>
                </a:tc>
                <a:tc>
                  <a:txBody>
                    <a:bodyPr/>
                    <a:lstStyle/>
                    <a:p>
                      <a:r>
                        <a:rPr lang="en-US" sz="900" i="1" dirty="0">
                          <a:solidFill>
                            <a:srgbClr val="241C6E"/>
                          </a:solidFill>
                          <a:latin typeface="Arial"/>
                          <a:cs typeface="Arial"/>
                        </a:rPr>
                        <a:t>Timeliness of Prenatal Care</a:t>
                      </a:r>
                      <a:r>
                        <a:rPr lang="en-US" sz="900" dirty="0">
                          <a:solidFill>
                            <a:srgbClr val="241C6E"/>
                          </a:solidFill>
                          <a:latin typeface="Arial"/>
                          <a:cs typeface="Arial"/>
                        </a:rPr>
                        <a:t>. Percentage of deliveries that received a prenatal care visit in the first trimester, on the enrollment start date or within 42 days of enrollment in the organization. </a:t>
                      </a:r>
                      <a:r>
                        <a:rPr lang="en-US" sz="900" i="1" dirty="0">
                          <a:solidFill>
                            <a:srgbClr val="241C6E"/>
                          </a:solidFill>
                          <a:latin typeface="Arial"/>
                          <a:cs typeface="Arial"/>
                        </a:rPr>
                        <a:t>Postpartum Care. </a:t>
                      </a:r>
                      <a:r>
                        <a:rPr lang="en-US" sz="900" dirty="0">
                          <a:solidFill>
                            <a:srgbClr val="241C6E"/>
                          </a:solidFill>
                          <a:latin typeface="Arial"/>
                          <a:cs typeface="Arial"/>
                        </a:rPr>
                        <a:t>The percentage of deliveries that had a postpartum visit on or between 21 and 56 days after delivery. </a:t>
                      </a:r>
                    </a:p>
                  </a:txBody>
                  <a:tcPr>
                    <a:solidFill>
                      <a:srgbClr val="D0EAE8"/>
                    </a:solidFill>
                  </a:tcPr>
                </a:tc>
                <a:tc>
                  <a:txBody>
                    <a:bodyPr/>
                    <a:lstStyle/>
                    <a:p>
                      <a:r>
                        <a:rPr lang="en-US" sz="900" dirty="0">
                          <a:solidFill>
                            <a:srgbClr val="241C6E"/>
                          </a:solidFill>
                          <a:latin typeface="Arial"/>
                          <a:cs typeface="Arial"/>
                        </a:rPr>
                        <a:t>Prenatal: receipt of prenatal care; Postpartum: received 6-week postpartum checkup</a:t>
                      </a:r>
                    </a:p>
                  </a:txBody>
                  <a:tcPr>
                    <a:solidFill>
                      <a:srgbClr val="D0EAE8"/>
                    </a:solidFill>
                  </a:tcPr>
                </a:tc>
                <a:extLst>
                  <a:ext uri="{0D108BD9-81ED-4DB2-BD59-A6C34878D82A}">
                    <a16:rowId xmlns:a16="http://schemas.microsoft.com/office/drawing/2014/main" val="10003"/>
                  </a:ext>
                </a:extLst>
              </a:tr>
              <a:tr h="476620">
                <a:tc>
                  <a:txBody>
                    <a:bodyPr/>
                    <a:lstStyle/>
                    <a:p>
                      <a:r>
                        <a:rPr lang="en-US" sz="900" dirty="0">
                          <a:solidFill>
                            <a:srgbClr val="241C6E"/>
                          </a:solidFill>
                          <a:latin typeface="Arial"/>
                          <a:cs typeface="Arial"/>
                        </a:rPr>
                        <a:t>Child and Adolescent Well-Care Visits</a:t>
                      </a:r>
                    </a:p>
                  </a:txBody>
                  <a:tcPr>
                    <a:solidFill>
                      <a:srgbClr val="E7F4F2"/>
                    </a:solidFill>
                  </a:tcPr>
                </a:tc>
                <a:tc>
                  <a:txBody>
                    <a:bodyPr/>
                    <a:lstStyle/>
                    <a:p>
                      <a:r>
                        <a:rPr lang="en-US" sz="900" i="1" dirty="0">
                          <a:solidFill>
                            <a:srgbClr val="241C6E"/>
                          </a:solidFill>
                          <a:latin typeface="Arial"/>
                          <a:cs typeface="Arial"/>
                        </a:rPr>
                        <a:t>Well-Child Visits in the First 15 Months of Life: </a:t>
                      </a:r>
                      <a:r>
                        <a:rPr lang="en-US" sz="900" dirty="0">
                          <a:solidFill>
                            <a:srgbClr val="241C6E"/>
                          </a:solidFill>
                          <a:latin typeface="Arial"/>
                          <a:cs typeface="Arial"/>
                        </a:rPr>
                        <a:t>Assesses children who turned 15 months old during the measurement year and had 0-6 well-child visits with a primary care physician during their first 15 months of life.</a:t>
                      </a:r>
                    </a:p>
                  </a:txBody>
                  <a:tcPr>
                    <a:solidFill>
                      <a:srgbClr val="E7F4F2"/>
                    </a:solidFill>
                  </a:tcPr>
                </a:tc>
                <a:tc>
                  <a:txBody>
                    <a:bodyPr/>
                    <a:lstStyle/>
                    <a:p>
                      <a:r>
                        <a:rPr lang="en-US" sz="900" dirty="0">
                          <a:solidFill>
                            <a:srgbClr val="241C6E"/>
                          </a:solidFill>
                          <a:latin typeface="Arial"/>
                          <a:cs typeface="Arial"/>
                        </a:rPr>
                        <a:t>Number of well-care visits attended within first 90 days (3 possible: 2 week, 3-5 week, 2 month) </a:t>
                      </a:r>
                    </a:p>
                  </a:txBody>
                  <a:tcPr>
                    <a:solidFill>
                      <a:srgbClr val="E7F4F2"/>
                    </a:solidFill>
                  </a:tcPr>
                </a:tc>
                <a:extLst>
                  <a:ext uri="{0D108BD9-81ED-4DB2-BD59-A6C34878D82A}">
                    <a16:rowId xmlns:a16="http://schemas.microsoft.com/office/drawing/2014/main" val="10004"/>
                  </a:ext>
                </a:extLst>
              </a:tr>
              <a:tr h="472011">
                <a:tc>
                  <a:txBody>
                    <a:bodyPr/>
                    <a:lstStyle/>
                    <a:p>
                      <a:r>
                        <a:rPr lang="en-US" sz="900" dirty="0">
                          <a:solidFill>
                            <a:srgbClr val="241C6E"/>
                          </a:solidFill>
                          <a:latin typeface="Arial"/>
                          <a:cs typeface="Arial"/>
                        </a:rPr>
                        <a:t>Childhood Immunization Status* </a:t>
                      </a:r>
                    </a:p>
                  </a:txBody>
                  <a:tcPr>
                    <a:solidFill>
                      <a:srgbClr val="D0EAE8"/>
                    </a:solidFill>
                  </a:tcPr>
                </a:tc>
                <a:tc>
                  <a:txBody>
                    <a:bodyPr/>
                    <a:lstStyle/>
                    <a:p>
                      <a:r>
                        <a:rPr lang="en-US" sz="900" dirty="0">
                          <a:solidFill>
                            <a:srgbClr val="241C6E"/>
                          </a:solidFill>
                          <a:latin typeface="Arial"/>
                          <a:cs typeface="Arial"/>
                        </a:rPr>
                        <a:t>The percentage of children 2 years of age who have vaccinations consistent with approved AAP schedule </a:t>
                      </a:r>
                    </a:p>
                  </a:txBody>
                  <a:tcPr>
                    <a:solidFill>
                      <a:srgbClr val="D0EAE8"/>
                    </a:solidFill>
                  </a:tcPr>
                </a:tc>
                <a:tc>
                  <a:txBody>
                    <a:bodyPr/>
                    <a:lstStyle/>
                    <a:p>
                      <a:r>
                        <a:rPr lang="en-US" sz="900" dirty="0">
                          <a:solidFill>
                            <a:srgbClr val="241C6E"/>
                          </a:solidFill>
                          <a:latin typeface="Arial"/>
                          <a:cs typeface="Arial"/>
                        </a:rPr>
                        <a:t>Captured at four points within 90 days postpartum: 2W, 2M, and 3M </a:t>
                      </a:r>
                    </a:p>
                  </a:txBody>
                  <a:tcPr>
                    <a:solidFill>
                      <a:srgbClr val="D0EA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9033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731402504_66795cc7bd_k.jpg"/>
          <p:cNvPicPr>
            <a:picLocks noChangeAspect="1"/>
          </p:cNvPicPr>
          <p:nvPr/>
        </p:nvPicPr>
        <p:blipFill rotWithShape="1">
          <a:blip r:embed="rId3">
            <a:extLst>
              <a:ext uri="{28A0092B-C50C-407E-A947-70E740481C1C}">
                <a14:useLocalDpi xmlns:a14="http://schemas.microsoft.com/office/drawing/2010/main" val="0"/>
              </a:ext>
            </a:extLst>
          </a:blip>
          <a:srcRect l="4802" t="7439" r="11511" b="36805"/>
          <a:stretch/>
        </p:blipFill>
        <p:spPr>
          <a:xfrm flipH="1">
            <a:off x="6286401" y="2490917"/>
            <a:ext cx="2623919" cy="2627767"/>
          </a:xfrm>
          <a:prstGeom prst="ellipse">
            <a:avLst/>
          </a:prstGeom>
          <a:ln w="25400" cap="rnd">
            <a:solidFill>
              <a:srgbClr val="4EB8B7"/>
            </a:solidFill>
            <a:prstDash val="sysDot"/>
          </a:ln>
          <a:effectLst/>
          <a:scene3d>
            <a:camera prst="orthographicFront"/>
            <a:lightRig rig="contrasting" dir="t">
              <a:rot lat="0" lon="0" rev="3000000"/>
            </a:lightRig>
          </a:scene3d>
          <a:sp3d>
            <a:bevelT w="0" h="0"/>
            <a:bevelB w="0" h="0"/>
            <a:contourClr>
              <a:srgbClr val="333333"/>
            </a:contourClr>
          </a:sp3d>
        </p:spPr>
      </p:pic>
      <p:sp>
        <p:nvSpPr>
          <p:cNvPr id="2" name="Title 1">
            <a:extLst>
              <a:ext uri="{FF2B5EF4-FFF2-40B4-BE49-F238E27FC236}">
                <a16:creationId xmlns:a16="http://schemas.microsoft.com/office/drawing/2014/main" id="{822502F4-05FD-46A5-A61A-7BD443C8E4C2}"/>
              </a:ext>
            </a:extLst>
          </p:cNvPr>
          <p:cNvSpPr>
            <a:spLocks noGrp="1"/>
          </p:cNvSpPr>
          <p:nvPr>
            <p:ph type="title"/>
          </p:nvPr>
        </p:nvSpPr>
        <p:spPr>
          <a:xfrm>
            <a:off x="201702" y="822961"/>
            <a:ext cx="8229600" cy="867885"/>
          </a:xfrm>
        </p:spPr>
        <p:txBody>
          <a:bodyPr>
            <a:noAutofit/>
          </a:bodyPr>
          <a:lstStyle/>
          <a:p>
            <a:r>
              <a:rPr lang="en-US" sz="2400" dirty="0"/>
              <a:t>Appendix D: First 5 LA-Promise Partnership to Date:</a:t>
            </a:r>
            <a:br>
              <a:rPr lang="en-US" sz="2400" dirty="0"/>
            </a:br>
            <a:r>
              <a:rPr lang="en-US" sz="2400" dirty="0"/>
              <a:t>Home Visiting Auto-Referral Pilot</a:t>
            </a:r>
          </a:p>
        </p:txBody>
      </p:sp>
      <p:sp>
        <p:nvSpPr>
          <p:cNvPr id="5" name="Text Placeholder 4">
            <a:extLst>
              <a:ext uri="{FF2B5EF4-FFF2-40B4-BE49-F238E27FC236}">
                <a16:creationId xmlns:a16="http://schemas.microsoft.com/office/drawing/2014/main" id="{3C18AAB3-EC64-4939-8ED8-5FD005146982}"/>
              </a:ext>
            </a:extLst>
          </p:cNvPr>
          <p:cNvSpPr>
            <a:spLocks noGrp="1"/>
          </p:cNvSpPr>
          <p:nvPr>
            <p:ph type="body" idx="1"/>
          </p:nvPr>
        </p:nvSpPr>
        <p:spPr>
          <a:xfrm>
            <a:off x="233614" y="1850203"/>
            <a:ext cx="8390965" cy="3510056"/>
          </a:xfrm>
        </p:spPr>
        <p:txBody>
          <a:bodyPr>
            <a:normAutofit fontScale="25000" lnSpcReduction="20000"/>
          </a:bodyPr>
          <a:lstStyle/>
          <a:p>
            <a:pPr fontAlgn="base"/>
            <a:r>
              <a:rPr lang="en-US" sz="3200" b="1" dirty="0"/>
              <a:t>Early lessons learned include: </a:t>
            </a:r>
          </a:p>
          <a:p>
            <a:pPr marL="287338" indent="-171450" defTabSz="684213">
              <a:buFont typeface="Arial" panose="020B0604020202020204" pitchFamily="34" charset="0"/>
              <a:buChar char="•"/>
            </a:pPr>
            <a:r>
              <a:rPr lang="en-US" sz="3200" dirty="0"/>
              <a:t>MCOs and health providers benefit from having “an aggregator function” or entity for care management when there are multiple community-based programs. </a:t>
            </a:r>
          </a:p>
          <a:p>
            <a:pPr marL="287338" indent="-171450" defTabSz="684213">
              <a:buFont typeface="Arial" panose="020B0604020202020204" pitchFamily="34" charset="0"/>
              <a:buChar char="•"/>
            </a:pPr>
            <a:r>
              <a:rPr lang="en-US" sz="3200" dirty="0"/>
              <a:t>Referred families have a strong understanding of the home visiting </a:t>
            </a:r>
            <a:br>
              <a:rPr lang="en-US" sz="3200" dirty="0"/>
            </a:br>
            <a:r>
              <a:rPr lang="en-US" sz="3200" dirty="0"/>
              <a:t>programs and the referral to AVPH. Promise Health’s clinical staff </a:t>
            </a:r>
            <a:br>
              <a:rPr lang="en-US" sz="3200" dirty="0"/>
            </a:br>
            <a:r>
              <a:rPr lang="en-US" sz="3200" dirty="0"/>
              <a:t>explain the program as part of the referral and their advocacy is contributing </a:t>
            </a:r>
            <a:br>
              <a:rPr lang="en-US" sz="3200" dirty="0"/>
            </a:br>
            <a:r>
              <a:rPr lang="en-US" sz="3200" dirty="0"/>
              <a:t>to successful enrollment. </a:t>
            </a:r>
          </a:p>
          <a:p>
            <a:pPr fontAlgn="base">
              <a:buClr>
                <a:srgbClr val="4EB8B7"/>
              </a:buClr>
            </a:pPr>
            <a:endParaRPr lang="en-US" sz="3200" b="1" dirty="0"/>
          </a:p>
          <a:p>
            <a:pPr fontAlgn="base">
              <a:buClr>
                <a:srgbClr val="4EB8B7"/>
              </a:buClr>
            </a:pPr>
            <a:r>
              <a:rPr lang="en-US" sz="3200" b="1" dirty="0"/>
              <a:t>This is a collaborative opportunity to:</a:t>
            </a:r>
          </a:p>
          <a:p>
            <a:pPr marL="287338" indent="-171450">
              <a:buClr>
                <a:srgbClr val="241C6E"/>
              </a:buClr>
              <a:buFont typeface="Arial" panose="020B0604020202020204" pitchFamily="34" charset="0"/>
              <a:buChar char="•"/>
            </a:pPr>
            <a:r>
              <a:rPr lang="en-US" sz="3200" dirty="0">
                <a:solidFill>
                  <a:srgbClr val="241C6E"/>
                </a:solidFill>
              </a:rPr>
              <a:t>Integrate community-based care management work in the field</a:t>
            </a:r>
          </a:p>
          <a:p>
            <a:pPr marL="287338" indent="-171450">
              <a:buClr>
                <a:srgbClr val="241C6E"/>
              </a:buClr>
              <a:buFont typeface="Arial" panose="020B0604020202020204" pitchFamily="34" charset="0"/>
              <a:buChar char="•"/>
            </a:pPr>
            <a:r>
              <a:rPr lang="en-US" sz="3200" dirty="0">
                <a:solidFill>
                  <a:srgbClr val="241C6E"/>
                </a:solidFill>
              </a:rPr>
              <a:t>Test revenue potential for community-based programs with health and social </a:t>
            </a:r>
            <a:br>
              <a:rPr lang="en-US" sz="3200" dirty="0">
                <a:solidFill>
                  <a:srgbClr val="241C6E"/>
                </a:solidFill>
              </a:rPr>
            </a:br>
            <a:r>
              <a:rPr lang="en-US" sz="3200" dirty="0">
                <a:solidFill>
                  <a:srgbClr val="241C6E"/>
                </a:solidFill>
              </a:rPr>
              <a:t>outcomes</a:t>
            </a:r>
            <a:endParaRPr lang="en-US" sz="3200" dirty="0">
              <a:solidFill>
                <a:srgbClr val="241C6E"/>
              </a:solidFill>
              <a:cs typeface="Calibri"/>
            </a:endParaRPr>
          </a:p>
          <a:p>
            <a:pPr marL="287338" indent="-171450">
              <a:buClr>
                <a:srgbClr val="241C6E"/>
              </a:buClr>
              <a:buFont typeface="Arial" panose="020B0604020202020204" pitchFamily="34" charset="0"/>
              <a:buChar char="•"/>
            </a:pPr>
            <a:r>
              <a:rPr lang="en-US" sz="3200" dirty="0">
                <a:solidFill>
                  <a:srgbClr val="241C6E"/>
                </a:solidFill>
              </a:rPr>
              <a:t>Support Promise’s quality improvement strategy</a:t>
            </a:r>
          </a:p>
          <a:p>
            <a:pPr marL="287338" indent="-171450">
              <a:buClr>
                <a:srgbClr val="241C6E"/>
              </a:buClr>
              <a:buFont typeface="Arial" panose="020B0604020202020204" pitchFamily="34" charset="0"/>
              <a:buChar char="•"/>
            </a:pPr>
            <a:r>
              <a:rPr lang="en-US" sz="3200" dirty="0">
                <a:solidFill>
                  <a:srgbClr val="241C6E"/>
                </a:solidFill>
              </a:rPr>
              <a:t>Bolster equity by detecting and addressing needs early</a:t>
            </a:r>
            <a:endParaRPr lang="en-US" sz="3200" dirty="0">
              <a:solidFill>
                <a:srgbClr val="241C6E"/>
              </a:solidFill>
              <a:cs typeface="Calibri"/>
            </a:endParaRPr>
          </a:p>
          <a:p>
            <a:pPr marL="287338" indent="-171450">
              <a:buClr>
                <a:srgbClr val="241C6E"/>
              </a:buClr>
              <a:buFont typeface="Arial" panose="020B0604020202020204" pitchFamily="34" charset="0"/>
              <a:buChar char="•"/>
            </a:pPr>
            <a:r>
              <a:rPr lang="en-US" sz="3200" dirty="0">
                <a:solidFill>
                  <a:srgbClr val="241C6E"/>
                </a:solidFill>
              </a:rPr>
              <a:t>Leverage home visitors as trusted cultural and linguistic brokers</a:t>
            </a:r>
            <a:endParaRPr lang="en-US" sz="3200" dirty="0">
              <a:solidFill>
                <a:srgbClr val="241C6E"/>
              </a:solidFill>
              <a:cs typeface="Calibri"/>
            </a:endParaRPr>
          </a:p>
          <a:p>
            <a:pPr marL="457200" indent="-225425">
              <a:buClr>
                <a:srgbClr val="241C6E"/>
              </a:buClr>
              <a:buFont typeface="Arial" panose="020B0604020202020204" pitchFamily="34" charset="0"/>
              <a:buChar char="•"/>
            </a:pPr>
            <a:endParaRPr lang="en-US" sz="3200" dirty="0"/>
          </a:p>
          <a:p>
            <a:endParaRPr lang="en-US" sz="1600" dirty="0"/>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075173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E849-16C3-47BF-8EDB-B6A06D39AFB6}"/>
              </a:ext>
            </a:extLst>
          </p:cNvPr>
          <p:cNvSpPr>
            <a:spLocks noGrp="1"/>
          </p:cNvSpPr>
          <p:nvPr>
            <p:ph type="title"/>
          </p:nvPr>
        </p:nvSpPr>
        <p:spPr>
          <a:xfrm>
            <a:off x="164045" y="1144247"/>
            <a:ext cx="8750074" cy="989353"/>
          </a:xfrm>
        </p:spPr>
        <p:txBody>
          <a:bodyPr>
            <a:noAutofit/>
          </a:bodyPr>
          <a:lstStyle/>
          <a:p>
            <a:br>
              <a:rPr lang="en-US" sz="2400" dirty="0"/>
            </a:br>
            <a:r>
              <a:rPr lang="en-US" sz="2400" dirty="0"/>
              <a:t>Appendix E: Promise Health-First 5 LA Home Visiting Partnership Proposal</a:t>
            </a:r>
            <a:br>
              <a:rPr lang="en-US" sz="2400" dirty="0"/>
            </a:br>
            <a:endParaRPr lang="en-US" sz="2400" dirty="0"/>
          </a:p>
        </p:txBody>
      </p:sp>
      <p:sp>
        <p:nvSpPr>
          <p:cNvPr id="6" name="TextBox 5">
            <a:extLst>
              <a:ext uri="{FF2B5EF4-FFF2-40B4-BE49-F238E27FC236}">
                <a16:creationId xmlns:a16="http://schemas.microsoft.com/office/drawing/2014/main" id="{756F0A4F-C094-44F9-9E6E-0163DE639D1E}"/>
              </a:ext>
            </a:extLst>
          </p:cNvPr>
          <p:cNvSpPr txBox="1"/>
          <p:nvPr/>
        </p:nvSpPr>
        <p:spPr>
          <a:xfrm>
            <a:off x="259859" y="1841356"/>
            <a:ext cx="8558446" cy="584776"/>
          </a:xfrm>
          <a:prstGeom prst="rect">
            <a:avLst/>
          </a:prstGeom>
          <a:solidFill>
            <a:srgbClr val="E1EBF9"/>
          </a:solidFill>
          <a:ln w="25400">
            <a:solidFill>
              <a:srgbClr val="D60093"/>
            </a:solidFill>
          </a:ln>
        </p:spPr>
        <p:txBody>
          <a:bodyPr wrap="square" rtlCol="0">
            <a:spAutoFit/>
          </a:bodyPr>
          <a:lstStyle/>
          <a:p>
            <a:r>
              <a:rPr lang="en-US" sz="1600" b="1" dirty="0">
                <a:solidFill>
                  <a:srgbClr val="241C6E"/>
                </a:solidFill>
                <a:latin typeface="Arial"/>
                <a:cs typeface="Arial"/>
              </a:rPr>
              <a:t>Proposed Target Population: </a:t>
            </a:r>
            <a:r>
              <a:rPr lang="en-US" sz="1600" dirty="0">
                <a:solidFill>
                  <a:srgbClr val="241C6E"/>
                </a:solidFill>
                <a:latin typeface="Arial"/>
                <a:cs typeface="Arial"/>
              </a:rPr>
              <a:t>~850 Promise Members Who Give Birth at Antelope Valley Hospital, California Hospital Medical Center, and Providence Holy Cross*</a:t>
            </a:r>
          </a:p>
        </p:txBody>
      </p:sp>
      <p:graphicFrame>
        <p:nvGraphicFramePr>
          <p:cNvPr id="7" name="Table 6">
            <a:extLst>
              <a:ext uri="{FF2B5EF4-FFF2-40B4-BE49-F238E27FC236}">
                <a16:creationId xmlns:a16="http://schemas.microsoft.com/office/drawing/2014/main" id="{2553A461-2D91-49E0-8C70-6D4E989FA9B5}"/>
              </a:ext>
            </a:extLst>
          </p:cNvPr>
          <p:cNvGraphicFramePr>
            <a:graphicFrameLocks noGrp="1"/>
          </p:cNvGraphicFramePr>
          <p:nvPr/>
        </p:nvGraphicFramePr>
        <p:xfrm>
          <a:off x="243819" y="2553392"/>
          <a:ext cx="8602267" cy="2296615"/>
        </p:xfrm>
        <a:graphic>
          <a:graphicData uri="http://schemas.openxmlformats.org/drawingml/2006/table">
            <a:tbl>
              <a:tblPr>
                <a:tableStyleId>{5C22544A-7EE6-4342-B048-85BDC9FD1C3A}</a:tableStyleId>
              </a:tblPr>
              <a:tblGrid>
                <a:gridCol w="2221240">
                  <a:extLst>
                    <a:ext uri="{9D8B030D-6E8A-4147-A177-3AD203B41FA5}">
                      <a16:colId xmlns:a16="http://schemas.microsoft.com/office/drawing/2014/main" val="65373024"/>
                    </a:ext>
                  </a:extLst>
                </a:gridCol>
                <a:gridCol w="1962978">
                  <a:extLst>
                    <a:ext uri="{9D8B030D-6E8A-4147-A177-3AD203B41FA5}">
                      <a16:colId xmlns:a16="http://schemas.microsoft.com/office/drawing/2014/main" val="4123566986"/>
                    </a:ext>
                  </a:extLst>
                </a:gridCol>
                <a:gridCol w="2119916">
                  <a:extLst>
                    <a:ext uri="{9D8B030D-6E8A-4147-A177-3AD203B41FA5}">
                      <a16:colId xmlns:a16="http://schemas.microsoft.com/office/drawing/2014/main" val="2052736500"/>
                    </a:ext>
                  </a:extLst>
                </a:gridCol>
                <a:gridCol w="2298133">
                  <a:extLst>
                    <a:ext uri="{9D8B030D-6E8A-4147-A177-3AD203B41FA5}">
                      <a16:colId xmlns:a16="http://schemas.microsoft.com/office/drawing/2014/main" val="566150433"/>
                    </a:ext>
                  </a:extLst>
                </a:gridCol>
              </a:tblGrid>
              <a:tr h="824221">
                <a:tc>
                  <a:txBody>
                    <a:bodyPr/>
                    <a:lstStyle/>
                    <a:p>
                      <a:pPr algn="l" fontAlgn="b"/>
                      <a:r>
                        <a:rPr lang="en-US" sz="1600" b="1" u="none" strike="noStrike" dirty="0">
                          <a:solidFill>
                            <a:schemeClr val="bg1"/>
                          </a:solidFill>
                          <a:effectLst/>
                          <a:latin typeface="Arial"/>
                          <a:cs typeface="Arial"/>
                        </a:rPr>
                        <a:t>Hospital</a:t>
                      </a:r>
                      <a:endParaRPr lang="en-US" sz="1600" b="1" i="0" u="none" strike="noStrike" dirty="0">
                        <a:solidFill>
                          <a:schemeClr val="bg1"/>
                        </a:solidFill>
                        <a:effectLst/>
                        <a:latin typeface="Arial"/>
                        <a:cs typeface="Arial"/>
                      </a:endParaRPr>
                    </a:p>
                  </a:txBody>
                  <a:tcPr anchor="ctr">
                    <a:solidFill>
                      <a:srgbClr val="241C6E"/>
                    </a:solidFill>
                  </a:tcPr>
                </a:tc>
                <a:tc>
                  <a:txBody>
                    <a:bodyPr/>
                    <a:lstStyle/>
                    <a:p>
                      <a:pPr algn="ctr" fontAlgn="b"/>
                      <a:r>
                        <a:rPr lang="en-US" sz="1600" b="1" u="none" strike="noStrike" dirty="0">
                          <a:solidFill>
                            <a:schemeClr val="bg1"/>
                          </a:solidFill>
                          <a:effectLst/>
                          <a:latin typeface="Arial"/>
                          <a:cs typeface="Arial"/>
                        </a:rPr>
                        <a:t>Prenatal Enrollment </a:t>
                      </a:r>
                    </a:p>
                    <a:p>
                      <a:pPr algn="ctr" fontAlgn="b"/>
                      <a:r>
                        <a:rPr lang="en-US" sz="1600" b="1" u="none" strike="noStrike" dirty="0">
                          <a:solidFill>
                            <a:schemeClr val="bg1"/>
                          </a:solidFill>
                          <a:effectLst/>
                          <a:latin typeface="Arial"/>
                          <a:cs typeface="Arial"/>
                        </a:rPr>
                        <a:t>Rate</a:t>
                      </a:r>
                      <a:endParaRPr lang="en-US" sz="1600" b="1" i="0" u="none" strike="noStrike" dirty="0">
                        <a:solidFill>
                          <a:schemeClr val="bg1"/>
                        </a:solidFill>
                        <a:effectLst/>
                        <a:latin typeface="Arial"/>
                        <a:cs typeface="Arial"/>
                      </a:endParaRPr>
                    </a:p>
                  </a:txBody>
                  <a:tcPr anchor="ctr">
                    <a:solidFill>
                      <a:srgbClr val="241C6E"/>
                    </a:solidFill>
                  </a:tcPr>
                </a:tc>
                <a:tc>
                  <a:txBody>
                    <a:bodyPr/>
                    <a:lstStyle/>
                    <a:p>
                      <a:pPr algn="ctr" fontAlgn="b"/>
                      <a:r>
                        <a:rPr lang="en-US" sz="1600" b="1" u="none" strike="noStrike" dirty="0">
                          <a:solidFill>
                            <a:schemeClr val="bg1"/>
                          </a:solidFill>
                          <a:effectLst/>
                          <a:latin typeface="Arial"/>
                          <a:cs typeface="Arial"/>
                        </a:rPr>
                        <a:t>Estimated Enrollment Rate</a:t>
                      </a:r>
                      <a:r>
                        <a:rPr lang="en-US" sz="1600" b="1" u="none" strike="noStrike" baseline="0" dirty="0">
                          <a:solidFill>
                            <a:schemeClr val="bg1"/>
                          </a:solidFill>
                          <a:effectLst/>
                          <a:latin typeface="Arial"/>
                          <a:cs typeface="Arial"/>
                        </a:rPr>
                        <a:t> </a:t>
                      </a:r>
                    </a:p>
                    <a:p>
                      <a:pPr algn="ctr" fontAlgn="b"/>
                      <a:r>
                        <a:rPr lang="en-US" sz="1600" b="1" u="none" strike="noStrike" dirty="0">
                          <a:solidFill>
                            <a:schemeClr val="bg1"/>
                          </a:solidFill>
                          <a:effectLst/>
                          <a:latin typeface="Arial"/>
                          <a:cs typeface="Arial"/>
                        </a:rPr>
                        <a:t>at Hospital</a:t>
                      </a:r>
                      <a:endParaRPr lang="en-US" sz="1600" b="1" i="0" u="none" strike="noStrike" dirty="0">
                        <a:solidFill>
                          <a:schemeClr val="bg1"/>
                        </a:solidFill>
                        <a:effectLst/>
                        <a:latin typeface="Arial"/>
                        <a:cs typeface="Arial"/>
                      </a:endParaRPr>
                    </a:p>
                  </a:txBody>
                  <a:tcPr anchor="ctr">
                    <a:solidFill>
                      <a:srgbClr val="241C6E"/>
                    </a:solidFill>
                  </a:tcPr>
                </a:tc>
                <a:tc>
                  <a:txBody>
                    <a:bodyPr/>
                    <a:lstStyle/>
                    <a:p>
                      <a:pPr algn="ctr" fontAlgn="b"/>
                      <a:r>
                        <a:rPr lang="en-US" sz="1600" b="1" u="none" strike="noStrike" dirty="0">
                          <a:solidFill>
                            <a:schemeClr val="bg1"/>
                          </a:solidFill>
                          <a:effectLst/>
                          <a:latin typeface="Arial"/>
                          <a:cs typeface="Arial"/>
                        </a:rPr>
                        <a:t>Promise Births</a:t>
                      </a:r>
                    </a:p>
                    <a:p>
                      <a:pPr algn="ctr" fontAlgn="b"/>
                      <a:r>
                        <a:rPr lang="en-US" sz="1600" b="1" u="none" strike="noStrike" dirty="0">
                          <a:solidFill>
                            <a:schemeClr val="bg1"/>
                          </a:solidFill>
                          <a:effectLst/>
                          <a:latin typeface="Arial"/>
                          <a:cs typeface="Arial"/>
                        </a:rPr>
                        <a:t> (CY2019)</a:t>
                      </a:r>
                      <a:endParaRPr lang="en-US" sz="1600" b="1" i="0" u="none" strike="noStrike" dirty="0">
                        <a:solidFill>
                          <a:schemeClr val="bg1"/>
                        </a:solidFill>
                        <a:effectLst/>
                        <a:latin typeface="Arial"/>
                        <a:cs typeface="Arial"/>
                      </a:endParaRPr>
                    </a:p>
                  </a:txBody>
                  <a:tcPr anchor="ctr">
                    <a:solidFill>
                      <a:srgbClr val="241C6E"/>
                    </a:solidFill>
                  </a:tcPr>
                </a:tc>
                <a:extLst>
                  <a:ext uri="{0D108BD9-81ED-4DB2-BD59-A6C34878D82A}">
                    <a16:rowId xmlns:a16="http://schemas.microsoft.com/office/drawing/2014/main" val="669872592"/>
                  </a:ext>
                </a:extLst>
              </a:tr>
              <a:tr h="505795">
                <a:tc>
                  <a:txBody>
                    <a:bodyPr/>
                    <a:lstStyle/>
                    <a:p>
                      <a:pPr algn="l" fontAlgn="b"/>
                      <a:r>
                        <a:rPr lang="en-US" sz="1600" u="none" strike="noStrike" dirty="0">
                          <a:solidFill>
                            <a:srgbClr val="241C6E"/>
                          </a:solidFill>
                          <a:effectLst/>
                          <a:latin typeface="Arial"/>
                          <a:cs typeface="Arial"/>
                        </a:rPr>
                        <a:t>Antelope Valley</a:t>
                      </a:r>
                      <a:endParaRPr lang="en-US" sz="1600" b="0" i="0" u="none" strike="noStrike" dirty="0">
                        <a:solidFill>
                          <a:srgbClr val="241C6E"/>
                        </a:solidFill>
                        <a:effectLst/>
                        <a:latin typeface="Arial"/>
                        <a:cs typeface="Arial"/>
                      </a:endParaRPr>
                    </a:p>
                  </a:txBody>
                  <a:tcPr anchor="ctr">
                    <a:solidFill>
                      <a:srgbClr val="D0EAE8"/>
                    </a:solidFill>
                  </a:tcPr>
                </a:tc>
                <a:tc>
                  <a:txBody>
                    <a:bodyPr/>
                    <a:lstStyle/>
                    <a:p>
                      <a:pPr algn="ctr" fontAlgn="b"/>
                      <a:r>
                        <a:rPr lang="en-US" sz="1600" b="1" u="none" strike="noStrike" dirty="0">
                          <a:solidFill>
                            <a:srgbClr val="D60093"/>
                          </a:solidFill>
                          <a:effectLst/>
                          <a:latin typeface="Arial"/>
                          <a:cs typeface="Arial"/>
                        </a:rPr>
                        <a:t>16%</a:t>
                      </a:r>
                      <a:endParaRPr lang="en-US" sz="1600" b="1" i="0" u="none" strike="noStrike" dirty="0">
                        <a:solidFill>
                          <a:srgbClr val="D60093"/>
                        </a:solidFill>
                        <a:effectLst/>
                        <a:latin typeface="Arial"/>
                        <a:cs typeface="Arial"/>
                      </a:endParaRPr>
                    </a:p>
                  </a:txBody>
                  <a:tcPr anchor="ctr">
                    <a:solidFill>
                      <a:srgbClr val="D0EAE8"/>
                    </a:solidFill>
                  </a:tcPr>
                </a:tc>
                <a:tc>
                  <a:txBody>
                    <a:bodyPr/>
                    <a:lstStyle/>
                    <a:p>
                      <a:pPr algn="ctr" fontAlgn="b"/>
                      <a:r>
                        <a:rPr lang="en-US" sz="1600" b="1" u="none" strike="noStrike" dirty="0">
                          <a:solidFill>
                            <a:srgbClr val="D60093"/>
                          </a:solidFill>
                          <a:effectLst/>
                          <a:latin typeface="Arial"/>
                          <a:cs typeface="Arial"/>
                        </a:rPr>
                        <a:t>49%</a:t>
                      </a:r>
                      <a:endParaRPr lang="en-US" sz="1600" b="1" i="0" u="none" strike="noStrike" dirty="0">
                        <a:solidFill>
                          <a:srgbClr val="D60093"/>
                        </a:solidFill>
                        <a:effectLst/>
                        <a:latin typeface="Arial"/>
                        <a:cs typeface="Arial"/>
                      </a:endParaRPr>
                    </a:p>
                  </a:txBody>
                  <a:tcPr anchor="ctr">
                    <a:solidFill>
                      <a:srgbClr val="D0EAE8"/>
                    </a:solidFill>
                  </a:tcPr>
                </a:tc>
                <a:tc>
                  <a:txBody>
                    <a:bodyPr/>
                    <a:lstStyle/>
                    <a:p>
                      <a:pPr algn="ctr" fontAlgn="b"/>
                      <a:r>
                        <a:rPr lang="en-US" sz="1600" b="1" u="none" strike="noStrike" dirty="0">
                          <a:solidFill>
                            <a:srgbClr val="D60093"/>
                          </a:solidFill>
                          <a:effectLst/>
                          <a:latin typeface="Arial"/>
                          <a:cs typeface="Arial"/>
                        </a:rPr>
                        <a:t>423</a:t>
                      </a:r>
                      <a:endParaRPr lang="en-US" sz="1600" b="1" i="0" u="none" strike="noStrike" dirty="0">
                        <a:solidFill>
                          <a:srgbClr val="D60093"/>
                        </a:solidFill>
                        <a:effectLst/>
                        <a:latin typeface="Arial"/>
                        <a:cs typeface="Arial"/>
                      </a:endParaRPr>
                    </a:p>
                  </a:txBody>
                  <a:tcPr anchor="ctr">
                    <a:solidFill>
                      <a:srgbClr val="D0EAE8"/>
                    </a:solidFill>
                  </a:tcPr>
                </a:tc>
                <a:extLst>
                  <a:ext uri="{0D108BD9-81ED-4DB2-BD59-A6C34878D82A}">
                    <a16:rowId xmlns:a16="http://schemas.microsoft.com/office/drawing/2014/main" val="2654726653"/>
                  </a:ext>
                </a:extLst>
              </a:tr>
              <a:tr h="387479">
                <a:tc>
                  <a:txBody>
                    <a:bodyPr/>
                    <a:lstStyle/>
                    <a:p>
                      <a:pPr algn="l" fontAlgn="b"/>
                      <a:r>
                        <a:rPr lang="en-US" sz="1600" u="none" strike="noStrike" dirty="0">
                          <a:solidFill>
                            <a:srgbClr val="241C6E"/>
                          </a:solidFill>
                          <a:effectLst/>
                          <a:latin typeface="Arial"/>
                          <a:cs typeface="Arial"/>
                        </a:rPr>
                        <a:t>California Hospital</a:t>
                      </a:r>
                      <a:endParaRPr lang="en-US" sz="1600" b="0" i="0" u="none" strike="noStrike" dirty="0">
                        <a:solidFill>
                          <a:srgbClr val="241C6E"/>
                        </a:solidFill>
                        <a:effectLst/>
                        <a:latin typeface="Arial"/>
                        <a:cs typeface="Arial"/>
                      </a:endParaRPr>
                    </a:p>
                  </a:txBody>
                  <a:tcPr anchor="ctr">
                    <a:solidFill>
                      <a:srgbClr val="E7F4F2"/>
                    </a:solidFill>
                  </a:tcPr>
                </a:tc>
                <a:tc>
                  <a:txBody>
                    <a:bodyPr/>
                    <a:lstStyle/>
                    <a:p>
                      <a:pPr algn="ctr" fontAlgn="b"/>
                      <a:r>
                        <a:rPr lang="en-US" sz="1600" b="1" u="none" strike="noStrike" dirty="0">
                          <a:solidFill>
                            <a:srgbClr val="D60093"/>
                          </a:solidFill>
                          <a:effectLst/>
                          <a:latin typeface="Arial"/>
                          <a:cs typeface="Arial"/>
                        </a:rPr>
                        <a:t>24%</a:t>
                      </a:r>
                      <a:endParaRPr lang="en-US" sz="1600" b="1" i="0" u="none" strike="noStrike" dirty="0">
                        <a:solidFill>
                          <a:srgbClr val="D60093"/>
                        </a:solidFill>
                        <a:effectLst/>
                        <a:latin typeface="Arial"/>
                        <a:cs typeface="Arial"/>
                      </a:endParaRPr>
                    </a:p>
                  </a:txBody>
                  <a:tcPr anchor="ctr">
                    <a:solidFill>
                      <a:srgbClr val="E7F4F2"/>
                    </a:solidFill>
                  </a:tcPr>
                </a:tc>
                <a:tc>
                  <a:txBody>
                    <a:bodyPr/>
                    <a:lstStyle/>
                    <a:p>
                      <a:pPr algn="ctr" fontAlgn="b"/>
                      <a:r>
                        <a:rPr lang="en-US" sz="1600" b="1" u="none" strike="noStrike" dirty="0">
                          <a:solidFill>
                            <a:srgbClr val="D60093"/>
                          </a:solidFill>
                          <a:effectLst/>
                          <a:latin typeface="Arial"/>
                          <a:cs typeface="Arial"/>
                        </a:rPr>
                        <a:t>41%</a:t>
                      </a:r>
                      <a:endParaRPr lang="en-US" sz="1600" b="1" i="0" u="none" strike="noStrike" dirty="0">
                        <a:solidFill>
                          <a:srgbClr val="D60093"/>
                        </a:solidFill>
                        <a:effectLst/>
                        <a:latin typeface="Arial"/>
                        <a:cs typeface="Arial"/>
                      </a:endParaRPr>
                    </a:p>
                  </a:txBody>
                  <a:tcPr anchor="ctr">
                    <a:solidFill>
                      <a:srgbClr val="E7F4F2"/>
                    </a:solidFill>
                  </a:tcPr>
                </a:tc>
                <a:tc>
                  <a:txBody>
                    <a:bodyPr/>
                    <a:lstStyle/>
                    <a:p>
                      <a:pPr algn="ctr" fontAlgn="b"/>
                      <a:r>
                        <a:rPr lang="en-US" sz="1600" b="1" u="none" strike="noStrike" dirty="0">
                          <a:solidFill>
                            <a:srgbClr val="D60093"/>
                          </a:solidFill>
                          <a:effectLst/>
                          <a:latin typeface="Arial"/>
                          <a:cs typeface="Arial"/>
                        </a:rPr>
                        <a:t>250</a:t>
                      </a:r>
                      <a:endParaRPr lang="en-US" sz="1600" b="1" i="0" u="none" strike="noStrike" dirty="0">
                        <a:solidFill>
                          <a:srgbClr val="D60093"/>
                        </a:solidFill>
                        <a:effectLst/>
                        <a:latin typeface="Arial"/>
                        <a:cs typeface="Arial"/>
                      </a:endParaRPr>
                    </a:p>
                  </a:txBody>
                  <a:tcPr anchor="ctr">
                    <a:solidFill>
                      <a:srgbClr val="E7F4F2"/>
                    </a:solidFill>
                  </a:tcPr>
                </a:tc>
                <a:extLst>
                  <a:ext uri="{0D108BD9-81ED-4DB2-BD59-A6C34878D82A}">
                    <a16:rowId xmlns:a16="http://schemas.microsoft.com/office/drawing/2014/main" val="396321722"/>
                  </a:ext>
                </a:extLst>
              </a:tr>
              <a:tr h="505795">
                <a:tc>
                  <a:txBody>
                    <a:bodyPr/>
                    <a:lstStyle/>
                    <a:p>
                      <a:pPr algn="l" fontAlgn="b"/>
                      <a:r>
                        <a:rPr lang="en-US" sz="1600" u="none" strike="noStrike" dirty="0">
                          <a:solidFill>
                            <a:srgbClr val="241C6E"/>
                          </a:solidFill>
                          <a:effectLst/>
                          <a:latin typeface="Arial"/>
                          <a:cs typeface="Arial"/>
                        </a:rPr>
                        <a:t>Providence Holy Cross</a:t>
                      </a:r>
                      <a:endParaRPr lang="en-US" sz="1600" b="0" i="0" u="none" strike="noStrike" dirty="0">
                        <a:solidFill>
                          <a:srgbClr val="241C6E"/>
                        </a:solidFill>
                        <a:effectLst/>
                        <a:latin typeface="Arial"/>
                        <a:cs typeface="Arial"/>
                      </a:endParaRPr>
                    </a:p>
                  </a:txBody>
                  <a:tcPr anchor="ctr">
                    <a:solidFill>
                      <a:srgbClr val="D0EAE8"/>
                    </a:solidFill>
                  </a:tcPr>
                </a:tc>
                <a:tc>
                  <a:txBody>
                    <a:bodyPr/>
                    <a:lstStyle/>
                    <a:p>
                      <a:pPr algn="ctr" fontAlgn="b"/>
                      <a:r>
                        <a:rPr lang="en-US" sz="1600" b="1" u="none" strike="noStrike" dirty="0">
                          <a:solidFill>
                            <a:srgbClr val="D60093"/>
                          </a:solidFill>
                          <a:effectLst/>
                          <a:latin typeface="Arial"/>
                          <a:cs typeface="Arial"/>
                        </a:rPr>
                        <a:t>13%</a:t>
                      </a:r>
                      <a:endParaRPr lang="en-US" sz="1600" b="1" i="0" u="none" strike="noStrike" dirty="0">
                        <a:solidFill>
                          <a:srgbClr val="D60093"/>
                        </a:solidFill>
                        <a:effectLst/>
                        <a:latin typeface="Arial"/>
                        <a:cs typeface="Arial"/>
                      </a:endParaRPr>
                    </a:p>
                  </a:txBody>
                  <a:tcPr anchor="ctr">
                    <a:solidFill>
                      <a:srgbClr val="D0EAE8"/>
                    </a:solidFill>
                  </a:tcPr>
                </a:tc>
                <a:tc>
                  <a:txBody>
                    <a:bodyPr/>
                    <a:lstStyle/>
                    <a:p>
                      <a:pPr algn="ctr" fontAlgn="b"/>
                      <a:r>
                        <a:rPr lang="en-US" sz="1600" b="1" u="none" strike="noStrike" dirty="0">
                          <a:solidFill>
                            <a:srgbClr val="D60093"/>
                          </a:solidFill>
                          <a:effectLst/>
                          <a:latin typeface="Arial"/>
                          <a:cs typeface="Arial"/>
                        </a:rPr>
                        <a:t>59%</a:t>
                      </a:r>
                      <a:endParaRPr lang="en-US" sz="1600" b="1" i="0" u="none" strike="noStrike" dirty="0">
                        <a:solidFill>
                          <a:srgbClr val="D60093"/>
                        </a:solidFill>
                        <a:effectLst/>
                        <a:latin typeface="Arial"/>
                        <a:cs typeface="Arial"/>
                      </a:endParaRPr>
                    </a:p>
                  </a:txBody>
                  <a:tcPr anchor="ctr">
                    <a:solidFill>
                      <a:srgbClr val="D0EAE8"/>
                    </a:solidFill>
                  </a:tcPr>
                </a:tc>
                <a:tc>
                  <a:txBody>
                    <a:bodyPr/>
                    <a:lstStyle/>
                    <a:p>
                      <a:pPr algn="ctr" fontAlgn="b"/>
                      <a:r>
                        <a:rPr lang="en-US" sz="1600" b="1" u="none" strike="noStrike" dirty="0">
                          <a:solidFill>
                            <a:srgbClr val="D60093"/>
                          </a:solidFill>
                          <a:effectLst/>
                          <a:latin typeface="Arial"/>
                          <a:cs typeface="Arial"/>
                        </a:rPr>
                        <a:t>168</a:t>
                      </a:r>
                      <a:endParaRPr lang="en-US" sz="1600" b="1" i="0" u="none" strike="noStrike" dirty="0">
                        <a:solidFill>
                          <a:srgbClr val="D60093"/>
                        </a:solidFill>
                        <a:effectLst/>
                        <a:latin typeface="Arial"/>
                        <a:cs typeface="Arial"/>
                      </a:endParaRPr>
                    </a:p>
                  </a:txBody>
                  <a:tcPr anchor="ctr">
                    <a:solidFill>
                      <a:srgbClr val="D0EAE8"/>
                    </a:solidFill>
                  </a:tcPr>
                </a:tc>
                <a:extLst>
                  <a:ext uri="{0D108BD9-81ED-4DB2-BD59-A6C34878D82A}">
                    <a16:rowId xmlns:a16="http://schemas.microsoft.com/office/drawing/2014/main" val="4280004455"/>
                  </a:ext>
                </a:extLst>
              </a:tr>
            </a:tbl>
          </a:graphicData>
        </a:graphic>
      </p:graphicFrame>
      <p:sp>
        <p:nvSpPr>
          <p:cNvPr id="3" name="TextBox 2">
            <a:extLst>
              <a:ext uri="{FF2B5EF4-FFF2-40B4-BE49-F238E27FC236}">
                <a16:creationId xmlns:a16="http://schemas.microsoft.com/office/drawing/2014/main" id="{C8CE985E-E05B-4FB7-8025-5B4D844C1055}"/>
              </a:ext>
            </a:extLst>
          </p:cNvPr>
          <p:cNvSpPr txBox="1"/>
          <p:nvPr/>
        </p:nvSpPr>
        <p:spPr>
          <a:xfrm>
            <a:off x="249279" y="4924136"/>
            <a:ext cx="8589974" cy="430887"/>
          </a:xfrm>
          <a:prstGeom prst="rect">
            <a:avLst/>
          </a:prstGeom>
          <a:noFill/>
        </p:spPr>
        <p:txBody>
          <a:bodyPr wrap="square" rtlCol="0">
            <a:spAutoFit/>
          </a:bodyPr>
          <a:lstStyle/>
          <a:p>
            <a:r>
              <a:rPr lang="en-US" sz="1100" i="1" dirty="0">
                <a:solidFill>
                  <a:srgbClr val="241C6E"/>
                </a:solidFill>
                <a:latin typeface="Arial"/>
                <a:cs typeface="Arial"/>
              </a:rPr>
              <a:t>*Based on data provided by Promise Health and the Los Angeles Best Babies Network. Given the approach and enrollment rates averaged across the three hospitals, we anticipate the total population served to be approximately 420 women per year. </a:t>
            </a:r>
          </a:p>
        </p:txBody>
      </p:sp>
    </p:spTree>
    <p:extLst>
      <p:ext uri="{BB962C8B-B14F-4D97-AF65-F5344CB8AC3E}">
        <p14:creationId xmlns:p14="http://schemas.microsoft.com/office/powerpoint/2010/main" val="255576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D56C4-78DB-4816-B1AD-1BE0334117C5}"/>
              </a:ext>
            </a:extLst>
          </p:cNvPr>
          <p:cNvSpPr>
            <a:spLocks noGrp="1"/>
          </p:cNvSpPr>
          <p:nvPr>
            <p:ph type="title"/>
          </p:nvPr>
        </p:nvSpPr>
        <p:spPr/>
        <p:txBody>
          <a:bodyPr>
            <a:normAutofit/>
          </a:bodyPr>
          <a:lstStyle/>
          <a:p>
            <a:r>
              <a:rPr lang="en-US" sz="3200" dirty="0"/>
              <a:t>Overview of Medi-Cal</a:t>
            </a:r>
          </a:p>
        </p:txBody>
      </p:sp>
      <p:sp>
        <p:nvSpPr>
          <p:cNvPr id="4" name="Footer Placeholder 3">
            <a:extLst>
              <a:ext uri="{FF2B5EF4-FFF2-40B4-BE49-F238E27FC236}">
                <a16:creationId xmlns:a16="http://schemas.microsoft.com/office/drawing/2014/main" id="{8FB7A50A-9DEB-4B41-8E78-8558D8C6460C}"/>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5" name="Rectangle 4">
            <a:extLst>
              <a:ext uri="{FF2B5EF4-FFF2-40B4-BE49-F238E27FC236}">
                <a16:creationId xmlns:a16="http://schemas.microsoft.com/office/drawing/2014/main" id="{4FBC6C96-43CD-4EC6-BBDA-07BE89B53A2D}"/>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2" descr="C:\Users\Mtoups\AppData\Local\Microsoft\Windows\Temporary Internet Files\Content.Outlook\D4E57F5T\CSSP_Stacked_RGB.png">
            <a:extLst>
              <a:ext uri="{FF2B5EF4-FFF2-40B4-BE49-F238E27FC236}">
                <a16:creationId xmlns:a16="http://schemas.microsoft.com/office/drawing/2014/main" id="{12362BAF-E0F9-4541-B71F-296322DE00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8963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BDD87C26-2238-4E8D-8311-BB52F06760B1}"/>
              </a:ext>
            </a:extLst>
          </p:cNvPr>
          <p:cNvSpPr/>
          <p:nvPr/>
        </p:nvSpPr>
        <p:spPr bwMode="auto">
          <a:xfrm>
            <a:off x="0" y="914400"/>
            <a:ext cx="9144000" cy="877824"/>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7" name="Rectangle 16">
            <a:extLst>
              <a:ext uri="{FF2B5EF4-FFF2-40B4-BE49-F238E27FC236}">
                <a16:creationId xmlns:a16="http://schemas.microsoft.com/office/drawing/2014/main" id="{F91B1691-FB95-4918-A352-83095404539B}"/>
              </a:ext>
            </a:extLst>
          </p:cNvPr>
          <p:cNvSpPr/>
          <p:nvPr/>
        </p:nvSpPr>
        <p:spPr bwMode="auto">
          <a:xfrm>
            <a:off x="168442" y="6215606"/>
            <a:ext cx="8746958" cy="526958"/>
          </a:xfrm>
          <a:prstGeom prst="rect">
            <a:avLst/>
          </a:prstGeom>
          <a:solidFill>
            <a:schemeClr val="bg1"/>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36" name="Rectangle 35">
            <a:extLst>
              <a:ext uri="{FF2B5EF4-FFF2-40B4-BE49-F238E27FC236}">
                <a16:creationId xmlns:a16="http://schemas.microsoft.com/office/drawing/2014/main" id="{D880BF0D-8110-42A4-BD34-84E3DC7D3861}"/>
              </a:ext>
            </a:extLst>
          </p:cNvPr>
          <p:cNvSpPr/>
          <p:nvPr/>
        </p:nvSpPr>
        <p:spPr bwMode="auto">
          <a:xfrm>
            <a:off x="-1" y="1900981"/>
            <a:ext cx="9144000" cy="4499819"/>
          </a:xfrm>
          <a:prstGeom prst="rect">
            <a:avLst/>
          </a:prstGeom>
          <a:solidFill>
            <a:schemeClr val="bg1">
              <a:lumMod val="95000"/>
            </a:schemeClr>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D18B68FE-33AC-4229-86C8-CC5FF0735C3D}"/>
              </a:ext>
            </a:extLst>
          </p:cNvPr>
          <p:cNvSpPr>
            <a:spLocks noGrp="1"/>
          </p:cNvSpPr>
          <p:nvPr>
            <p:ph type="title"/>
          </p:nvPr>
        </p:nvSpPr>
        <p:spPr/>
        <p:txBody>
          <a:bodyPr/>
          <a:lstStyle/>
          <a:p>
            <a:r>
              <a:rPr lang="en-US" sz="2500" dirty="0"/>
              <a:t>Medicaid in California: Medi-Cal</a:t>
            </a:r>
          </a:p>
        </p:txBody>
      </p:sp>
      <p:sp>
        <p:nvSpPr>
          <p:cNvPr id="10" name="Rectangle 9">
            <a:extLst>
              <a:ext uri="{FF2B5EF4-FFF2-40B4-BE49-F238E27FC236}">
                <a16:creationId xmlns:a16="http://schemas.microsoft.com/office/drawing/2014/main" id="{1422FAA7-1D14-4FC9-993B-388A0460EEE4}"/>
              </a:ext>
            </a:extLst>
          </p:cNvPr>
          <p:cNvSpPr/>
          <p:nvPr/>
        </p:nvSpPr>
        <p:spPr bwMode="auto">
          <a:xfrm>
            <a:off x="6019800" y="2460166"/>
            <a:ext cx="2971800" cy="2412615"/>
          </a:xfrm>
          <a:prstGeom prst="rect">
            <a:avLst/>
          </a:prstGeom>
          <a:solidFill>
            <a:schemeClr val="tx2">
              <a:lumMod val="20000"/>
              <a:lumOff val="80000"/>
            </a:schemeClr>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1" name="TextBox 10">
            <a:extLst>
              <a:ext uri="{FF2B5EF4-FFF2-40B4-BE49-F238E27FC236}">
                <a16:creationId xmlns:a16="http://schemas.microsoft.com/office/drawing/2014/main" id="{F8D05657-182C-4EC5-A057-D71CE393A446}"/>
              </a:ext>
            </a:extLst>
          </p:cNvPr>
          <p:cNvSpPr txBox="1"/>
          <p:nvPr/>
        </p:nvSpPr>
        <p:spPr>
          <a:xfrm>
            <a:off x="6052125" y="2488498"/>
            <a:ext cx="2955637" cy="338554"/>
          </a:xfrm>
          <a:prstGeom prst="rect">
            <a:avLst/>
          </a:prstGeom>
          <a:noFill/>
        </p:spPr>
        <p:txBody>
          <a:bodyPr wrap="square" rtlCol="0">
            <a:spAutoFit/>
          </a:bodyPr>
          <a:lstStyle/>
          <a:p>
            <a:pPr algn="ctr"/>
            <a:r>
              <a:rPr lang="en-US" sz="1600" b="1" u="sng" dirty="0">
                <a:latin typeface="+mn-lt"/>
              </a:rPr>
              <a:t>Medi-Cal Coverage</a:t>
            </a:r>
          </a:p>
        </p:txBody>
      </p:sp>
      <p:sp>
        <p:nvSpPr>
          <p:cNvPr id="13" name="TextBox 12">
            <a:extLst>
              <a:ext uri="{FF2B5EF4-FFF2-40B4-BE49-F238E27FC236}">
                <a16:creationId xmlns:a16="http://schemas.microsoft.com/office/drawing/2014/main" id="{329656AF-2268-4B9A-AE58-626729215EB1}"/>
              </a:ext>
            </a:extLst>
          </p:cNvPr>
          <p:cNvSpPr txBox="1"/>
          <p:nvPr/>
        </p:nvSpPr>
        <p:spPr>
          <a:xfrm>
            <a:off x="6027882" y="4259965"/>
            <a:ext cx="2971799" cy="523220"/>
          </a:xfrm>
          <a:prstGeom prst="rect">
            <a:avLst/>
          </a:prstGeom>
          <a:noFill/>
        </p:spPr>
        <p:txBody>
          <a:bodyPr wrap="square" rtlCol="0">
            <a:spAutoFit/>
          </a:bodyPr>
          <a:lstStyle/>
          <a:p>
            <a:pPr algn="ctr"/>
            <a:r>
              <a:rPr lang="en-US" sz="1400" i="1" dirty="0">
                <a:latin typeface="+mn-lt"/>
              </a:rPr>
              <a:t>53% of children under age five enrolled in Medi-Cal</a:t>
            </a:r>
          </a:p>
        </p:txBody>
      </p:sp>
      <p:cxnSp>
        <p:nvCxnSpPr>
          <p:cNvPr id="38" name="Straight Connector 37">
            <a:extLst>
              <a:ext uri="{FF2B5EF4-FFF2-40B4-BE49-F238E27FC236}">
                <a16:creationId xmlns:a16="http://schemas.microsoft.com/office/drawing/2014/main" id="{BE8BDD88-4E33-4FDC-82CC-20FAF1C38899}"/>
              </a:ext>
            </a:extLst>
          </p:cNvPr>
          <p:cNvCxnSpPr/>
          <p:nvPr/>
        </p:nvCxnSpPr>
        <p:spPr bwMode="auto">
          <a:xfrm>
            <a:off x="-8022" y="1900981"/>
            <a:ext cx="9144000" cy="0"/>
          </a:xfrm>
          <a:prstGeom prst="line">
            <a:avLst/>
          </a:prstGeom>
          <a:noFill/>
          <a:ln w="19050" cap="flat" cmpd="sng" algn="ctr">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A369EEA9-79C3-49C4-860F-AD0B2A946633}"/>
              </a:ext>
            </a:extLst>
          </p:cNvPr>
          <p:cNvCxnSpPr>
            <a:cxnSpLocks/>
          </p:cNvCxnSpPr>
          <p:nvPr/>
        </p:nvCxnSpPr>
        <p:spPr bwMode="auto">
          <a:xfrm>
            <a:off x="0" y="6378679"/>
            <a:ext cx="9144000" cy="6618"/>
          </a:xfrm>
          <a:prstGeom prst="line">
            <a:avLst/>
          </a:prstGeom>
          <a:noFill/>
          <a:ln w="19050" cap="flat" cmpd="sng" algn="ctr">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4" name="Picture 63">
            <a:extLst>
              <a:ext uri="{FF2B5EF4-FFF2-40B4-BE49-F238E27FC236}">
                <a16:creationId xmlns:a16="http://schemas.microsoft.com/office/drawing/2014/main" id="{574462D8-41B5-4703-B793-F4359C2EBF03}"/>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1086" r="30107" b="14110"/>
          <a:stretch/>
        </p:blipFill>
        <p:spPr>
          <a:xfrm>
            <a:off x="6496061" y="3884498"/>
            <a:ext cx="178075" cy="393192"/>
          </a:xfrm>
          <a:prstGeom prst="rect">
            <a:avLst/>
          </a:prstGeom>
        </p:spPr>
      </p:pic>
      <p:pic>
        <p:nvPicPr>
          <p:cNvPr id="67" name="Picture 66">
            <a:extLst>
              <a:ext uri="{FF2B5EF4-FFF2-40B4-BE49-F238E27FC236}">
                <a16:creationId xmlns:a16="http://schemas.microsoft.com/office/drawing/2014/main" id="{DCB634FC-F54A-4E11-A2E7-12854910511D}"/>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1086" r="30107" b="14110"/>
          <a:stretch/>
        </p:blipFill>
        <p:spPr>
          <a:xfrm>
            <a:off x="6687800" y="3884498"/>
            <a:ext cx="178075" cy="393192"/>
          </a:xfrm>
          <a:prstGeom prst="rect">
            <a:avLst/>
          </a:prstGeom>
        </p:spPr>
      </p:pic>
      <p:pic>
        <p:nvPicPr>
          <p:cNvPr id="68" name="Picture 67">
            <a:extLst>
              <a:ext uri="{FF2B5EF4-FFF2-40B4-BE49-F238E27FC236}">
                <a16:creationId xmlns:a16="http://schemas.microsoft.com/office/drawing/2014/main" id="{0696CDDF-1A44-4EB7-BC9E-9893EE166669}"/>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1086" r="30107" b="14110"/>
          <a:stretch/>
        </p:blipFill>
        <p:spPr>
          <a:xfrm>
            <a:off x="6882715" y="3884498"/>
            <a:ext cx="178075" cy="393192"/>
          </a:xfrm>
          <a:prstGeom prst="rect">
            <a:avLst/>
          </a:prstGeom>
        </p:spPr>
      </p:pic>
      <p:pic>
        <p:nvPicPr>
          <p:cNvPr id="69" name="Picture 68">
            <a:extLst>
              <a:ext uri="{FF2B5EF4-FFF2-40B4-BE49-F238E27FC236}">
                <a16:creationId xmlns:a16="http://schemas.microsoft.com/office/drawing/2014/main" id="{A6D76C74-9592-4FFB-B4C1-0CCD92E3B01E}"/>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1086" r="30107" b="14110"/>
          <a:stretch/>
        </p:blipFill>
        <p:spPr>
          <a:xfrm>
            <a:off x="7082480" y="3884498"/>
            <a:ext cx="178075" cy="393192"/>
          </a:xfrm>
          <a:prstGeom prst="rect">
            <a:avLst/>
          </a:prstGeom>
        </p:spPr>
      </p:pic>
      <p:pic>
        <p:nvPicPr>
          <p:cNvPr id="70" name="Picture 69">
            <a:extLst>
              <a:ext uri="{FF2B5EF4-FFF2-40B4-BE49-F238E27FC236}">
                <a16:creationId xmlns:a16="http://schemas.microsoft.com/office/drawing/2014/main" id="{C4FD55C8-2951-4BBD-8ED7-0A624388D0B5}"/>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1086" r="30107" b="14110"/>
          <a:stretch/>
        </p:blipFill>
        <p:spPr>
          <a:xfrm>
            <a:off x="7282245" y="3884658"/>
            <a:ext cx="178075" cy="393192"/>
          </a:xfrm>
          <a:prstGeom prst="rect">
            <a:avLst/>
          </a:prstGeom>
        </p:spPr>
      </p:pic>
      <p:pic>
        <p:nvPicPr>
          <p:cNvPr id="71" name="Picture 70">
            <a:extLst>
              <a:ext uri="{FF2B5EF4-FFF2-40B4-BE49-F238E27FC236}">
                <a16:creationId xmlns:a16="http://schemas.microsoft.com/office/drawing/2014/main" id="{892DC131-BDD3-4916-8557-09CEF8E3811B}"/>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31086" r="30107" b="14110"/>
          <a:stretch/>
        </p:blipFill>
        <p:spPr>
          <a:xfrm>
            <a:off x="7475189" y="3887215"/>
            <a:ext cx="178075" cy="393192"/>
          </a:xfrm>
          <a:prstGeom prst="rect">
            <a:avLst/>
          </a:prstGeom>
        </p:spPr>
      </p:pic>
      <p:pic>
        <p:nvPicPr>
          <p:cNvPr id="72" name="Picture 71">
            <a:extLst>
              <a:ext uri="{FF2B5EF4-FFF2-40B4-BE49-F238E27FC236}">
                <a16:creationId xmlns:a16="http://schemas.microsoft.com/office/drawing/2014/main" id="{D6B3494C-91C3-419B-AEEE-DB56DA7A6C2A}"/>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31086" r="30107" b="14110"/>
          <a:stretch/>
        </p:blipFill>
        <p:spPr>
          <a:xfrm>
            <a:off x="7665723" y="3878965"/>
            <a:ext cx="178075" cy="393192"/>
          </a:xfrm>
          <a:prstGeom prst="rect">
            <a:avLst/>
          </a:prstGeom>
        </p:spPr>
      </p:pic>
      <p:pic>
        <p:nvPicPr>
          <p:cNvPr id="73" name="Picture 72">
            <a:extLst>
              <a:ext uri="{FF2B5EF4-FFF2-40B4-BE49-F238E27FC236}">
                <a16:creationId xmlns:a16="http://schemas.microsoft.com/office/drawing/2014/main" id="{CBA8E021-1885-4B53-BF49-A8C5367E274C}"/>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31086" r="30107" b="14110"/>
          <a:stretch/>
        </p:blipFill>
        <p:spPr>
          <a:xfrm>
            <a:off x="7860638" y="3878965"/>
            <a:ext cx="178075" cy="393192"/>
          </a:xfrm>
          <a:prstGeom prst="rect">
            <a:avLst/>
          </a:prstGeom>
        </p:spPr>
      </p:pic>
      <p:pic>
        <p:nvPicPr>
          <p:cNvPr id="74" name="Picture 73">
            <a:extLst>
              <a:ext uri="{FF2B5EF4-FFF2-40B4-BE49-F238E27FC236}">
                <a16:creationId xmlns:a16="http://schemas.microsoft.com/office/drawing/2014/main" id="{3840B1F5-EB4C-47F5-A671-32A70E261083}"/>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31086" r="30107" b="14110"/>
          <a:stretch/>
        </p:blipFill>
        <p:spPr>
          <a:xfrm>
            <a:off x="8060403" y="3878965"/>
            <a:ext cx="178075" cy="393192"/>
          </a:xfrm>
          <a:prstGeom prst="rect">
            <a:avLst/>
          </a:prstGeom>
        </p:spPr>
      </p:pic>
      <p:pic>
        <p:nvPicPr>
          <p:cNvPr id="75" name="Picture 74">
            <a:extLst>
              <a:ext uri="{FF2B5EF4-FFF2-40B4-BE49-F238E27FC236}">
                <a16:creationId xmlns:a16="http://schemas.microsoft.com/office/drawing/2014/main" id="{CF58C505-C03B-49BA-AE07-5065545B0C6B}"/>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31086" r="30107" b="14110"/>
          <a:stretch/>
        </p:blipFill>
        <p:spPr>
          <a:xfrm>
            <a:off x="8260168" y="3879125"/>
            <a:ext cx="178075" cy="393192"/>
          </a:xfrm>
          <a:prstGeom prst="rect">
            <a:avLst/>
          </a:prstGeom>
        </p:spPr>
      </p:pic>
      <p:sp>
        <p:nvSpPr>
          <p:cNvPr id="82" name="TextBox 81">
            <a:extLst>
              <a:ext uri="{FF2B5EF4-FFF2-40B4-BE49-F238E27FC236}">
                <a16:creationId xmlns:a16="http://schemas.microsoft.com/office/drawing/2014/main" id="{8FB97105-7D34-4D88-852A-9056B8150169}"/>
              </a:ext>
            </a:extLst>
          </p:cNvPr>
          <p:cNvSpPr txBox="1"/>
          <p:nvPr/>
        </p:nvSpPr>
        <p:spPr>
          <a:xfrm>
            <a:off x="8022" y="908708"/>
            <a:ext cx="9135978" cy="854080"/>
          </a:xfrm>
          <a:prstGeom prst="rect">
            <a:avLst/>
          </a:prstGeom>
          <a:noFill/>
        </p:spPr>
        <p:txBody>
          <a:bodyPr wrap="square" rtlCol="0">
            <a:spAutoFit/>
          </a:bodyPr>
          <a:lstStyle/>
          <a:p>
            <a:pPr algn="ctr"/>
            <a:r>
              <a:rPr lang="en-US" sz="1650" b="1" dirty="0">
                <a:solidFill>
                  <a:schemeClr val="bg1"/>
                </a:solidFill>
                <a:latin typeface="Calibri" panose="020F0502020204030204" pitchFamily="34" charset="0"/>
              </a:rPr>
              <a:t>Medi-Cal is California’s Medicaid program and provides health coverage to over 10 million Californians. Since 2013, Medi-Cal covers children and pregnant women whose coverage was formerly financed by the State’s Children’s Health Insurance Program (CHIP) (formerly known as Healthy Families).</a:t>
            </a:r>
            <a:endParaRPr lang="en-US" sz="1650" b="1" strike="sngStrike" dirty="0">
              <a:solidFill>
                <a:schemeClr val="bg1"/>
              </a:solidFill>
              <a:latin typeface="Calibri" panose="020F0502020204030204" pitchFamily="34" charset="0"/>
            </a:endParaRPr>
          </a:p>
        </p:txBody>
      </p:sp>
      <p:sp>
        <p:nvSpPr>
          <p:cNvPr id="83" name="Rectangle 82">
            <a:extLst>
              <a:ext uri="{FF2B5EF4-FFF2-40B4-BE49-F238E27FC236}">
                <a16:creationId xmlns:a16="http://schemas.microsoft.com/office/drawing/2014/main" id="{35F85AB9-4C10-488D-83EE-9A3F6B842017}"/>
              </a:ext>
            </a:extLst>
          </p:cNvPr>
          <p:cNvSpPr/>
          <p:nvPr/>
        </p:nvSpPr>
        <p:spPr>
          <a:xfrm>
            <a:off x="392186" y="6477000"/>
            <a:ext cx="8370813" cy="338310"/>
          </a:xfrm>
          <a:prstGeom prst="rect">
            <a:avLst/>
          </a:prstGeom>
        </p:spPr>
        <p:txBody>
          <a:bodyPr wrap="square" lIns="91202" tIns="45599" rIns="91202" bIns="45599">
            <a:spAutoFit/>
          </a:bodyPr>
          <a:lstStyle/>
          <a:p>
            <a:r>
              <a:rPr lang="en-US" sz="800" i="1" dirty="0">
                <a:solidFill>
                  <a:schemeClr val="tx1">
                    <a:lumMod val="50000"/>
                    <a:lumOff val="50000"/>
                  </a:schemeClr>
                </a:solidFill>
                <a:latin typeface="Calibri"/>
              </a:rPr>
              <a:t>Sources: </a:t>
            </a:r>
            <a:r>
              <a:rPr lang="en-US" sz="800" dirty="0">
                <a:solidFill>
                  <a:schemeClr val="tx1">
                    <a:lumMod val="50000"/>
                    <a:lumOff val="50000"/>
                  </a:schemeClr>
                </a:solidFill>
                <a:latin typeface="Calibri"/>
                <a:hlinkClick r:id="rId4">
                  <a:extLst>
                    <a:ext uri="{A12FA001-AC4F-418D-AE19-62706E023703}">
                      <ahyp:hlinkClr xmlns:ahyp="http://schemas.microsoft.com/office/drawing/2018/hyperlinkcolor" val="tx"/>
                    </a:ext>
                  </a:extLst>
                </a:hlinkClick>
              </a:rPr>
              <a:t>Kaiser Family Foundation: Medicaid/CHIP Eligibility Limits</a:t>
            </a:r>
            <a:r>
              <a:rPr lang="en-US" sz="800" dirty="0">
                <a:solidFill>
                  <a:schemeClr val="tx1">
                    <a:lumMod val="50000"/>
                    <a:lumOff val="50000"/>
                  </a:schemeClr>
                </a:solidFill>
                <a:latin typeface="Calibri"/>
              </a:rPr>
              <a:t>; </a:t>
            </a:r>
            <a:r>
              <a:rPr lang="en-US" sz="800" dirty="0">
                <a:solidFill>
                  <a:schemeClr val="tx1">
                    <a:lumMod val="50000"/>
                    <a:lumOff val="50000"/>
                  </a:schemeClr>
                </a:solidFill>
                <a:latin typeface="Calibri"/>
                <a:hlinkClick r:id="rId5">
                  <a:extLst>
                    <a:ext uri="{A12FA001-AC4F-418D-AE19-62706E023703}">
                      <ahyp:hlinkClr xmlns:ahyp="http://schemas.microsoft.com/office/drawing/2018/hyperlinkcolor" val="tx"/>
                    </a:ext>
                  </a:extLst>
                </a:hlinkClick>
              </a:rPr>
              <a:t>Kaiser Family Foundation: Medicaid in California</a:t>
            </a:r>
            <a:r>
              <a:rPr lang="en-US" sz="800" dirty="0">
                <a:solidFill>
                  <a:schemeClr val="tx1">
                    <a:lumMod val="50000"/>
                    <a:lumOff val="50000"/>
                  </a:schemeClr>
                </a:solidFill>
                <a:latin typeface="Calibri"/>
              </a:rPr>
              <a:t>; </a:t>
            </a:r>
            <a:r>
              <a:rPr lang="en-US" sz="800" dirty="0">
                <a:solidFill>
                  <a:schemeClr val="tx1">
                    <a:lumMod val="50000"/>
                    <a:lumOff val="50000"/>
                  </a:schemeClr>
                </a:solidFill>
                <a:latin typeface="Calibri"/>
                <a:hlinkClick r:id="rId6">
                  <a:extLst>
                    <a:ext uri="{A12FA001-AC4F-418D-AE19-62706E023703}">
                      <ahyp:hlinkClr xmlns:ahyp="http://schemas.microsoft.com/office/drawing/2018/hyperlinkcolor" val="tx"/>
                    </a:ext>
                  </a:extLst>
                </a:hlinkClick>
              </a:rPr>
              <a:t>Kaiser Family Foundation: Births Financed by Medicaid</a:t>
            </a:r>
            <a:r>
              <a:rPr lang="en-US" sz="800" dirty="0">
                <a:solidFill>
                  <a:schemeClr val="tx1">
                    <a:lumMod val="50000"/>
                    <a:lumOff val="50000"/>
                  </a:schemeClr>
                </a:solidFill>
                <a:latin typeface="Calibri"/>
              </a:rPr>
              <a:t>; </a:t>
            </a:r>
            <a:r>
              <a:rPr lang="en-US" sz="800" u="sng"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CHHS Open Data</a:t>
            </a:r>
            <a:r>
              <a:rPr lang="en-US" sz="800" u="sng" dirty="0">
                <a:solidFill>
                  <a:schemeClr val="tx1">
                    <a:lumMod val="50000"/>
                    <a:lumOff val="50000"/>
                  </a:schemeClr>
                </a:solidFill>
                <a:latin typeface="Calibri"/>
                <a:ea typeface="Calibri" panose="020F0502020204030204" pitchFamily="34" charset="0"/>
                <a:cs typeface="Calibri" panose="020F0502020204030204" pitchFamily="34" charset="0"/>
              </a:rPr>
              <a:t>;</a:t>
            </a:r>
            <a:r>
              <a:rPr lang="en-US" sz="800" dirty="0">
                <a:solidFill>
                  <a:schemeClr val="tx1">
                    <a:lumMod val="50000"/>
                    <a:lumOff val="50000"/>
                  </a:schemeClr>
                </a:solidFill>
                <a:latin typeface="Calibri"/>
                <a:ea typeface="Calibri" panose="020F0502020204030204" pitchFamily="34" charset="0"/>
                <a:cs typeface="Calibri" panose="020F0502020204030204" pitchFamily="34" charset="0"/>
              </a:rPr>
              <a:t> </a:t>
            </a:r>
            <a:r>
              <a:rPr lang="en-US" sz="800" dirty="0" err="1">
                <a:solidFill>
                  <a:schemeClr val="tx1">
                    <a:lumMod val="50000"/>
                    <a:lumOff val="50000"/>
                  </a:schemeClr>
                </a:solidFill>
                <a:latin typeface="Calibri"/>
                <a:ea typeface="Calibri" panose="020F0502020204030204" pitchFamily="34" charset="0"/>
                <a:cs typeface="Calibri" panose="020F0502020204030204" pitchFamily="34" charset="0"/>
                <a:hlinkClick r:id="rId8"/>
              </a:rPr>
              <a:t>KidsCount</a:t>
            </a:r>
            <a:r>
              <a:rPr lang="en-US" sz="800" dirty="0">
                <a:solidFill>
                  <a:schemeClr val="tx1">
                    <a:lumMod val="50000"/>
                    <a:lumOff val="50000"/>
                  </a:schemeClr>
                </a:solidFill>
                <a:latin typeface="Calibri"/>
                <a:ea typeface="Calibri" panose="020F0502020204030204" pitchFamily="34" charset="0"/>
                <a:cs typeface="Calibri" panose="020F0502020204030204" pitchFamily="34" charset="0"/>
                <a:hlinkClick r:id="rId8"/>
              </a:rPr>
              <a:t> 2019</a:t>
            </a:r>
            <a:r>
              <a:rPr lang="en-US" sz="800" dirty="0">
                <a:solidFill>
                  <a:schemeClr val="tx1">
                    <a:lumMod val="50000"/>
                    <a:lumOff val="50000"/>
                  </a:schemeClr>
                </a:solidFill>
                <a:latin typeface="Calibri"/>
                <a:ea typeface="Calibri" panose="020F0502020204030204" pitchFamily="34" charset="0"/>
                <a:cs typeface="Calibri" panose="020F0502020204030204" pitchFamily="34" charset="0"/>
              </a:rPr>
              <a:t>;</a:t>
            </a:r>
            <a:r>
              <a:rPr lang="en-US" sz="800" u="sng" dirty="0">
                <a:solidFill>
                  <a:schemeClr val="tx1">
                    <a:lumMod val="50000"/>
                    <a:lumOff val="50000"/>
                  </a:schemeClr>
                </a:solidFill>
                <a:latin typeface="Calibri"/>
                <a:ea typeface="Calibri" panose="020F0502020204030204" pitchFamily="34" charset="0"/>
                <a:cs typeface="Calibri" panose="020F0502020204030204" pitchFamily="34" charset="0"/>
              </a:rPr>
              <a:t> </a:t>
            </a:r>
            <a:r>
              <a:rPr lang="en-US" sz="800" u="sng" dirty="0" err="1">
                <a:solidFill>
                  <a:schemeClr val="bg1">
                    <a:lumMod val="50000"/>
                  </a:schemeClr>
                </a:solidFill>
                <a:latin typeface="Calibri"/>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HealthCare.Gov</a:t>
            </a:r>
            <a:r>
              <a:rPr lang="en-US" sz="800" u="sng" dirty="0">
                <a:solidFill>
                  <a:schemeClr val="bg1">
                    <a:lumMod val="50000"/>
                  </a:schemeClr>
                </a:solidFill>
                <a:latin typeface="Calibri"/>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FPL 2020</a:t>
            </a:r>
            <a:r>
              <a:rPr lang="en-US" sz="800" u="sng" dirty="0">
                <a:solidFill>
                  <a:schemeClr val="bg1">
                    <a:lumMod val="50000"/>
                  </a:schemeClr>
                </a:solidFill>
                <a:latin typeface="Calibri"/>
                <a:ea typeface="Calibri" panose="020F0502020204030204" pitchFamily="34" charset="0"/>
                <a:cs typeface="Calibri" panose="020F0502020204030204" pitchFamily="34" charset="0"/>
              </a:rPr>
              <a:t>.</a:t>
            </a:r>
            <a:endParaRPr lang="en-US" sz="800" dirty="0">
              <a:solidFill>
                <a:schemeClr val="bg1">
                  <a:lumMod val="50000"/>
                </a:schemeClr>
              </a:solidFill>
              <a:latin typeface="Calibri"/>
            </a:endParaRPr>
          </a:p>
        </p:txBody>
      </p:sp>
      <p:pic>
        <p:nvPicPr>
          <p:cNvPr id="84" name="Picture 83">
            <a:extLst>
              <a:ext uri="{FF2B5EF4-FFF2-40B4-BE49-F238E27FC236}">
                <a16:creationId xmlns:a16="http://schemas.microsoft.com/office/drawing/2014/main" id="{71AE7E2D-3505-46EF-9064-354C3559477A}"/>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25555" t="11111" r="25555" b="25555"/>
          <a:stretch/>
        </p:blipFill>
        <p:spPr>
          <a:xfrm>
            <a:off x="6465739" y="3030978"/>
            <a:ext cx="211756" cy="274320"/>
          </a:xfrm>
          <a:prstGeom prst="rect">
            <a:avLst/>
          </a:prstGeom>
        </p:spPr>
      </p:pic>
      <p:pic>
        <p:nvPicPr>
          <p:cNvPr id="86" name="Picture 85">
            <a:extLst>
              <a:ext uri="{FF2B5EF4-FFF2-40B4-BE49-F238E27FC236}">
                <a16:creationId xmlns:a16="http://schemas.microsoft.com/office/drawing/2014/main" id="{0F5E72B1-FC11-42A8-AAD5-2EBDB2CB3C6C}"/>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25555" t="11111" r="25555" b="25555"/>
          <a:stretch/>
        </p:blipFill>
        <p:spPr>
          <a:xfrm>
            <a:off x="6681504" y="3032113"/>
            <a:ext cx="211756" cy="274320"/>
          </a:xfrm>
          <a:prstGeom prst="rect">
            <a:avLst/>
          </a:prstGeom>
        </p:spPr>
      </p:pic>
      <p:pic>
        <p:nvPicPr>
          <p:cNvPr id="87" name="Picture 86">
            <a:extLst>
              <a:ext uri="{FF2B5EF4-FFF2-40B4-BE49-F238E27FC236}">
                <a16:creationId xmlns:a16="http://schemas.microsoft.com/office/drawing/2014/main" id="{5F9D3757-BDEB-4125-986E-5BE2239BFEA2}"/>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25555" t="11111" r="25555" b="25555"/>
          <a:stretch/>
        </p:blipFill>
        <p:spPr>
          <a:xfrm>
            <a:off x="6894433" y="3032113"/>
            <a:ext cx="211756" cy="274320"/>
          </a:xfrm>
          <a:prstGeom prst="rect">
            <a:avLst/>
          </a:prstGeom>
        </p:spPr>
      </p:pic>
      <p:pic>
        <p:nvPicPr>
          <p:cNvPr id="88" name="Picture 87">
            <a:extLst>
              <a:ext uri="{FF2B5EF4-FFF2-40B4-BE49-F238E27FC236}">
                <a16:creationId xmlns:a16="http://schemas.microsoft.com/office/drawing/2014/main" id="{720B7C28-01B6-45A0-83ED-546FB4AE696B}"/>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25555" t="11111" r="25555" b="25555"/>
          <a:stretch/>
        </p:blipFill>
        <p:spPr>
          <a:xfrm>
            <a:off x="7106189" y="3031796"/>
            <a:ext cx="211756" cy="274320"/>
          </a:xfrm>
          <a:prstGeom prst="rect">
            <a:avLst/>
          </a:prstGeom>
        </p:spPr>
      </p:pic>
      <p:pic>
        <p:nvPicPr>
          <p:cNvPr id="89" name="Picture 88">
            <a:extLst>
              <a:ext uri="{FF2B5EF4-FFF2-40B4-BE49-F238E27FC236}">
                <a16:creationId xmlns:a16="http://schemas.microsoft.com/office/drawing/2014/main" id="{7DAA7B8C-9AC5-47E2-A8C9-8C2AABC7ECEE}"/>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25555" t="11111" r="25555" b="25555"/>
          <a:stretch/>
        </p:blipFill>
        <p:spPr>
          <a:xfrm>
            <a:off x="7328309" y="3031686"/>
            <a:ext cx="211756" cy="274320"/>
          </a:xfrm>
          <a:prstGeom prst="rect">
            <a:avLst/>
          </a:prstGeom>
        </p:spPr>
      </p:pic>
      <p:pic>
        <p:nvPicPr>
          <p:cNvPr id="90" name="Picture 89">
            <a:extLst>
              <a:ext uri="{FF2B5EF4-FFF2-40B4-BE49-F238E27FC236}">
                <a16:creationId xmlns:a16="http://schemas.microsoft.com/office/drawing/2014/main" id="{AD177AEC-76DE-4BB5-B902-CA2C84C306F5}"/>
              </a:ext>
            </a:extLst>
          </p:cNvPr>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25555" t="11111" r="25555" b="25555"/>
          <a:stretch/>
        </p:blipFill>
        <p:spPr>
          <a:xfrm>
            <a:off x="7545414" y="3031795"/>
            <a:ext cx="211756" cy="274320"/>
          </a:xfrm>
          <a:prstGeom prst="rect">
            <a:avLst/>
          </a:prstGeom>
        </p:spPr>
      </p:pic>
      <p:pic>
        <p:nvPicPr>
          <p:cNvPr id="91" name="Picture 90">
            <a:extLst>
              <a:ext uri="{FF2B5EF4-FFF2-40B4-BE49-F238E27FC236}">
                <a16:creationId xmlns:a16="http://schemas.microsoft.com/office/drawing/2014/main" id="{F839A8C0-5311-4F31-8C4E-04DAE4B1CD04}"/>
              </a:ext>
            </a:extLst>
          </p:cNvPr>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25555" t="11111" r="25555" b="25555"/>
          <a:stretch/>
        </p:blipFill>
        <p:spPr>
          <a:xfrm>
            <a:off x="7770154" y="3032112"/>
            <a:ext cx="211756" cy="274320"/>
          </a:xfrm>
          <a:prstGeom prst="rect">
            <a:avLst/>
          </a:prstGeom>
        </p:spPr>
      </p:pic>
      <p:pic>
        <p:nvPicPr>
          <p:cNvPr id="92" name="Picture 91">
            <a:extLst>
              <a:ext uri="{FF2B5EF4-FFF2-40B4-BE49-F238E27FC236}">
                <a16:creationId xmlns:a16="http://schemas.microsoft.com/office/drawing/2014/main" id="{AC8D2B81-6C68-4E5B-A6D7-2A6BE220B57C}"/>
              </a:ext>
            </a:extLst>
          </p:cNvPr>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25555" t="11111" r="25555" b="25555"/>
          <a:stretch/>
        </p:blipFill>
        <p:spPr>
          <a:xfrm>
            <a:off x="7983083" y="3032112"/>
            <a:ext cx="211756" cy="274320"/>
          </a:xfrm>
          <a:prstGeom prst="rect">
            <a:avLst/>
          </a:prstGeom>
        </p:spPr>
      </p:pic>
      <p:pic>
        <p:nvPicPr>
          <p:cNvPr id="93" name="Picture 92">
            <a:extLst>
              <a:ext uri="{FF2B5EF4-FFF2-40B4-BE49-F238E27FC236}">
                <a16:creationId xmlns:a16="http://schemas.microsoft.com/office/drawing/2014/main" id="{5851DDCB-7F9F-4910-9ED6-DD0267825F1F}"/>
              </a:ext>
            </a:extLst>
          </p:cNvPr>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25555" t="11111" r="25555" b="25555"/>
          <a:stretch/>
        </p:blipFill>
        <p:spPr>
          <a:xfrm>
            <a:off x="8194839" y="3031795"/>
            <a:ext cx="211756" cy="274320"/>
          </a:xfrm>
          <a:prstGeom prst="rect">
            <a:avLst/>
          </a:prstGeom>
        </p:spPr>
      </p:pic>
      <p:pic>
        <p:nvPicPr>
          <p:cNvPr id="94" name="Picture 93">
            <a:extLst>
              <a:ext uri="{FF2B5EF4-FFF2-40B4-BE49-F238E27FC236}">
                <a16:creationId xmlns:a16="http://schemas.microsoft.com/office/drawing/2014/main" id="{F87BA174-946D-4F2E-8B21-F8D0913F64C8}"/>
              </a:ext>
            </a:extLst>
          </p:cNvPr>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25555" t="11111" r="25555" b="25555"/>
          <a:stretch/>
        </p:blipFill>
        <p:spPr>
          <a:xfrm>
            <a:off x="8416959" y="3031685"/>
            <a:ext cx="211756" cy="274320"/>
          </a:xfrm>
          <a:prstGeom prst="rect">
            <a:avLst/>
          </a:prstGeom>
        </p:spPr>
      </p:pic>
      <p:sp>
        <p:nvSpPr>
          <p:cNvPr id="8" name="TextBox 7">
            <a:extLst>
              <a:ext uri="{FF2B5EF4-FFF2-40B4-BE49-F238E27FC236}">
                <a16:creationId xmlns:a16="http://schemas.microsoft.com/office/drawing/2014/main" id="{37457E11-018F-4FC2-A1D6-3DDA0DE829E8}"/>
              </a:ext>
            </a:extLst>
          </p:cNvPr>
          <p:cNvSpPr txBox="1"/>
          <p:nvPr/>
        </p:nvSpPr>
        <p:spPr>
          <a:xfrm>
            <a:off x="100986" y="1955297"/>
            <a:ext cx="5766414" cy="584775"/>
          </a:xfrm>
          <a:prstGeom prst="rect">
            <a:avLst/>
          </a:prstGeom>
          <a:noFill/>
        </p:spPr>
        <p:txBody>
          <a:bodyPr wrap="square" rtlCol="0">
            <a:spAutoFit/>
          </a:bodyPr>
          <a:lstStyle/>
          <a:p>
            <a:pPr algn="ctr"/>
            <a:r>
              <a:rPr lang="en-US" sz="1600" b="1" u="sng" dirty="0">
                <a:latin typeface="+mn-lt"/>
              </a:rPr>
              <a:t>2020 Medi-Cal Income Eligibility Limits </a:t>
            </a:r>
          </a:p>
          <a:p>
            <a:pPr algn="ctr"/>
            <a:r>
              <a:rPr lang="en-US" sz="1600" b="1" u="sng" dirty="0">
                <a:latin typeface="+mn-lt"/>
              </a:rPr>
              <a:t>(% of the Federal Poverty Level (FPL))</a:t>
            </a:r>
          </a:p>
        </p:txBody>
      </p:sp>
      <p:sp>
        <p:nvSpPr>
          <p:cNvPr id="9" name="TextBox 8">
            <a:extLst>
              <a:ext uri="{FF2B5EF4-FFF2-40B4-BE49-F238E27FC236}">
                <a16:creationId xmlns:a16="http://schemas.microsoft.com/office/drawing/2014/main" id="{D1C14D77-8105-4002-AD9C-13E3555A14B7}"/>
              </a:ext>
            </a:extLst>
          </p:cNvPr>
          <p:cNvSpPr txBox="1"/>
          <p:nvPr/>
        </p:nvSpPr>
        <p:spPr>
          <a:xfrm>
            <a:off x="100986" y="6067842"/>
            <a:ext cx="2432210" cy="246221"/>
          </a:xfrm>
          <a:prstGeom prst="rect">
            <a:avLst/>
          </a:prstGeom>
          <a:noFill/>
        </p:spPr>
        <p:txBody>
          <a:bodyPr wrap="square" rtlCol="0">
            <a:spAutoFit/>
          </a:bodyPr>
          <a:lstStyle/>
          <a:p>
            <a:r>
              <a:rPr lang="en-US" sz="1000" i="1" dirty="0">
                <a:solidFill>
                  <a:schemeClr val="tx1">
                    <a:lumMod val="65000"/>
                    <a:lumOff val="35000"/>
                  </a:schemeClr>
                </a:solidFill>
                <a:latin typeface="+mn-lt"/>
              </a:rPr>
              <a:t>* Family of three includes the unborn child</a:t>
            </a:r>
          </a:p>
        </p:txBody>
      </p:sp>
      <p:sp>
        <p:nvSpPr>
          <p:cNvPr id="61" name="TextBox 60">
            <a:extLst>
              <a:ext uri="{FF2B5EF4-FFF2-40B4-BE49-F238E27FC236}">
                <a16:creationId xmlns:a16="http://schemas.microsoft.com/office/drawing/2014/main" id="{856402B6-9517-425B-9703-E3100D312574}"/>
              </a:ext>
            </a:extLst>
          </p:cNvPr>
          <p:cNvSpPr txBox="1"/>
          <p:nvPr/>
        </p:nvSpPr>
        <p:spPr>
          <a:xfrm>
            <a:off x="6035963" y="3342588"/>
            <a:ext cx="2955637" cy="307777"/>
          </a:xfrm>
          <a:prstGeom prst="rect">
            <a:avLst/>
          </a:prstGeom>
          <a:noFill/>
        </p:spPr>
        <p:txBody>
          <a:bodyPr wrap="square" rtlCol="0">
            <a:spAutoFit/>
          </a:bodyPr>
          <a:lstStyle/>
          <a:p>
            <a:pPr algn="ctr"/>
            <a:r>
              <a:rPr lang="en-US" sz="1400" i="1" dirty="0">
                <a:latin typeface="+mn-lt"/>
              </a:rPr>
              <a:t>51% of births funded by Medi-Cal</a:t>
            </a:r>
          </a:p>
        </p:txBody>
      </p:sp>
      <p:graphicFrame>
        <p:nvGraphicFramePr>
          <p:cNvPr id="47" name="Chart 46">
            <a:extLst>
              <a:ext uri="{FF2B5EF4-FFF2-40B4-BE49-F238E27FC236}">
                <a16:creationId xmlns:a16="http://schemas.microsoft.com/office/drawing/2014/main" id="{CD4B1F1C-A106-4150-9591-72E6EDC58468}"/>
              </a:ext>
            </a:extLst>
          </p:cNvPr>
          <p:cNvGraphicFramePr/>
          <p:nvPr>
            <p:extLst/>
          </p:nvPr>
        </p:nvGraphicFramePr>
        <p:xfrm>
          <a:off x="100987" y="2332781"/>
          <a:ext cx="6096000" cy="4064000"/>
        </p:xfrm>
        <a:graphic>
          <a:graphicData uri="http://schemas.openxmlformats.org/drawingml/2006/chart">
            <c:chart xmlns:c="http://schemas.openxmlformats.org/drawingml/2006/chart" xmlns:r="http://schemas.openxmlformats.org/officeDocument/2006/relationships" r:id="rId11"/>
          </a:graphicData>
        </a:graphic>
      </p:graphicFrame>
      <p:sp>
        <p:nvSpPr>
          <p:cNvPr id="48" name="TextBox 47">
            <a:extLst>
              <a:ext uri="{FF2B5EF4-FFF2-40B4-BE49-F238E27FC236}">
                <a16:creationId xmlns:a16="http://schemas.microsoft.com/office/drawing/2014/main" id="{4A5AB4FF-B01F-4697-9BEE-4FCA54EC5D13}"/>
              </a:ext>
            </a:extLst>
          </p:cNvPr>
          <p:cNvSpPr txBox="1"/>
          <p:nvPr/>
        </p:nvSpPr>
        <p:spPr>
          <a:xfrm>
            <a:off x="1641009" y="2661257"/>
            <a:ext cx="912594" cy="276999"/>
          </a:xfrm>
          <a:prstGeom prst="rect">
            <a:avLst/>
          </a:prstGeom>
          <a:noFill/>
        </p:spPr>
        <p:txBody>
          <a:bodyPr wrap="square" rtlCol="0">
            <a:spAutoFit/>
          </a:bodyPr>
          <a:lstStyle/>
          <a:p>
            <a:pPr algn="ctr"/>
            <a:r>
              <a:rPr lang="en-US" sz="1200" b="1" dirty="0">
                <a:latin typeface="+mn-lt"/>
              </a:rPr>
              <a:t>208% FPL</a:t>
            </a:r>
          </a:p>
        </p:txBody>
      </p:sp>
      <p:sp>
        <p:nvSpPr>
          <p:cNvPr id="49" name="TextBox 48">
            <a:extLst>
              <a:ext uri="{FF2B5EF4-FFF2-40B4-BE49-F238E27FC236}">
                <a16:creationId xmlns:a16="http://schemas.microsoft.com/office/drawing/2014/main" id="{8BFFBE44-35EC-4E60-8A90-5087411A1CA1}"/>
              </a:ext>
            </a:extLst>
          </p:cNvPr>
          <p:cNvSpPr txBox="1"/>
          <p:nvPr/>
        </p:nvSpPr>
        <p:spPr>
          <a:xfrm>
            <a:off x="1641009" y="3308066"/>
            <a:ext cx="912594" cy="276999"/>
          </a:xfrm>
          <a:prstGeom prst="rect">
            <a:avLst/>
          </a:prstGeom>
          <a:noFill/>
        </p:spPr>
        <p:txBody>
          <a:bodyPr wrap="square" rtlCol="0">
            <a:spAutoFit/>
          </a:bodyPr>
          <a:lstStyle/>
          <a:p>
            <a:pPr algn="ctr"/>
            <a:r>
              <a:rPr lang="en-US" sz="1200" b="1" dirty="0">
                <a:latin typeface="+mn-lt"/>
              </a:rPr>
              <a:t>142% FPL</a:t>
            </a:r>
          </a:p>
        </p:txBody>
      </p:sp>
      <p:sp>
        <p:nvSpPr>
          <p:cNvPr id="50" name="TextBox 49">
            <a:extLst>
              <a:ext uri="{FF2B5EF4-FFF2-40B4-BE49-F238E27FC236}">
                <a16:creationId xmlns:a16="http://schemas.microsoft.com/office/drawing/2014/main" id="{DDABFE30-B86A-4366-A0B6-CF932373493F}"/>
              </a:ext>
            </a:extLst>
          </p:cNvPr>
          <p:cNvSpPr txBox="1"/>
          <p:nvPr/>
        </p:nvSpPr>
        <p:spPr>
          <a:xfrm>
            <a:off x="1641009" y="3955472"/>
            <a:ext cx="912594" cy="276999"/>
          </a:xfrm>
          <a:prstGeom prst="rect">
            <a:avLst/>
          </a:prstGeom>
          <a:noFill/>
        </p:spPr>
        <p:txBody>
          <a:bodyPr wrap="square" rtlCol="0">
            <a:spAutoFit/>
          </a:bodyPr>
          <a:lstStyle/>
          <a:p>
            <a:pPr algn="ctr"/>
            <a:r>
              <a:rPr lang="en-US" sz="1200" b="1" dirty="0">
                <a:latin typeface="+mn-lt"/>
              </a:rPr>
              <a:t>133% FPL</a:t>
            </a:r>
          </a:p>
        </p:txBody>
      </p:sp>
      <p:sp>
        <p:nvSpPr>
          <p:cNvPr id="51" name="TextBox 50">
            <a:extLst>
              <a:ext uri="{FF2B5EF4-FFF2-40B4-BE49-F238E27FC236}">
                <a16:creationId xmlns:a16="http://schemas.microsoft.com/office/drawing/2014/main" id="{28AF9629-AFDB-46A8-8DAB-A8EDAD6EFEE0}"/>
              </a:ext>
            </a:extLst>
          </p:cNvPr>
          <p:cNvSpPr txBox="1"/>
          <p:nvPr/>
        </p:nvSpPr>
        <p:spPr>
          <a:xfrm>
            <a:off x="1641009" y="4595782"/>
            <a:ext cx="912594" cy="276999"/>
          </a:xfrm>
          <a:prstGeom prst="rect">
            <a:avLst/>
          </a:prstGeom>
          <a:noFill/>
        </p:spPr>
        <p:txBody>
          <a:bodyPr wrap="square" rtlCol="0">
            <a:spAutoFit/>
          </a:bodyPr>
          <a:lstStyle/>
          <a:p>
            <a:pPr algn="ctr"/>
            <a:r>
              <a:rPr lang="en-US" sz="1200" b="1" dirty="0">
                <a:latin typeface="+mn-lt"/>
              </a:rPr>
              <a:t>213% FPL</a:t>
            </a:r>
          </a:p>
        </p:txBody>
      </p:sp>
      <p:sp>
        <p:nvSpPr>
          <p:cNvPr id="52" name="TextBox 51">
            <a:extLst>
              <a:ext uri="{FF2B5EF4-FFF2-40B4-BE49-F238E27FC236}">
                <a16:creationId xmlns:a16="http://schemas.microsoft.com/office/drawing/2014/main" id="{A4AB325B-BE84-4D61-8F74-28392A9FB193}"/>
              </a:ext>
            </a:extLst>
          </p:cNvPr>
          <p:cNvSpPr txBox="1"/>
          <p:nvPr/>
        </p:nvSpPr>
        <p:spPr>
          <a:xfrm>
            <a:off x="1641009" y="5236092"/>
            <a:ext cx="912594" cy="276999"/>
          </a:xfrm>
          <a:prstGeom prst="rect">
            <a:avLst/>
          </a:prstGeom>
          <a:noFill/>
        </p:spPr>
        <p:txBody>
          <a:bodyPr wrap="square" rtlCol="0">
            <a:spAutoFit/>
          </a:bodyPr>
          <a:lstStyle/>
          <a:p>
            <a:pPr algn="ctr"/>
            <a:r>
              <a:rPr lang="en-US" sz="1200" b="1" dirty="0">
                <a:latin typeface="+mn-lt"/>
              </a:rPr>
              <a:t>138% FPL</a:t>
            </a:r>
          </a:p>
        </p:txBody>
      </p:sp>
      <p:sp>
        <p:nvSpPr>
          <p:cNvPr id="53" name="TextBox 52">
            <a:extLst>
              <a:ext uri="{FF2B5EF4-FFF2-40B4-BE49-F238E27FC236}">
                <a16:creationId xmlns:a16="http://schemas.microsoft.com/office/drawing/2014/main" id="{DFCE5887-7928-4379-A99E-E16AB58A4934}"/>
              </a:ext>
            </a:extLst>
          </p:cNvPr>
          <p:cNvSpPr txBox="1"/>
          <p:nvPr/>
        </p:nvSpPr>
        <p:spPr>
          <a:xfrm>
            <a:off x="4056645" y="2665945"/>
            <a:ext cx="912594" cy="276999"/>
          </a:xfrm>
          <a:prstGeom prst="rect">
            <a:avLst/>
          </a:prstGeom>
          <a:noFill/>
        </p:spPr>
        <p:txBody>
          <a:bodyPr wrap="square" rtlCol="0">
            <a:spAutoFit/>
          </a:bodyPr>
          <a:lstStyle/>
          <a:p>
            <a:pPr algn="ctr"/>
            <a:r>
              <a:rPr lang="en-US" sz="1200" b="1" dirty="0">
                <a:solidFill>
                  <a:schemeClr val="bg1"/>
                </a:solidFill>
                <a:latin typeface="+mn-lt"/>
              </a:rPr>
              <a:t>266% FPL</a:t>
            </a:r>
          </a:p>
        </p:txBody>
      </p:sp>
      <p:sp>
        <p:nvSpPr>
          <p:cNvPr id="59" name="TextBox 58">
            <a:extLst>
              <a:ext uri="{FF2B5EF4-FFF2-40B4-BE49-F238E27FC236}">
                <a16:creationId xmlns:a16="http://schemas.microsoft.com/office/drawing/2014/main" id="{BC964826-A93F-4480-A040-42EE638CABF9}"/>
              </a:ext>
            </a:extLst>
          </p:cNvPr>
          <p:cNvSpPr txBox="1"/>
          <p:nvPr/>
        </p:nvSpPr>
        <p:spPr>
          <a:xfrm>
            <a:off x="3374107" y="3308065"/>
            <a:ext cx="912594" cy="276999"/>
          </a:xfrm>
          <a:prstGeom prst="rect">
            <a:avLst/>
          </a:prstGeom>
          <a:noFill/>
        </p:spPr>
        <p:txBody>
          <a:bodyPr wrap="square" rtlCol="0">
            <a:spAutoFit/>
          </a:bodyPr>
          <a:lstStyle/>
          <a:p>
            <a:pPr algn="ctr"/>
            <a:r>
              <a:rPr lang="en-US" sz="1200" b="1" dirty="0">
                <a:solidFill>
                  <a:schemeClr val="bg1"/>
                </a:solidFill>
                <a:latin typeface="+mn-lt"/>
              </a:rPr>
              <a:t>266% FPL</a:t>
            </a:r>
          </a:p>
        </p:txBody>
      </p:sp>
      <p:sp>
        <p:nvSpPr>
          <p:cNvPr id="60" name="TextBox 59">
            <a:extLst>
              <a:ext uri="{FF2B5EF4-FFF2-40B4-BE49-F238E27FC236}">
                <a16:creationId xmlns:a16="http://schemas.microsoft.com/office/drawing/2014/main" id="{747716B9-3EC7-4397-A60C-23EEFDDA1CBB}"/>
              </a:ext>
            </a:extLst>
          </p:cNvPr>
          <p:cNvSpPr txBox="1"/>
          <p:nvPr/>
        </p:nvSpPr>
        <p:spPr>
          <a:xfrm>
            <a:off x="3200400" y="3950460"/>
            <a:ext cx="912594" cy="276999"/>
          </a:xfrm>
          <a:prstGeom prst="rect">
            <a:avLst/>
          </a:prstGeom>
          <a:noFill/>
        </p:spPr>
        <p:txBody>
          <a:bodyPr wrap="square" rtlCol="0">
            <a:spAutoFit/>
          </a:bodyPr>
          <a:lstStyle/>
          <a:p>
            <a:pPr algn="ctr"/>
            <a:r>
              <a:rPr lang="en-US" sz="1200" b="1" dirty="0">
                <a:solidFill>
                  <a:schemeClr val="bg1"/>
                </a:solidFill>
                <a:latin typeface="+mn-lt"/>
              </a:rPr>
              <a:t>266% FPL</a:t>
            </a:r>
          </a:p>
        </p:txBody>
      </p:sp>
      <p:sp>
        <p:nvSpPr>
          <p:cNvPr id="62" name="TextBox 61">
            <a:extLst>
              <a:ext uri="{FF2B5EF4-FFF2-40B4-BE49-F238E27FC236}">
                <a16:creationId xmlns:a16="http://schemas.microsoft.com/office/drawing/2014/main" id="{A595D54B-7D9F-45CA-9AA6-FF1E8B3F8AE5}"/>
              </a:ext>
            </a:extLst>
          </p:cNvPr>
          <p:cNvSpPr txBox="1"/>
          <p:nvPr/>
        </p:nvSpPr>
        <p:spPr>
          <a:xfrm>
            <a:off x="4192806" y="4595782"/>
            <a:ext cx="912594" cy="276999"/>
          </a:xfrm>
          <a:prstGeom prst="rect">
            <a:avLst/>
          </a:prstGeom>
          <a:noFill/>
        </p:spPr>
        <p:txBody>
          <a:bodyPr wrap="square" rtlCol="0">
            <a:spAutoFit/>
          </a:bodyPr>
          <a:lstStyle/>
          <a:p>
            <a:pPr algn="ctr"/>
            <a:r>
              <a:rPr lang="en-US" sz="1200" b="1" dirty="0">
                <a:solidFill>
                  <a:schemeClr val="bg1"/>
                </a:solidFill>
                <a:latin typeface="+mn-lt"/>
              </a:rPr>
              <a:t>322% FPL</a:t>
            </a:r>
          </a:p>
        </p:txBody>
      </p:sp>
    </p:spTree>
    <p:extLst>
      <p:ext uri="{BB962C8B-B14F-4D97-AF65-F5344CB8AC3E}">
        <p14:creationId xmlns:p14="http://schemas.microsoft.com/office/powerpoint/2010/main" val="274781149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DC9CDF-64E6-4CBD-B9F2-D15D47BA78A9}"/>
              </a:ext>
            </a:extLst>
          </p:cNvPr>
          <p:cNvSpPr/>
          <p:nvPr/>
        </p:nvSpPr>
        <p:spPr bwMode="auto">
          <a:xfrm>
            <a:off x="249677" y="3739017"/>
            <a:ext cx="4031399" cy="894188"/>
          </a:xfrm>
          <a:prstGeom prst="rect">
            <a:avLst/>
          </a:prstGeom>
          <a:solidFill>
            <a:schemeClr val="tx2">
              <a:lumMod val="20000"/>
              <a:lumOff val="80000"/>
            </a:schemeClr>
          </a:solidFill>
          <a:ln w="28575">
            <a:solidFill>
              <a:schemeClr val="accent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E69C9BD7-B625-4F7F-AF2E-28E441731BF0}"/>
              </a:ext>
            </a:extLst>
          </p:cNvPr>
          <p:cNvSpPr>
            <a:spLocks noGrp="1"/>
          </p:cNvSpPr>
          <p:nvPr>
            <p:ph type="title"/>
          </p:nvPr>
        </p:nvSpPr>
        <p:spPr>
          <a:xfrm>
            <a:off x="415636" y="-40236"/>
            <a:ext cx="7966364" cy="872278"/>
          </a:xfrm>
        </p:spPr>
        <p:txBody>
          <a:bodyPr/>
          <a:lstStyle/>
          <a:p>
            <a:r>
              <a:rPr lang="en-US" sz="2500" dirty="0"/>
              <a:t>Federal &amp; State Agencies with Medi-Cal Oversight Responsibilities </a:t>
            </a:r>
          </a:p>
        </p:txBody>
      </p:sp>
      <p:sp>
        <p:nvSpPr>
          <p:cNvPr id="6" name="TextBox 5">
            <a:extLst>
              <a:ext uri="{FF2B5EF4-FFF2-40B4-BE49-F238E27FC236}">
                <a16:creationId xmlns:a16="http://schemas.microsoft.com/office/drawing/2014/main" id="{0E0FA725-3960-4EDE-9C26-92C0396C1CFC}"/>
              </a:ext>
            </a:extLst>
          </p:cNvPr>
          <p:cNvSpPr txBox="1"/>
          <p:nvPr/>
        </p:nvSpPr>
        <p:spPr>
          <a:xfrm>
            <a:off x="1164260" y="3794105"/>
            <a:ext cx="3101877" cy="784830"/>
          </a:xfrm>
          <a:prstGeom prst="rect">
            <a:avLst/>
          </a:prstGeom>
          <a:noFill/>
        </p:spPr>
        <p:txBody>
          <a:bodyPr wrap="square" rtlCol="0">
            <a:spAutoFit/>
          </a:bodyPr>
          <a:lstStyle/>
          <a:p>
            <a:r>
              <a:rPr lang="en-US" sz="1500" b="1" dirty="0">
                <a:latin typeface="+mn-lt"/>
              </a:rPr>
              <a:t>Department of Health Care Services (DHCS): </a:t>
            </a:r>
            <a:r>
              <a:rPr lang="en-US" sz="1500" dirty="0">
                <a:latin typeface="+mn-lt"/>
              </a:rPr>
              <a:t>Administers Medi-Cal and oversees managed care plans (</a:t>
            </a:r>
            <a:r>
              <a:rPr lang="en-US" sz="1500" dirty="0" err="1">
                <a:latin typeface="+mn-lt"/>
              </a:rPr>
              <a:t>MCPs</a:t>
            </a:r>
            <a:r>
              <a:rPr lang="en-US" sz="1500" dirty="0">
                <a:latin typeface="+mn-lt"/>
              </a:rPr>
              <a:t>)</a:t>
            </a:r>
          </a:p>
        </p:txBody>
      </p:sp>
      <p:sp>
        <p:nvSpPr>
          <p:cNvPr id="8" name="Rectangle 7">
            <a:extLst>
              <a:ext uri="{FF2B5EF4-FFF2-40B4-BE49-F238E27FC236}">
                <a16:creationId xmlns:a16="http://schemas.microsoft.com/office/drawing/2014/main" id="{41BDFF60-BB99-421C-8BC2-65C9C9F456D7}"/>
              </a:ext>
            </a:extLst>
          </p:cNvPr>
          <p:cNvSpPr/>
          <p:nvPr/>
        </p:nvSpPr>
        <p:spPr bwMode="auto">
          <a:xfrm>
            <a:off x="1943100" y="990600"/>
            <a:ext cx="5257800" cy="830997"/>
          </a:xfrm>
          <a:prstGeom prst="rect">
            <a:avLst/>
          </a:prstGeom>
          <a:solidFill>
            <a:schemeClr val="tx2">
              <a:lumMod val="20000"/>
              <a:lumOff val="80000"/>
            </a:schemeClr>
          </a:solidFill>
          <a:ln w="28575">
            <a:solidFill>
              <a:schemeClr val="accent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4" name="TextBox 3">
            <a:extLst>
              <a:ext uri="{FF2B5EF4-FFF2-40B4-BE49-F238E27FC236}">
                <a16:creationId xmlns:a16="http://schemas.microsoft.com/office/drawing/2014/main" id="{B05F1FF5-A6A3-4241-8797-8F46D38E0332}"/>
              </a:ext>
            </a:extLst>
          </p:cNvPr>
          <p:cNvSpPr txBox="1"/>
          <p:nvPr/>
        </p:nvSpPr>
        <p:spPr>
          <a:xfrm>
            <a:off x="3464933" y="1019068"/>
            <a:ext cx="3733800" cy="784830"/>
          </a:xfrm>
          <a:prstGeom prst="rect">
            <a:avLst/>
          </a:prstGeom>
          <a:noFill/>
        </p:spPr>
        <p:txBody>
          <a:bodyPr wrap="square" rtlCol="0">
            <a:spAutoFit/>
          </a:bodyPr>
          <a:lstStyle/>
          <a:p>
            <a:r>
              <a:rPr lang="en-US" sz="1500" b="1" dirty="0">
                <a:latin typeface="+mn-lt"/>
              </a:rPr>
              <a:t>Centers for Medicare &amp; Medicaid Services (CMS): </a:t>
            </a:r>
            <a:r>
              <a:rPr lang="en-US" sz="1500" dirty="0">
                <a:latin typeface="+mn-lt"/>
              </a:rPr>
              <a:t>Federal agency authorized to oversee Medicaid</a:t>
            </a:r>
          </a:p>
        </p:txBody>
      </p:sp>
      <p:sp>
        <p:nvSpPr>
          <p:cNvPr id="9" name="Rectangle 8">
            <a:extLst>
              <a:ext uri="{FF2B5EF4-FFF2-40B4-BE49-F238E27FC236}">
                <a16:creationId xmlns:a16="http://schemas.microsoft.com/office/drawing/2014/main" id="{2404AB4E-A710-485C-BCB4-8283813CAD2E}"/>
              </a:ext>
            </a:extLst>
          </p:cNvPr>
          <p:cNvSpPr/>
          <p:nvPr/>
        </p:nvSpPr>
        <p:spPr bwMode="auto">
          <a:xfrm>
            <a:off x="1940933" y="2298420"/>
            <a:ext cx="5257800" cy="830997"/>
          </a:xfrm>
          <a:prstGeom prst="rect">
            <a:avLst/>
          </a:prstGeom>
          <a:solidFill>
            <a:schemeClr val="tx2">
              <a:lumMod val="20000"/>
              <a:lumOff val="80000"/>
            </a:schemeClr>
          </a:solidFill>
          <a:ln w="28575">
            <a:solidFill>
              <a:schemeClr val="accent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0" name="TextBox 9">
            <a:extLst>
              <a:ext uri="{FF2B5EF4-FFF2-40B4-BE49-F238E27FC236}">
                <a16:creationId xmlns:a16="http://schemas.microsoft.com/office/drawing/2014/main" id="{C833C7C2-EE20-43BA-952A-4996D94E92EB}"/>
              </a:ext>
            </a:extLst>
          </p:cNvPr>
          <p:cNvSpPr txBox="1"/>
          <p:nvPr/>
        </p:nvSpPr>
        <p:spPr>
          <a:xfrm>
            <a:off x="3464933" y="2547163"/>
            <a:ext cx="3733800" cy="323165"/>
          </a:xfrm>
          <a:prstGeom prst="rect">
            <a:avLst/>
          </a:prstGeom>
          <a:noFill/>
        </p:spPr>
        <p:txBody>
          <a:bodyPr wrap="square" rtlCol="0">
            <a:spAutoFit/>
          </a:bodyPr>
          <a:lstStyle/>
          <a:p>
            <a:r>
              <a:rPr lang="en-US" sz="1500" b="1" dirty="0">
                <a:latin typeface="+mn-lt"/>
              </a:rPr>
              <a:t>California Health &amp; Human Services (CHHS)</a:t>
            </a:r>
            <a:endParaRPr lang="en-US" sz="1500" dirty="0">
              <a:latin typeface="+mn-lt"/>
            </a:endParaRPr>
          </a:p>
        </p:txBody>
      </p:sp>
      <p:sp>
        <p:nvSpPr>
          <p:cNvPr id="12" name="Rectangle 11">
            <a:extLst>
              <a:ext uri="{FF2B5EF4-FFF2-40B4-BE49-F238E27FC236}">
                <a16:creationId xmlns:a16="http://schemas.microsoft.com/office/drawing/2014/main" id="{EE376361-BB65-43E4-B4F1-B820B6F2891F}"/>
              </a:ext>
            </a:extLst>
          </p:cNvPr>
          <p:cNvSpPr/>
          <p:nvPr/>
        </p:nvSpPr>
        <p:spPr bwMode="auto">
          <a:xfrm>
            <a:off x="4950833" y="3744456"/>
            <a:ext cx="4032504" cy="894116"/>
          </a:xfrm>
          <a:prstGeom prst="rect">
            <a:avLst/>
          </a:prstGeom>
          <a:solidFill>
            <a:schemeClr val="tx2">
              <a:lumMod val="20000"/>
              <a:lumOff val="80000"/>
            </a:schemeClr>
          </a:solidFill>
          <a:ln w="28575">
            <a:solidFill>
              <a:schemeClr val="accent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7" name="TextBox 6">
            <a:extLst>
              <a:ext uri="{FF2B5EF4-FFF2-40B4-BE49-F238E27FC236}">
                <a16:creationId xmlns:a16="http://schemas.microsoft.com/office/drawing/2014/main" id="{0274266D-79D5-4358-8E4B-BD466B048F5D}"/>
              </a:ext>
            </a:extLst>
          </p:cNvPr>
          <p:cNvSpPr txBox="1"/>
          <p:nvPr/>
        </p:nvSpPr>
        <p:spPr>
          <a:xfrm>
            <a:off x="6042169" y="3799986"/>
            <a:ext cx="2941167" cy="784830"/>
          </a:xfrm>
          <a:prstGeom prst="rect">
            <a:avLst/>
          </a:prstGeom>
          <a:noFill/>
        </p:spPr>
        <p:txBody>
          <a:bodyPr wrap="square" rtlCol="0">
            <a:spAutoFit/>
          </a:bodyPr>
          <a:lstStyle/>
          <a:p>
            <a:r>
              <a:rPr lang="en-US" sz="1500" b="1" dirty="0">
                <a:latin typeface="+mn-lt"/>
              </a:rPr>
              <a:t>Department of Managed Health Care (DMHC): </a:t>
            </a:r>
            <a:r>
              <a:rPr lang="en-US" sz="1500" dirty="0">
                <a:latin typeface="+mn-lt"/>
              </a:rPr>
              <a:t>Protects consumers’ healthcare rights in </a:t>
            </a:r>
            <a:r>
              <a:rPr lang="en-US" sz="1500" dirty="0" err="1">
                <a:latin typeface="+mn-lt"/>
              </a:rPr>
              <a:t>MCPs</a:t>
            </a:r>
            <a:endParaRPr lang="en-US" sz="1500" dirty="0">
              <a:latin typeface="+mn-lt"/>
            </a:endParaRPr>
          </a:p>
        </p:txBody>
      </p:sp>
      <p:pic>
        <p:nvPicPr>
          <p:cNvPr id="1026" name="Picture 2" descr="CA-DHCS - Syrtis Solutions">
            <a:extLst>
              <a:ext uri="{FF2B5EF4-FFF2-40B4-BE49-F238E27FC236}">
                <a16:creationId xmlns:a16="http://schemas.microsoft.com/office/drawing/2014/main" id="{AD44F68E-28D6-4B89-AC2D-4BF337839E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99" r="19588"/>
          <a:stretch/>
        </p:blipFill>
        <p:spPr bwMode="auto">
          <a:xfrm>
            <a:off x="392241" y="3829413"/>
            <a:ext cx="684517" cy="72251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California DMHC (@CADMHC) | Twitter">
            <a:extLst>
              <a:ext uri="{FF2B5EF4-FFF2-40B4-BE49-F238E27FC236}">
                <a16:creationId xmlns:a16="http://schemas.microsoft.com/office/drawing/2014/main" id="{75F00D28-77AA-49DD-8557-073758A859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73" t="18750" r="6250" b="14392"/>
          <a:stretch/>
        </p:blipFill>
        <p:spPr bwMode="auto">
          <a:xfrm>
            <a:off x="5038335" y="3829413"/>
            <a:ext cx="916333" cy="713396"/>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32" name="Picture 8" descr="California Health &amp; Human Services (CHHS) | MarkLogic Customer">
            <a:extLst>
              <a:ext uri="{FF2B5EF4-FFF2-40B4-BE49-F238E27FC236}">
                <a16:creationId xmlns:a16="http://schemas.microsoft.com/office/drawing/2014/main" id="{4A1F4219-12EC-40BB-BC15-CD154C3A69E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511" b="32421"/>
          <a:stretch/>
        </p:blipFill>
        <p:spPr bwMode="auto">
          <a:xfrm>
            <a:off x="2015128" y="2514139"/>
            <a:ext cx="1483733" cy="37885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34" name="Picture 10" descr="cms-logo - AgencyRM">
            <a:extLst>
              <a:ext uri="{FF2B5EF4-FFF2-40B4-BE49-F238E27FC236}">
                <a16:creationId xmlns:a16="http://schemas.microsoft.com/office/drawing/2014/main" id="{BC8504F8-D025-46AF-9038-7147D0EE49A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064" b="34738"/>
          <a:stretch/>
        </p:blipFill>
        <p:spPr bwMode="auto">
          <a:xfrm>
            <a:off x="2133600" y="1205341"/>
            <a:ext cx="1259306" cy="47732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CC729BFC-A800-4DD9-AB50-2E87ED2C7097}"/>
              </a:ext>
            </a:extLst>
          </p:cNvPr>
          <p:cNvCxnSpPr>
            <a:cxnSpLocks/>
          </p:cNvCxnSpPr>
          <p:nvPr/>
        </p:nvCxnSpPr>
        <p:spPr bwMode="auto">
          <a:xfrm>
            <a:off x="4572000" y="1821596"/>
            <a:ext cx="0" cy="457200"/>
          </a:xfrm>
          <a:prstGeom prst="straightConnector1">
            <a:avLst/>
          </a:prstGeom>
          <a:noFill/>
          <a:ln w="28575" cap="flat" cmpd="sng" algn="ctr">
            <a:solidFill>
              <a:schemeClr val="accent1"/>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AC4AEEEE-BC79-4D71-A934-9694753060BB}"/>
              </a:ext>
            </a:extLst>
          </p:cNvPr>
          <p:cNvCxnSpPr>
            <a:cxnSpLocks/>
            <a:stCxn id="9" idx="2"/>
          </p:cNvCxnSpPr>
          <p:nvPr/>
        </p:nvCxnSpPr>
        <p:spPr bwMode="auto">
          <a:xfrm flipH="1">
            <a:off x="3960233" y="3129417"/>
            <a:ext cx="609600" cy="548640"/>
          </a:xfrm>
          <a:prstGeom prst="straightConnector1">
            <a:avLst/>
          </a:prstGeom>
          <a:noFill/>
          <a:ln w="28575" cap="flat" cmpd="sng" algn="ctr">
            <a:solidFill>
              <a:schemeClr val="accent1"/>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E5FC1DB1-29C6-40FA-A7D2-7964F6407571}"/>
              </a:ext>
            </a:extLst>
          </p:cNvPr>
          <p:cNvCxnSpPr>
            <a:stCxn id="9" idx="2"/>
          </p:cNvCxnSpPr>
          <p:nvPr/>
        </p:nvCxnSpPr>
        <p:spPr bwMode="auto">
          <a:xfrm>
            <a:off x="4569833" y="3129417"/>
            <a:ext cx="612648" cy="548640"/>
          </a:xfrm>
          <a:prstGeom prst="straightConnector1">
            <a:avLst/>
          </a:prstGeom>
          <a:noFill/>
          <a:ln w="28575" cap="flat" cmpd="sng" algn="ctr">
            <a:solidFill>
              <a:schemeClr val="accent1"/>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ctor: Elbow 24">
            <a:extLst>
              <a:ext uri="{FF2B5EF4-FFF2-40B4-BE49-F238E27FC236}">
                <a16:creationId xmlns:a16="http://schemas.microsoft.com/office/drawing/2014/main" id="{1567A9BD-C3E1-4CC1-A5E7-794DE3DB1F36}"/>
              </a:ext>
            </a:extLst>
          </p:cNvPr>
          <p:cNvCxnSpPr>
            <a:cxnSpLocks/>
          </p:cNvCxnSpPr>
          <p:nvPr/>
        </p:nvCxnSpPr>
        <p:spPr bwMode="auto">
          <a:xfrm rot="5400000">
            <a:off x="232416" y="2000636"/>
            <a:ext cx="2410515" cy="1006521"/>
          </a:xfrm>
          <a:prstGeom prst="bentConnector3">
            <a:avLst>
              <a:gd name="adj1" fmla="val -911"/>
            </a:avLst>
          </a:prstGeom>
          <a:ln w="28575">
            <a:solidFill>
              <a:schemeClr val="bg2"/>
            </a:solidFill>
            <a:prstDash val="sysDot"/>
            <a:headEnd type="none" w="med" len="med"/>
            <a:tailEnd type="triangle"/>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B07E4B0-71D0-47EF-A42C-FF9ADDE8519C}"/>
              </a:ext>
            </a:extLst>
          </p:cNvPr>
          <p:cNvSpPr/>
          <p:nvPr/>
        </p:nvSpPr>
        <p:spPr>
          <a:xfrm>
            <a:off x="175685" y="1472499"/>
            <a:ext cx="1513122" cy="1892826"/>
          </a:xfrm>
          <a:prstGeom prst="rect">
            <a:avLst/>
          </a:prstGeom>
          <a:solidFill>
            <a:schemeClr val="bg2">
              <a:lumMod val="20000"/>
              <a:lumOff val="80000"/>
            </a:schemeClr>
          </a:solidFill>
          <a:ln>
            <a:noFill/>
          </a:ln>
        </p:spPr>
        <p:txBody>
          <a:bodyPr wrap="square">
            <a:spAutoFit/>
          </a:bodyPr>
          <a:lstStyle/>
          <a:p>
            <a:pPr algn="ctr" eaLnBrk="1" hangingPunct="1"/>
            <a:r>
              <a:rPr lang="en-US" sz="1300" b="1" i="1" dirty="0">
                <a:solidFill>
                  <a:schemeClr val="bg2"/>
                </a:solidFill>
                <a:latin typeface="+mn-lt"/>
              </a:rPr>
              <a:t>DHCS is California’s State Medicaid Agency. DHCS submits contracts, federal waivers, and materials to CMS for review, negotiations, and approval.</a:t>
            </a:r>
          </a:p>
        </p:txBody>
      </p:sp>
      <p:sp>
        <p:nvSpPr>
          <p:cNvPr id="27" name="Rectangle 26">
            <a:extLst>
              <a:ext uri="{FF2B5EF4-FFF2-40B4-BE49-F238E27FC236}">
                <a16:creationId xmlns:a16="http://schemas.microsoft.com/office/drawing/2014/main" id="{5BFB930E-0E29-4419-99F0-99686276759D}"/>
              </a:ext>
            </a:extLst>
          </p:cNvPr>
          <p:cNvSpPr/>
          <p:nvPr/>
        </p:nvSpPr>
        <p:spPr bwMode="auto">
          <a:xfrm>
            <a:off x="248571" y="5049295"/>
            <a:ext cx="4032504" cy="784830"/>
          </a:xfrm>
          <a:prstGeom prst="rect">
            <a:avLst/>
          </a:prstGeom>
          <a:solidFill>
            <a:schemeClr val="tx2">
              <a:lumMod val="20000"/>
              <a:lumOff val="80000"/>
            </a:schemeClr>
          </a:solidFill>
          <a:ln w="28575">
            <a:solidFill>
              <a:schemeClr val="accent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9" name="TextBox 28">
            <a:extLst>
              <a:ext uri="{FF2B5EF4-FFF2-40B4-BE49-F238E27FC236}">
                <a16:creationId xmlns:a16="http://schemas.microsoft.com/office/drawing/2014/main" id="{BF7C21E7-C274-420B-839B-12101A7E0680}"/>
              </a:ext>
            </a:extLst>
          </p:cNvPr>
          <p:cNvSpPr txBox="1"/>
          <p:nvPr/>
        </p:nvSpPr>
        <p:spPr>
          <a:xfrm>
            <a:off x="1183692" y="5057842"/>
            <a:ext cx="3097384" cy="784830"/>
          </a:xfrm>
          <a:prstGeom prst="rect">
            <a:avLst/>
          </a:prstGeom>
          <a:noFill/>
        </p:spPr>
        <p:txBody>
          <a:bodyPr wrap="square" rtlCol="0">
            <a:spAutoFit/>
          </a:bodyPr>
          <a:lstStyle/>
          <a:p>
            <a:r>
              <a:rPr lang="en-US" sz="1500" b="1" dirty="0">
                <a:latin typeface="+mn-lt"/>
              </a:rPr>
              <a:t>California Counties: </a:t>
            </a:r>
            <a:r>
              <a:rPr lang="en-US" sz="1500" dirty="0">
                <a:latin typeface="+mn-lt"/>
              </a:rPr>
              <a:t>Local human service agencies conduct Medi-Cal eligibility determinations</a:t>
            </a:r>
          </a:p>
        </p:txBody>
      </p:sp>
      <p:grpSp>
        <p:nvGrpSpPr>
          <p:cNvPr id="30" name="Counties">
            <a:extLst>
              <a:ext uri="{FF2B5EF4-FFF2-40B4-BE49-F238E27FC236}">
                <a16:creationId xmlns:a16="http://schemas.microsoft.com/office/drawing/2014/main" id="{C608A41A-7507-426F-B60D-1431F6D03E77}"/>
              </a:ext>
            </a:extLst>
          </p:cNvPr>
          <p:cNvGrpSpPr/>
          <p:nvPr/>
        </p:nvGrpSpPr>
        <p:grpSpPr>
          <a:xfrm>
            <a:off x="392313" y="5100572"/>
            <a:ext cx="614988" cy="662459"/>
            <a:chOff x="2741613" y="1084263"/>
            <a:chExt cx="4575175" cy="5775325"/>
          </a:xfrm>
          <a:solidFill>
            <a:schemeClr val="bg1">
              <a:lumMod val="95000"/>
            </a:schemeClr>
          </a:solidFill>
        </p:grpSpPr>
        <p:sp>
          <p:nvSpPr>
            <p:cNvPr id="31" name="Mariposa County">
              <a:extLst>
                <a:ext uri="{FF2B5EF4-FFF2-40B4-BE49-F238E27FC236}">
                  <a16:creationId xmlns:a16="http://schemas.microsoft.com/office/drawing/2014/main" id="{9C666E1A-C5E3-471E-8E6E-ED07D4AC4BB1}"/>
                </a:ext>
              </a:extLst>
            </p:cNvPr>
            <p:cNvSpPr>
              <a:spLocks/>
            </p:cNvSpPr>
            <p:nvPr/>
          </p:nvSpPr>
          <p:spPr bwMode="auto">
            <a:xfrm>
              <a:off x="4437063" y="3605213"/>
              <a:ext cx="469900" cy="458788"/>
            </a:xfrm>
            <a:custGeom>
              <a:avLst/>
              <a:gdLst>
                <a:gd name="T0" fmla="*/ 2 w 353"/>
                <a:gd name="T1" fmla="*/ 106 h 310"/>
                <a:gd name="T2" fmla="*/ 11 w 353"/>
                <a:gd name="T3" fmla="*/ 104 h 310"/>
                <a:gd name="T4" fmla="*/ 23 w 353"/>
                <a:gd name="T5" fmla="*/ 113 h 310"/>
                <a:gd name="T6" fmla="*/ 26 w 353"/>
                <a:gd name="T7" fmla="*/ 102 h 310"/>
                <a:gd name="T8" fmla="*/ 16 w 353"/>
                <a:gd name="T9" fmla="*/ 88 h 310"/>
                <a:gd name="T10" fmla="*/ 25 w 353"/>
                <a:gd name="T11" fmla="*/ 82 h 310"/>
                <a:gd name="T12" fmla="*/ 38 w 353"/>
                <a:gd name="T13" fmla="*/ 78 h 310"/>
                <a:gd name="T14" fmla="*/ 57 w 353"/>
                <a:gd name="T15" fmla="*/ 69 h 310"/>
                <a:gd name="T16" fmla="*/ 69 w 353"/>
                <a:gd name="T17" fmla="*/ 58 h 310"/>
                <a:gd name="T18" fmla="*/ 82 w 353"/>
                <a:gd name="T19" fmla="*/ 58 h 310"/>
                <a:gd name="T20" fmla="*/ 96 w 353"/>
                <a:gd name="T21" fmla="*/ 47 h 310"/>
                <a:gd name="T22" fmla="*/ 116 w 353"/>
                <a:gd name="T23" fmla="*/ 49 h 310"/>
                <a:gd name="T24" fmla="*/ 145 w 353"/>
                <a:gd name="T25" fmla="*/ 64 h 310"/>
                <a:gd name="T26" fmla="*/ 163 w 353"/>
                <a:gd name="T27" fmla="*/ 66 h 310"/>
                <a:gd name="T28" fmla="*/ 177 w 353"/>
                <a:gd name="T29" fmla="*/ 63 h 310"/>
                <a:gd name="T30" fmla="*/ 197 w 353"/>
                <a:gd name="T31" fmla="*/ 66 h 310"/>
                <a:gd name="T32" fmla="*/ 213 w 353"/>
                <a:gd name="T33" fmla="*/ 54 h 310"/>
                <a:gd name="T34" fmla="*/ 237 w 353"/>
                <a:gd name="T35" fmla="*/ 43 h 310"/>
                <a:gd name="T36" fmla="*/ 241 w 353"/>
                <a:gd name="T37" fmla="*/ 30 h 310"/>
                <a:gd name="T38" fmla="*/ 251 w 353"/>
                <a:gd name="T39" fmla="*/ 22 h 310"/>
                <a:gd name="T40" fmla="*/ 263 w 353"/>
                <a:gd name="T41" fmla="*/ 10 h 310"/>
                <a:gd name="T42" fmla="*/ 289 w 353"/>
                <a:gd name="T43" fmla="*/ 16 h 310"/>
                <a:gd name="T44" fmla="*/ 309 w 353"/>
                <a:gd name="T45" fmla="*/ 18 h 310"/>
                <a:gd name="T46" fmla="*/ 319 w 353"/>
                <a:gd name="T47" fmla="*/ 26 h 310"/>
                <a:gd name="T48" fmla="*/ 329 w 353"/>
                <a:gd name="T49" fmla="*/ 28 h 310"/>
                <a:gd name="T50" fmla="*/ 339 w 353"/>
                <a:gd name="T51" fmla="*/ 42 h 310"/>
                <a:gd name="T52" fmla="*/ 353 w 353"/>
                <a:gd name="T53" fmla="*/ 57 h 310"/>
                <a:gd name="T54" fmla="*/ 267 w 353"/>
                <a:gd name="T55" fmla="*/ 147 h 310"/>
                <a:gd name="T56" fmla="*/ 268 w 353"/>
                <a:gd name="T57" fmla="*/ 176 h 310"/>
                <a:gd name="T58" fmla="*/ 256 w 353"/>
                <a:gd name="T59" fmla="*/ 176 h 310"/>
                <a:gd name="T60" fmla="*/ 255 w 353"/>
                <a:gd name="T61" fmla="*/ 188 h 310"/>
                <a:gd name="T62" fmla="*/ 245 w 353"/>
                <a:gd name="T63" fmla="*/ 190 h 310"/>
                <a:gd name="T64" fmla="*/ 244 w 353"/>
                <a:gd name="T65" fmla="*/ 208 h 310"/>
                <a:gd name="T66" fmla="*/ 210 w 353"/>
                <a:gd name="T67" fmla="*/ 210 h 310"/>
                <a:gd name="T68" fmla="*/ 118 w 353"/>
                <a:gd name="T69" fmla="*/ 310 h 310"/>
                <a:gd name="T70" fmla="*/ 118 w 353"/>
                <a:gd name="T71" fmla="*/ 309 h 310"/>
                <a:gd name="T72" fmla="*/ 109 w 353"/>
                <a:gd name="T73" fmla="*/ 297 h 310"/>
                <a:gd name="T74" fmla="*/ 88 w 353"/>
                <a:gd name="T75" fmla="*/ 292 h 310"/>
                <a:gd name="T76" fmla="*/ 75 w 353"/>
                <a:gd name="T77" fmla="*/ 277 h 310"/>
                <a:gd name="T78" fmla="*/ 73 w 353"/>
                <a:gd name="T79" fmla="*/ 266 h 310"/>
                <a:gd name="T80" fmla="*/ 65 w 353"/>
                <a:gd name="T81" fmla="*/ 255 h 310"/>
                <a:gd name="T82" fmla="*/ 58 w 353"/>
                <a:gd name="T83" fmla="*/ 241 h 310"/>
                <a:gd name="T84" fmla="*/ 45 w 353"/>
                <a:gd name="T85" fmla="*/ 220 h 310"/>
                <a:gd name="T86" fmla="*/ 42 w 353"/>
                <a:gd name="T87" fmla="*/ 200 h 310"/>
                <a:gd name="T88" fmla="*/ 1 w 353"/>
                <a:gd name="T89" fmla="*/ 123 h 310"/>
                <a:gd name="T90" fmla="*/ 1 w 353"/>
                <a:gd name="T91" fmla="*/ 122 h 310"/>
                <a:gd name="T92" fmla="*/ 6 w 353"/>
                <a:gd name="T93" fmla="*/ 114 h 310"/>
                <a:gd name="T94" fmla="*/ 2 w 353"/>
                <a:gd name="T9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3" h="310">
                  <a:moveTo>
                    <a:pt x="2" y="106"/>
                  </a:moveTo>
                  <a:cubicBezTo>
                    <a:pt x="0" y="105"/>
                    <a:pt x="6" y="102"/>
                    <a:pt x="11" y="104"/>
                  </a:cubicBezTo>
                  <a:cubicBezTo>
                    <a:pt x="15" y="106"/>
                    <a:pt x="17" y="110"/>
                    <a:pt x="23" y="113"/>
                  </a:cubicBezTo>
                  <a:cubicBezTo>
                    <a:pt x="28" y="116"/>
                    <a:pt x="27" y="106"/>
                    <a:pt x="26" y="102"/>
                  </a:cubicBezTo>
                  <a:cubicBezTo>
                    <a:pt x="25" y="99"/>
                    <a:pt x="19" y="92"/>
                    <a:pt x="16" y="88"/>
                  </a:cubicBezTo>
                  <a:cubicBezTo>
                    <a:pt x="13" y="84"/>
                    <a:pt x="21" y="83"/>
                    <a:pt x="25" y="82"/>
                  </a:cubicBezTo>
                  <a:cubicBezTo>
                    <a:pt x="28" y="82"/>
                    <a:pt x="33" y="78"/>
                    <a:pt x="38" y="78"/>
                  </a:cubicBezTo>
                  <a:cubicBezTo>
                    <a:pt x="43" y="77"/>
                    <a:pt x="54" y="69"/>
                    <a:pt x="57" y="69"/>
                  </a:cubicBezTo>
                  <a:cubicBezTo>
                    <a:pt x="61" y="69"/>
                    <a:pt x="67" y="62"/>
                    <a:pt x="69" y="58"/>
                  </a:cubicBezTo>
                  <a:cubicBezTo>
                    <a:pt x="71" y="54"/>
                    <a:pt x="76" y="58"/>
                    <a:pt x="82" y="58"/>
                  </a:cubicBezTo>
                  <a:cubicBezTo>
                    <a:pt x="88" y="58"/>
                    <a:pt x="94" y="51"/>
                    <a:pt x="96" y="47"/>
                  </a:cubicBezTo>
                  <a:cubicBezTo>
                    <a:pt x="98" y="43"/>
                    <a:pt x="111" y="47"/>
                    <a:pt x="116" y="49"/>
                  </a:cubicBezTo>
                  <a:cubicBezTo>
                    <a:pt x="121" y="51"/>
                    <a:pt x="141" y="61"/>
                    <a:pt x="145" y="64"/>
                  </a:cubicBezTo>
                  <a:cubicBezTo>
                    <a:pt x="149" y="66"/>
                    <a:pt x="159" y="68"/>
                    <a:pt x="163" y="66"/>
                  </a:cubicBezTo>
                  <a:cubicBezTo>
                    <a:pt x="168" y="64"/>
                    <a:pt x="173" y="63"/>
                    <a:pt x="177" y="63"/>
                  </a:cubicBezTo>
                  <a:cubicBezTo>
                    <a:pt x="182" y="63"/>
                    <a:pt x="194" y="67"/>
                    <a:pt x="197" y="66"/>
                  </a:cubicBezTo>
                  <a:cubicBezTo>
                    <a:pt x="199" y="66"/>
                    <a:pt x="212" y="58"/>
                    <a:pt x="213" y="54"/>
                  </a:cubicBezTo>
                  <a:cubicBezTo>
                    <a:pt x="215" y="50"/>
                    <a:pt x="235" y="44"/>
                    <a:pt x="237" y="43"/>
                  </a:cubicBezTo>
                  <a:cubicBezTo>
                    <a:pt x="240" y="42"/>
                    <a:pt x="241" y="34"/>
                    <a:pt x="241" y="30"/>
                  </a:cubicBezTo>
                  <a:cubicBezTo>
                    <a:pt x="241" y="25"/>
                    <a:pt x="248" y="24"/>
                    <a:pt x="251" y="22"/>
                  </a:cubicBezTo>
                  <a:cubicBezTo>
                    <a:pt x="255" y="21"/>
                    <a:pt x="259" y="20"/>
                    <a:pt x="263" y="10"/>
                  </a:cubicBezTo>
                  <a:cubicBezTo>
                    <a:pt x="267" y="0"/>
                    <a:pt x="283" y="12"/>
                    <a:pt x="289" y="16"/>
                  </a:cubicBezTo>
                  <a:cubicBezTo>
                    <a:pt x="294" y="19"/>
                    <a:pt x="302" y="18"/>
                    <a:pt x="309" y="18"/>
                  </a:cubicBezTo>
                  <a:cubicBezTo>
                    <a:pt x="315" y="19"/>
                    <a:pt x="317" y="22"/>
                    <a:pt x="319" y="26"/>
                  </a:cubicBezTo>
                  <a:cubicBezTo>
                    <a:pt x="321" y="30"/>
                    <a:pt x="325" y="28"/>
                    <a:pt x="329" y="28"/>
                  </a:cubicBezTo>
                  <a:cubicBezTo>
                    <a:pt x="333" y="28"/>
                    <a:pt x="337" y="38"/>
                    <a:pt x="339" y="42"/>
                  </a:cubicBezTo>
                  <a:cubicBezTo>
                    <a:pt x="341" y="46"/>
                    <a:pt x="353" y="57"/>
                    <a:pt x="353" y="57"/>
                  </a:cubicBezTo>
                  <a:cubicBezTo>
                    <a:pt x="267" y="147"/>
                    <a:pt x="267" y="147"/>
                    <a:pt x="267" y="147"/>
                  </a:cubicBezTo>
                  <a:cubicBezTo>
                    <a:pt x="268" y="176"/>
                    <a:pt x="268" y="176"/>
                    <a:pt x="268" y="176"/>
                  </a:cubicBezTo>
                  <a:cubicBezTo>
                    <a:pt x="256" y="176"/>
                    <a:pt x="256" y="176"/>
                    <a:pt x="256" y="176"/>
                  </a:cubicBezTo>
                  <a:cubicBezTo>
                    <a:pt x="255" y="188"/>
                    <a:pt x="255" y="188"/>
                    <a:pt x="255" y="188"/>
                  </a:cubicBezTo>
                  <a:cubicBezTo>
                    <a:pt x="245" y="190"/>
                    <a:pt x="245" y="190"/>
                    <a:pt x="245" y="190"/>
                  </a:cubicBezTo>
                  <a:cubicBezTo>
                    <a:pt x="244" y="208"/>
                    <a:pt x="244" y="208"/>
                    <a:pt x="244" y="208"/>
                  </a:cubicBezTo>
                  <a:cubicBezTo>
                    <a:pt x="210" y="210"/>
                    <a:pt x="210" y="210"/>
                    <a:pt x="210" y="210"/>
                  </a:cubicBezTo>
                  <a:cubicBezTo>
                    <a:pt x="118" y="310"/>
                    <a:pt x="118" y="310"/>
                    <a:pt x="118" y="310"/>
                  </a:cubicBezTo>
                  <a:cubicBezTo>
                    <a:pt x="118" y="309"/>
                    <a:pt x="118" y="309"/>
                    <a:pt x="118" y="309"/>
                  </a:cubicBezTo>
                  <a:cubicBezTo>
                    <a:pt x="118" y="309"/>
                    <a:pt x="112" y="301"/>
                    <a:pt x="109" y="297"/>
                  </a:cubicBezTo>
                  <a:cubicBezTo>
                    <a:pt x="107" y="293"/>
                    <a:pt x="97" y="292"/>
                    <a:pt x="88" y="292"/>
                  </a:cubicBezTo>
                  <a:cubicBezTo>
                    <a:pt x="79" y="291"/>
                    <a:pt x="77" y="281"/>
                    <a:pt x="75" y="277"/>
                  </a:cubicBezTo>
                  <a:cubicBezTo>
                    <a:pt x="74" y="273"/>
                    <a:pt x="73" y="270"/>
                    <a:pt x="73" y="266"/>
                  </a:cubicBezTo>
                  <a:cubicBezTo>
                    <a:pt x="72" y="262"/>
                    <a:pt x="67" y="258"/>
                    <a:pt x="65" y="255"/>
                  </a:cubicBezTo>
                  <a:cubicBezTo>
                    <a:pt x="63" y="252"/>
                    <a:pt x="59" y="243"/>
                    <a:pt x="58" y="241"/>
                  </a:cubicBezTo>
                  <a:cubicBezTo>
                    <a:pt x="57" y="239"/>
                    <a:pt x="49" y="226"/>
                    <a:pt x="45" y="220"/>
                  </a:cubicBezTo>
                  <a:cubicBezTo>
                    <a:pt x="41" y="214"/>
                    <a:pt x="42" y="200"/>
                    <a:pt x="42" y="200"/>
                  </a:cubicBezTo>
                  <a:cubicBezTo>
                    <a:pt x="1" y="123"/>
                    <a:pt x="1" y="123"/>
                    <a:pt x="1" y="123"/>
                  </a:cubicBezTo>
                  <a:cubicBezTo>
                    <a:pt x="1" y="122"/>
                    <a:pt x="1" y="122"/>
                    <a:pt x="1" y="122"/>
                  </a:cubicBezTo>
                  <a:cubicBezTo>
                    <a:pt x="6" y="114"/>
                    <a:pt x="6" y="114"/>
                    <a:pt x="6" y="114"/>
                  </a:cubicBezTo>
                  <a:cubicBezTo>
                    <a:pt x="6" y="114"/>
                    <a:pt x="4" y="108"/>
                    <a:pt x="2" y="106"/>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Orange County">
              <a:extLst>
                <a:ext uri="{FF2B5EF4-FFF2-40B4-BE49-F238E27FC236}">
                  <a16:creationId xmlns:a16="http://schemas.microsoft.com/office/drawing/2014/main" id="{4B06D3A4-262D-426C-AA2C-1FA65864861B}"/>
                </a:ext>
              </a:extLst>
            </p:cNvPr>
            <p:cNvSpPr>
              <a:spLocks/>
            </p:cNvSpPr>
            <p:nvPr/>
          </p:nvSpPr>
          <p:spPr bwMode="auto">
            <a:xfrm>
              <a:off x="5529263" y="6008688"/>
              <a:ext cx="314325" cy="336550"/>
            </a:xfrm>
            <a:custGeom>
              <a:avLst/>
              <a:gdLst>
                <a:gd name="T0" fmla="*/ 183 w 236"/>
                <a:gd name="T1" fmla="*/ 199 h 228"/>
                <a:gd name="T2" fmla="*/ 177 w 236"/>
                <a:gd name="T3" fmla="*/ 228 h 228"/>
                <a:gd name="T4" fmla="*/ 169 w 236"/>
                <a:gd name="T5" fmla="*/ 217 h 228"/>
                <a:gd name="T6" fmla="*/ 141 w 236"/>
                <a:gd name="T7" fmla="*/ 204 h 228"/>
                <a:gd name="T8" fmla="*/ 135 w 236"/>
                <a:gd name="T9" fmla="*/ 197 h 228"/>
                <a:gd name="T10" fmla="*/ 113 w 236"/>
                <a:gd name="T11" fmla="*/ 175 h 228"/>
                <a:gd name="T12" fmla="*/ 101 w 236"/>
                <a:gd name="T13" fmla="*/ 168 h 228"/>
                <a:gd name="T14" fmla="*/ 83 w 236"/>
                <a:gd name="T15" fmla="*/ 156 h 228"/>
                <a:gd name="T16" fmla="*/ 71 w 236"/>
                <a:gd name="T17" fmla="*/ 153 h 228"/>
                <a:gd name="T18" fmla="*/ 72 w 236"/>
                <a:gd name="T19" fmla="*/ 149 h 228"/>
                <a:gd name="T20" fmla="*/ 72 w 236"/>
                <a:gd name="T21" fmla="*/ 145 h 228"/>
                <a:gd name="T22" fmla="*/ 66 w 236"/>
                <a:gd name="T23" fmla="*/ 143 h 228"/>
                <a:gd name="T24" fmla="*/ 61 w 236"/>
                <a:gd name="T25" fmla="*/ 147 h 228"/>
                <a:gd name="T26" fmla="*/ 52 w 236"/>
                <a:gd name="T27" fmla="*/ 142 h 228"/>
                <a:gd name="T28" fmla="*/ 10 w 236"/>
                <a:gd name="T29" fmla="*/ 104 h 228"/>
                <a:gd name="T30" fmla="*/ 3 w 236"/>
                <a:gd name="T31" fmla="*/ 95 h 228"/>
                <a:gd name="T32" fmla="*/ 0 w 236"/>
                <a:gd name="T33" fmla="*/ 91 h 228"/>
                <a:gd name="T34" fmla="*/ 0 w 236"/>
                <a:gd name="T35" fmla="*/ 91 h 228"/>
                <a:gd name="T36" fmla="*/ 2 w 236"/>
                <a:gd name="T37" fmla="*/ 65 h 228"/>
                <a:gd name="T38" fmla="*/ 12 w 236"/>
                <a:gd name="T39" fmla="*/ 52 h 228"/>
                <a:gd name="T40" fmla="*/ 19 w 236"/>
                <a:gd name="T41" fmla="*/ 40 h 228"/>
                <a:gd name="T42" fmla="*/ 29 w 236"/>
                <a:gd name="T43" fmla="*/ 32 h 228"/>
                <a:gd name="T44" fmla="*/ 39 w 236"/>
                <a:gd name="T45" fmla="*/ 20 h 228"/>
                <a:gd name="T46" fmla="*/ 38 w 236"/>
                <a:gd name="T47" fmla="*/ 6 h 228"/>
                <a:gd name="T48" fmla="*/ 100 w 236"/>
                <a:gd name="T49" fmla="*/ 0 h 228"/>
                <a:gd name="T50" fmla="*/ 140 w 236"/>
                <a:gd name="T51" fmla="*/ 31 h 228"/>
                <a:gd name="T52" fmla="*/ 181 w 236"/>
                <a:gd name="T53" fmla="*/ 75 h 228"/>
                <a:gd name="T54" fmla="*/ 191 w 236"/>
                <a:gd name="T55" fmla="*/ 76 h 228"/>
                <a:gd name="T56" fmla="*/ 192 w 236"/>
                <a:gd name="T57" fmla="*/ 96 h 228"/>
                <a:gd name="T58" fmla="*/ 210 w 236"/>
                <a:gd name="T59" fmla="*/ 96 h 228"/>
                <a:gd name="T60" fmla="*/ 236 w 236"/>
                <a:gd name="T61" fmla="*/ 116 h 228"/>
                <a:gd name="T62" fmla="*/ 205 w 236"/>
                <a:gd name="T63" fmla="*/ 166 h 228"/>
                <a:gd name="T64" fmla="*/ 206 w 236"/>
                <a:gd name="T65" fmla="*/ 180 h 228"/>
                <a:gd name="T66" fmla="*/ 207 w 236"/>
                <a:gd name="T67" fmla="*/ 188 h 228"/>
                <a:gd name="T68" fmla="*/ 199 w 236"/>
                <a:gd name="T69" fmla="*/ 198 h 228"/>
                <a:gd name="T70" fmla="*/ 183 w 236"/>
                <a:gd name="T71" fmla="*/ 19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28">
                  <a:moveTo>
                    <a:pt x="183" y="199"/>
                  </a:moveTo>
                  <a:cubicBezTo>
                    <a:pt x="177" y="228"/>
                    <a:pt x="177" y="228"/>
                    <a:pt x="177" y="228"/>
                  </a:cubicBezTo>
                  <a:cubicBezTo>
                    <a:pt x="174" y="225"/>
                    <a:pt x="171" y="221"/>
                    <a:pt x="169" y="217"/>
                  </a:cubicBezTo>
                  <a:cubicBezTo>
                    <a:pt x="164" y="211"/>
                    <a:pt x="144" y="204"/>
                    <a:pt x="141" y="204"/>
                  </a:cubicBezTo>
                  <a:cubicBezTo>
                    <a:pt x="137" y="204"/>
                    <a:pt x="137" y="200"/>
                    <a:pt x="135" y="197"/>
                  </a:cubicBezTo>
                  <a:cubicBezTo>
                    <a:pt x="134" y="194"/>
                    <a:pt x="116" y="178"/>
                    <a:pt x="113" y="175"/>
                  </a:cubicBezTo>
                  <a:cubicBezTo>
                    <a:pt x="110" y="172"/>
                    <a:pt x="105" y="170"/>
                    <a:pt x="101" y="168"/>
                  </a:cubicBezTo>
                  <a:cubicBezTo>
                    <a:pt x="97" y="166"/>
                    <a:pt x="87" y="159"/>
                    <a:pt x="83" y="156"/>
                  </a:cubicBezTo>
                  <a:cubicBezTo>
                    <a:pt x="80" y="152"/>
                    <a:pt x="76" y="154"/>
                    <a:pt x="71" y="153"/>
                  </a:cubicBezTo>
                  <a:cubicBezTo>
                    <a:pt x="65" y="153"/>
                    <a:pt x="70" y="150"/>
                    <a:pt x="72" y="149"/>
                  </a:cubicBezTo>
                  <a:cubicBezTo>
                    <a:pt x="74" y="147"/>
                    <a:pt x="74" y="147"/>
                    <a:pt x="72" y="145"/>
                  </a:cubicBezTo>
                  <a:cubicBezTo>
                    <a:pt x="71" y="142"/>
                    <a:pt x="68" y="142"/>
                    <a:pt x="66" y="143"/>
                  </a:cubicBezTo>
                  <a:cubicBezTo>
                    <a:pt x="63" y="143"/>
                    <a:pt x="63" y="145"/>
                    <a:pt x="61" y="147"/>
                  </a:cubicBezTo>
                  <a:cubicBezTo>
                    <a:pt x="60" y="148"/>
                    <a:pt x="56" y="144"/>
                    <a:pt x="52" y="142"/>
                  </a:cubicBezTo>
                  <a:cubicBezTo>
                    <a:pt x="48" y="139"/>
                    <a:pt x="12" y="106"/>
                    <a:pt x="10" y="104"/>
                  </a:cubicBezTo>
                  <a:cubicBezTo>
                    <a:pt x="8" y="103"/>
                    <a:pt x="4" y="98"/>
                    <a:pt x="3" y="95"/>
                  </a:cubicBezTo>
                  <a:cubicBezTo>
                    <a:pt x="3" y="93"/>
                    <a:pt x="2" y="92"/>
                    <a:pt x="0" y="91"/>
                  </a:cubicBezTo>
                  <a:cubicBezTo>
                    <a:pt x="0" y="91"/>
                    <a:pt x="0" y="91"/>
                    <a:pt x="0" y="91"/>
                  </a:cubicBezTo>
                  <a:cubicBezTo>
                    <a:pt x="5" y="84"/>
                    <a:pt x="2" y="65"/>
                    <a:pt x="2" y="65"/>
                  </a:cubicBezTo>
                  <a:cubicBezTo>
                    <a:pt x="11" y="64"/>
                    <a:pt x="12" y="56"/>
                    <a:pt x="12" y="52"/>
                  </a:cubicBezTo>
                  <a:cubicBezTo>
                    <a:pt x="12" y="48"/>
                    <a:pt x="17" y="42"/>
                    <a:pt x="19" y="40"/>
                  </a:cubicBezTo>
                  <a:cubicBezTo>
                    <a:pt x="21" y="37"/>
                    <a:pt x="27" y="33"/>
                    <a:pt x="29" y="32"/>
                  </a:cubicBezTo>
                  <a:cubicBezTo>
                    <a:pt x="31" y="30"/>
                    <a:pt x="39" y="20"/>
                    <a:pt x="39" y="20"/>
                  </a:cubicBezTo>
                  <a:cubicBezTo>
                    <a:pt x="38" y="6"/>
                    <a:pt x="38" y="6"/>
                    <a:pt x="38" y="6"/>
                  </a:cubicBezTo>
                  <a:cubicBezTo>
                    <a:pt x="100" y="0"/>
                    <a:pt x="100" y="0"/>
                    <a:pt x="100" y="0"/>
                  </a:cubicBezTo>
                  <a:cubicBezTo>
                    <a:pt x="100" y="0"/>
                    <a:pt x="120" y="14"/>
                    <a:pt x="140" y="31"/>
                  </a:cubicBezTo>
                  <a:cubicBezTo>
                    <a:pt x="157" y="45"/>
                    <a:pt x="174" y="62"/>
                    <a:pt x="181" y="75"/>
                  </a:cubicBezTo>
                  <a:cubicBezTo>
                    <a:pt x="191" y="76"/>
                    <a:pt x="191" y="76"/>
                    <a:pt x="191" y="76"/>
                  </a:cubicBezTo>
                  <a:cubicBezTo>
                    <a:pt x="192" y="96"/>
                    <a:pt x="192" y="96"/>
                    <a:pt x="192" y="96"/>
                  </a:cubicBezTo>
                  <a:cubicBezTo>
                    <a:pt x="210" y="96"/>
                    <a:pt x="210" y="96"/>
                    <a:pt x="210" y="96"/>
                  </a:cubicBezTo>
                  <a:cubicBezTo>
                    <a:pt x="236" y="116"/>
                    <a:pt x="236" y="116"/>
                    <a:pt x="236" y="116"/>
                  </a:cubicBezTo>
                  <a:cubicBezTo>
                    <a:pt x="205" y="166"/>
                    <a:pt x="205" y="166"/>
                    <a:pt x="205" y="166"/>
                  </a:cubicBezTo>
                  <a:cubicBezTo>
                    <a:pt x="206" y="180"/>
                    <a:pt x="206" y="180"/>
                    <a:pt x="206" y="180"/>
                  </a:cubicBezTo>
                  <a:cubicBezTo>
                    <a:pt x="207" y="188"/>
                    <a:pt x="207" y="188"/>
                    <a:pt x="207" y="188"/>
                  </a:cubicBezTo>
                  <a:cubicBezTo>
                    <a:pt x="199" y="198"/>
                    <a:pt x="199" y="198"/>
                    <a:pt x="199" y="198"/>
                  </a:cubicBezTo>
                  <a:lnTo>
                    <a:pt x="183" y="199"/>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Santa Barbara County">
              <a:extLst>
                <a:ext uri="{FF2B5EF4-FFF2-40B4-BE49-F238E27FC236}">
                  <a16:creationId xmlns:a16="http://schemas.microsoft.com/office/drawing/2014/main" id="{077653BF-ED15-4766-91C0-AA851054EC62}"/>
                </a:ext>
              </a:extLst>
            </p:cNvPr>
            <p:cNvSpPr>
              <a:spLocks/>
            </p:cNvSpPr>
            <p:nvPr/>
          </p:nvSpPr>
          <p:spPr bwMode="auto">
            <a:xfrm>
              <a:off x="4343401" y="5334001"/>
              <a:ext cx="560388" cy="449263"/>
            </a:xfrm>
            <a:custGeom>
              <a:avLst/>
              <a:gdLst>
                <a:gd name="T0" fmla="*/ 406 w 421"/>
                <a:gd name="T1" fmla="*/ 84 h 303"/>
                <a:gd name="T2" fmla="*/ 421 w 421"/>
                <a:gd name="T3" fmla="*/ 273 h 303"/>
                <a:gd name="T4" fmla="*/ 416 w 421"/>
                <a:gd name="T5" fmla="*/ 286 h 303"/>
                <a:gd name="T6" fmla="*/ 405 w 421"/>
                <a:gd name="T7" fmla="*/ 303 h 303"/>
                <a:gd name="T8" fmla="*/ 388 w 421"/>
                <a:gd name="T9" fmla="*/ 292 h 303"/>
                <a:gd name="T10" fmla="*/ 349 w 421"/>
                <a:gd name="T11" fmla="*/ 289 h 303"/>
                <a:gd name="T12" fmla="*/ 309 w 421"/>
                <a:gd name="T13" fmla="*/ 291 h 303"/>
                <a:gd name="T14" fmla="*/ 279 w 421"/>
                <a:gd name="T15" fmla="*/ 296 h 303"/>
                <a:gd name="T16" fmla="*/ 250 w 421"/>
                <a:gd name="T17" fmla="*/ 283 h 303"/>
                <a:gd name="T18" fmla="*/ 209 w 421"/>
                <a:gd name="T19" fmla="*/ 274 h 303"/>
                <a:gd name="T20" fmla="*/ 169 w 421"/>
                <a:gd name="T21" fmla="*/ 272 h 303"/>
                <a:gd name="T22" fmla="*/ 122 w 421"/>
                <a:gd name="T23" fmla="*/ 277 h 303"/>
                <a:gd name="T24" fmla="*/ 78 w 421"/>
                <a:gd name="T25" fmla="*/ 285 h 303"/>
                <a:gd name="T26" fmla="*/ 65 w 421"/>
                <a:gd name="T27" fmla="*/ 266 h 303"/>
                <a:gd name="T28" fmla="*/ 32 w 421"/>
                <a:gd name="T29" fmla="*/ 237 h 303"/>
                <a:gd name="T30" fmla="*/ 12 w 421"/>
                <a:gd name="T31" fmla="*/ 230 h 303"/>
                <a:gd name="T32" fmla="*/ 25 w 421"/>
                <a:gd name="T33" fmla="*/ 180 h 303"/>
                <a:gd name="T34" fmla="*/ 18 w 421"/>
                <a:gd name="T35" fmla="*/ 143 h 303"/>
                <a:gd name="T36" fmla="*/ 17 w 421"/>
                <a:gd name="T37" fmla="*/ 108 h 303"/>
                <a:gd name="T38" fmla="*/ 3 w 421"/>
                <a:gd name="T39" fmla="*/ 95 h 303"/>
                <a:gd name="T40" fmla="*/ 7 w 421"/>
                <a:gd name="T41" fmla="*/ 78 h 303"/>
                <a:gd name="T42" fmla="*/ 9 w 421"/>
                <a:gd name="T43" fmla="*/ 67 h 303"/>
                <a:gd name="T44" fmla="*/ 39 w 421"/>
                <a:gd name="T45" fmla="*/ 61 h 303"/>
                <a:gd name="T46" fmla="*/ 111 w 421"/>
                <a:gd name="T47" fmla="*/ 77 h 303"/>
                <a:gd name="T48" fmla="*/ 129 w 421"/>
                <a:gd name="T49" fmla="*/ 73 h 303"/>
                <a:gd name="T50" fmla="*/ 115 w 421"/>
                <a:gd name="T51" fmla="*/ 50 h 303"/>
                <a:gd name="T52" fmla="*/ 139 w 421"/>
                <a:gd name="T53" fmla="*/ 39 h 303"/>
                <a:gd name="T54" fmla="*/ 165 w 421"/>
                <a:gd name="T55" fmla="*/ 32 h 303"/>
                <a:gd name="T56" fmla="*/ 178 w 421"/>
                <a:gd name="T57" fmla="*/ 11 h 303"/>
                <a:gd name="T58" fmla="*/ 201 w 421"/>
                <a:gd name="T59" fmla="*/ 5 h 303"/>
                <a:gd name="T60" fmla="*/ 230 w 421"/>
                <a:gd name="T61" fmla="*/ 21 h 303"/>
                <a:gd name="T62" fmla="*/ 256 w 421"/>
                <a:gd name="T63" fmla="*/ 29 h 303"/>
                <a:gd name="T64" fmla="*/ 277 w 421"/>
                <a:gd name="T65" fmla="*/ 37 h 303"/>
                <a:gd name="T66" fmla="*/ 294 w 421"/>
                <a:gd name="T67" fmla="*/ 50 h 303"/>
                <a:gd name="T68" fmla="*/ 343 w 421"/>
                <a:gd name="T69" fmla="*/ 62 h 303"/>
                <a:gd name="T70" fmla="*/ 375 w 421"/>
                <a:gd name="T71" fmla="*/ 81 h 303"/>
                <a:gd name="T72" fmla="*/ 401 w 421"/>
                <a:gd name="T73" fmla="*/ 9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303">
                  <a:moveTo>
                    <a:pt x="401" y="84"/>
                  </a:moveTo>
                  <a:cubicBezTo>
                    <a:pt x="406" y="84"/>
                    <a:pt x="406" y="84"/>
                    <a:pt x="406" y="84"/>
                  </a:cubicBezTo>
                  <a:cubicBezTo>
                    <a:pt x="415" y="85"/>
                    <a:pt x="415" y="85"/>
                    <a:pt x="415" y="85"/>
                  </a:cubicBezTo>
                  <a:cubicBezTo>
                    <a:pt x="421" y="273"/>
                    <a:pt x="421" y="273"/>
                    <a:pt x="421" y="273"/>
                  </a:cubicBezTo>
                  <a:cubicBezTo>
                    <a:pt x="421" y="273"/>
                    <a:pt x="419" y="277"/>
                    <a:pt x="418" y="279"/>
                  </a:cubicBezTo>
                  <a:cubicBezTo>
                    <a:pt x="417" y="281"/>
                    <a:pt x="415" y="283"/>
                    <a:pt x="416" y="286"/>
                  </a:cubicBezTo>
                  <a:cubicBezTo>
                    <a:pt x="417" y="289"/>
                    <a:pt x="416" y="292"/>
                    <a:pt x="414" y="294"/>
                  </a:cubicBezTo>
                  <a:cubicBezTo>
                    <a:pt x="412" y="296"/>
                    <a:pt x="406" y="300"/>
                    <a:pt x="405" y="303"/>
                  </a:cubicBezTo>
                  <a:cubicBezTo>
                    <a:pt x="405" y="302"/>
                    <a:pt x="404" y="302"/>
                    <a:pt x="403" y="302"/>
                  </a:cubicBezTo>
                  <a:cubicBezTo>
                    <a:pt x="397" y="300"/>
                    <a:pt x="391" y="296"/>
                    <a:pt x="388" y="292"/>
                  </a:cubicBezTo>
                  <a:cubicBezTo>
                    <a:pt x="385" y="289"/>
                    <a:pt x="375" y="290"/>
                    <a:pt x="369" y="289"/>
                  </a:cubicBezTo>
                  <a:cubicBezTo>
                    <a:pt x="363" y="288"/>
                    <a:pt x="355" y="289"/>
                    <a:pt x="349" y="289"/>
                  </a:cubicBezTo>
                  <a:cubicBezTo>
                    <a:pt x="342" y="289"/>
                    <a:pt x="335" y="298"/>
                    <a:pt x="331" y="300"/>
                  </a:cubicBezTo>
                  <a:cubicBezTo>
                    <a:pt x="328" y="301"/>
                    <a:pt x="315" y="293"/>
                    <a:pt x="309" y="291"/>
                  </a:cubicBezTo>
                  <a:cubicBezTo>
                    <a:pt x="303" y="289"/>
                    <a:pt x="292" y="291"/>
                    <a:pt x="289" y="293"/>
                  </a:cubicBezTo>
                  <a:cubicBezTo>
                    <a:pt x="286" y="295"/>
                    <a:pt x="283" y="296"/>
                    <a:pt x="279" y="296"/>
                  </a:cubicBezTo>
                  <a:cubicBezTo>
                    <a:pt x="275" y="295"/>
                    <a:pt x="267" y="290"/>
                    <a:pt x="264" y="288"/>
                  </a:cubicBezTo>
                  <a:cubicBezTo>
                    <a:pt x="262" y="287"/>
                    <a:pt x="255" y="284"/>
                    <a:pt x="250" y="283"/>
                  </a:cubicBezTo>
                  <a:cubicBezTo>
                    <a:pt x="245" y="282"/>
                    <a:pt x="236" y="277"/>
                    <a:pt x="231" y="275"/>
                  </a:cubicBezTo>
                  <a:cubicBezTo>
                    <a:pt x="226" y="273"/>
                    <a:pt x="213" y="274"/>
                    <a:pt x="209" y="274"/>
                  </a:cubicBezTo>
                  <a:cubicBezTo>
                    <a:pt x="205" y="275"/>
                    <a:pt x="198" y="271"/>
                    <a:pt x="194" y="271"/>
                  </a:cubicBezTo>
                  <a:cubicBezTo>
                    <a:pt x="190" y="270"/>
                    <a:pt x="173" y="271"/>
                    <a:pt x="169" y="272"/>
                  </a:cubicBezTo>
                  <a:cubicBezTo>
                    <a:pt x="165" y="272"/>
                    <a:pt x="140" y="273"/>
                    <a:pt x="136" y="273"/>
                  </a:cubicBezTo>
                  <a:cubicBezTo>
                    <a:pt x="132" y="273"/>
                    <a:pt x="126" y="275"/>
                    <a:pt x="122" y="277"/>
                  </a:cubicBezTo>
                  <a:cubicBezTo>
                    <a:pt x="119" y="279"/>
                    <a:pt x="95" y="281"/>
                    <a:pt x="91" y="281"/>
                  </a:cubicBezTo>
                  <a:cubicBezTo>
                    <a:pt x="86" y="282"/>
                    <a:pt x="81" y="284"/>
                    <a:pt x="78" y="285"/>
                  </a:cubicBezTo>
                  <a:cubicBezTo>
                    <a:pt x="75" y="286"/>
                    <a:pt x="72" y="282"/>
                    <a:pt x="71" y="278"/>
                  </a:cubicBezTo>
                  <a:cubicBezTo>
                    <a:pt x="71" y="275"/>
                    <a:pt x="67" y="269"/>
                    <a:pt x="65" y="266"/>
                  </a:cubicBezTo>
                  <a:cubicBezTo>
                    <a:pt x="63" y="263"/>
                    <a:pt x="60" y="259"/>
                    <a:pt x="59" y="256"/>
                  </a:cubicBezTo>
                  <a:cubicBezTo>
                    <a:pt x="59" y="252"/>
                    <a:pt x="35" y="238"/>
                    <a:pt x="32" y="237"/>
                  </a:cubicBezTo>
                  <a:cubicBezTo>
                    <a:pt x="29" y="236"/>
                    <a:pt x="25" y="239"/>
                    <a:pt x="22" y="239"/>
                  </a:cubicBezTo>
                  <a:cubicBezTo>
                    <a:pt x="18" y="239"/>
                    <a:pt x="13" y="236"/>
                    <a:pt x="12" y="230"/>
                  </a:cubicBezTo>
                  <a:cubicBezTo>
                    <a:pt x="11" y="224"/>
                    <a:pt x="16" y="210"/>
                    <a:pt x="18" y="205"/>
                  </a:cubicBezTo>
                  <a:cubicBezTo>
                    <a:pt x="20" y="200"/>
                    <a:pt x="23" y="186"/>
                    <a:pt x="25" y="180"/>
                  </a:cubicBezTo>
                  <a:cubicBezTo>
                    <a:pt x="27" y="174"/>
                    <a:pt x="19" y="162"/>
                    <a:pt x="16" y="158"/>
                  </a:cubicBezTo>
                  <a:cubicBezTo>
                    <a:pt x="13" y="154"/>
                    <a:pt x="17" y="148"/>
                    <a:pt x="18" y="143"/>
                  </a:cubicBezTo>
                  <a:cubicBezTo>
                    <a:pt x="20" y="137"/>
                    <a:pt x="22" y="125"/>
                    <a:pt x="22" y="120"/>
                  </a:cubicBezTo>
                  <a:cubicBezTo>
                    <a:pt x="23" y="114"/>
                    <a:pt x="21" y="111"/>
                    <a:pt x="17" y="108"/>
                  </a:cubicBezTo>
                  <a:cubicBezTo>
                    <a:pt x="13" y="106"/>
                    <a:pt x="13" y="105"/>
                    <a:pt x="13" y="101"/>
                  </a:cubicBezTo>
                  <a:cubicBezTo>
                    <a:pt x="12" y="98"/>
                    <a:pt x="6" y="95"/>
                    <a:pt x="3" y="95"/>
                  </a:cubicBezTo>
                  <a:cubicBezTo>
                    <a:pt x="0" y="94"/>
                    <a:pt x="3" y="88"/>
                    <a:pt x="3" y="85"/>
                  </a:cubicBezTo>
                  <a:cubicBezTo>
                    <a:pt x="4" y="83"/>
                    <a:pt x="5" y="80"/>
                    <a:pt x="7" y="78"/>
                  </a:cubicBezTo>
                  <a:cubicBezTo>
                    <a:pt x="10" y="76"/>
                    <a:pt x="8" y="71"/>
                    <a:pt x="8" y="68"/>
                  </a:cubicBezTo>
                  <a:cubicBezTo>
                    <a:pt x="9" y="68"/>
                    <a:pt x="9" y="68"/>
                    <a:pt x="9" y="67"/>
                  </a:cubicBezTo>
                  <a:cubicBezTo>
                    <a:pt x="11" y="67"/>
                    <a:pt x="22" y="65"/>
                    <a:pt x="25" y="65"/>
                  </a:cubicBezTo>
                  <a:cubicBezTo>
                    <a:pt x="29" y="65"/>
                    <a:pt x="36" y="62"/>
                    <a:pt x="39" y="61"/>
                  </a:cubicBezTo>
                  <a:cubicBezTo>
                    <a:pt x="43" y="59"/>
                    <a:pt x="60" y="49"/>
                    <a:pt x="73" y="54"/>
                  </a:cubicBezTo>
                  <a:cubicBezTo>
                    <a:pt x="85" y="59"/>
                    <a:pt x="104" y="69"/>
                    <a:pt x="111" y="77"/>
                  </a:cubicBezTo>
                  <a:cubicBezTo>
                    <a:pt x="119" y="84"/>
                    <a:pt x="126" y="93"/>
                    <a:pt x="126" y="93"/>
                  </a:cubicBezTo>
                  <a:cubicBezTo>
                    <a:pt x="131" y="87"/>
                    <a:pt x="130" y="77"/>
                    <a:pt x="129" y="73"/>
                  </a:cubicBezTo>
                  <a:cubicBezTo>
                    <a:pt x="127" y="70"/>
                    <a:pt x="125" y="66"/>
                    <a:pt x="125" y="63"/>
                  </a:cubicBezTo>
                  <a:cubicBezTo>
                    <a:pt x="124" y="61"/>
                    <a:pt x="119" y="56"/>
                    <a:pt x="115" y="50"/>
                  </a:cubicBezTo>
                  <a:cubicBezTo>
                    <a:pt x="110" y="44"/>
                    <a:pt x="124" y="42"/>
                    <a:pt x="129" y="43"/>
                  </a:cubicBezTo>
                  <a:cubicBezTo>
                    <a:pt x="133" y="43"/>
                    <a:pt x="139" y="39"/>
                    <a:pt x="139" y="39"/>
                  </a:cubicBezTo>
                  <a:cubicBezTo>
                    <a:pt x="139" y="39"/>
                    <a:pt x="148" y="40"/>
                    <a:pt x="152" y="41"/>
                  </a:cubicBezTo>
                  <a:cubicBezTo>
                    <a:pt x="156" y="41"/>
                    <a:pt x="163" y="34"/>
                    <a:pt x="165" y="32"/>
                  </a:cubicBezTo>
                  <a:cubicBezTo>
                    <a:pt x="167" y="30"/>
                    <a:pt x="167" y="25"/>
                    <a:pt x="167" y="22"/>
                  </a:cubicBezTo>
                  <a:cubicBezTo>
                    <a:pt x="167" y="19"/>
                    <a:pt x="175" y="14"/>
                    <a:pt x="178" y="11"/>
                  </a:cubicBezTo>
                  <a:cubicBezTo>
                    <a:pt x="181" y="7"/>
                    <a:pt x="194" y="0"/>
                    <a:pt x="194" y="0"/>
                  </a:cubicBezTo>
                  <a:cubicBezTo>
                    <a:pt x="194" y="0"/>
                    <a:pt x="200" y="3"/>
                    <a:pt x="201" y="5"/>
                  </a:cubicBezTo>
                  <a:cubicBezTo>
                    <a:pt x="203" y="8"/>
                    <a:pt x="207" y="11"/>
                    <a:pt x="210" y="11"/>
                  </a:cubicBezTo>
                  <a:cubicBezTo>
                    <a:pt x="213" y="12"/>
                    <a:pt x="227" y="19"/>
                    <a:pt x="230" y="21"/>
                  </a:cubicBezTo>
                  <a:cubicBezTo>
                    <a:pt x="233" y="23"/>
                    <a:pt x="239" y="25"/>
                    <a:pt x="244" y="24"/>
                  </a:cubicBezTo>
                  <a:cubicBezTo>
                    <a:pt x="249" y="23"/>
                    <a:pt x="254" y="27"/>
                    <a:pt x="256" y="29"/>
                  </a:cubicBezTo>
                  <a:cubicBezTo>
                    <a:pt x="258" y="31"/>
                    <a:pt x="264" y="30"/>
                    <a:pt x="267" y="29"/>
                  </a:cubicBezTo>
                  <a:cubicBezTo>
                    <a:pt x="269" y="27"/>
                    <a:pt x="275" y="33"/>
                    <a:pt x="277" y="37"/>
                  </a:cubicBezTo>
                  <a:cubicBezTo>
                    <a:pt x="279" y="41"/>
                    <a:pt x="285" y="41"/>
                    <a:pt x="288" y="43"/>
                  </a:cubicBezTo>
                  <a:cubicBezTo>
                    <a:pt x="291" y="44"/>
                    <a:pt x="293" y="48"/>
                    <a:pt x="294" y="50"/>
                  </a:cubicBezTo>
                  <a:cubicBezTo>
                    <a:pt x="295" y="52"/>
                    <a:pt x="321" y="58"/>
                    <a:pt x="323" y="59"/>
                  </a:cubicBezTo>
                  <a:cubicBezTo>
                    <a:pt x="326" y="59"/>
                    <a:pt x="339" y="61"/>
                    <a:pt x="343" y="62"/>
                  </a:cubicBezTo>
                  <a:cubicBezTo>
                    <a:pt x="348" y="63"/>
                    <a:pt x="363" y="75"/>
                    <a:pt x="363" y="75"/>
                  </a:cubicBezTo>
                  <a:cubicBezTo>
                    <a:pt x="363" y="75"/>
                    <a:pt x="373" y="79"/>
                    <a:pt x="375" y="81"/>
                  </a:cubicBezTo>
                  <a:cubicBezTo>
                    <a:pt x="378" y="82"/>
                    <a:pt x="387" y="89"/>
                    <a:pt x="391" y="90"/>
                  </a:cubicBezTo>
                  <a:cubicBezTo>
                    <a:pt x="394" y="91"/>
                    <a:pt x="401" y="91"/>
                    <a:pt x="401" y="91"/>
                  </a:cubicBezTo>
                  <a:lnTo>
                    <a:pt x="401" y="84"/>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Kern County">
              <a:extLst>
                <a:ext uri="{FF2B5EF4-FFF2-40B4-BE49-F238E27FC236}">
                  <a16:creationId xmlns:a16="http://schemas.microsoft.com/office/drawing/2014/main" id="{77AFAAA3-1D15-4D38-AF87-6A91A9AECCB6}"/>
                </a:ext>
              </a:extLst>
            </p:cNvPr>
            <p:cNvSpPr>
              <a:spLocks/>
            </p:cNvSpPr>
            <p:nvPr/>
          </p:nvSpPr>
          <p:spPr bwMode="auto">
            <a:xfrm>
              <a:off x="4551363" y="4867276"/>
              <a:ext cx="1158875" cy="641350"/>
            </a:xfrm>
            <a:custGeom>
              <a:avLst/>
              <a:gdLst>
                <a:gd name="T0" fmla="*/ 217 w 870"/>
                <a:gd name="T1" fmla="*/ 26 h 433"/>
                <a:gd name="T2" fmla="*/ 726 w 870"/>
                <a:gd name="T3" fmla="*/ 7 h 433"/>
                <a:gd name="T4" fmla="*/ 734 w 870"/>
                <a:gd name="T5" fmla="*/ 6 h 433"/>
                <a:gd name="T6" fmla="*/ 851 w 870"/>
                <a:gd name="T7" fmla="*/ 0 h 433"/>
                <a:gd name="T8" fmla="*/ 853 w 870"/>
                <a:gd name="T9" fmla="*/ 32 h 433"/>
                <a:gd name="T10" fmla="*/ 846 w 870"/>
                <a:gd name="T11" fmla="*/ 34 h 433"/>
                <a:gd name="T12" fmla="*/ 847 w 870"/>
                <a:gd name="T13" fmla="*/ 50 h 433"/>
                <a:gd name="T14" fmla="*/ 864 w 870"/>
                <a:gd name="T15" fmla="*/ 48 h 433"/>
                <a:gd name="T16" fmla="*/ 866 w 870"/>
                <a:gd name="T17" fmla="*/ 63 h 433"/>
                <a:gd name="T18" fmla="*/ 854 w 870"/>
                <a:gd name="T19" fmla="*/ 64 h 433"/>
                <a:gd name="T20" fmla="*/ 868 w 870"/>
                <a:gd name="T21" fmla="*/ 292 h 433"/>
                <a:gd name="T22" fmla="*/ 863 w 870"/>
                <a:gd name="T23" fmla="*/ 292 h 433"/>
                <a:gd name="T24" fmla="*/ 870 w 870"/>
                <a:gd name="T25" fmla="*/ 406 h 433"/>
                <a:gd name="T26" fmla="*/ 860 w 870"/>
                <a:gd name="T27" fmla="*/ 407 h 433"/>
                <a:gd name="T28" fmla="*/ 444 w 870"/>
                <a:gd name="T29" fmla="*/ 426 h 433"/>
                <a:gd name="T30" fmla="*/ 430 w 870"/>
                <a:gd name="T31" fmla="*/ 427 h 433"/>
                <a:gd name="T32" fmla="*/ 427 w 870"/>
                <a:gd name="T33" fmla="*/ 432 h 433"/>
                <a:gd name="T34" fmla="*/ 327 w 870"/>
                <a:gd name="T35" fmla="*/ 433 h 433"/>
                <a:gd name="T36" fmla="*/ 326 w 870"/>
                <a:gd name="T37" fmla="*/ 414 h 433"/>
                <a:gd name="T38" fmla="*/ 317 w 870"/>
                <a:gd name="T39" fmla="*/ 415 h 433"/>
                <a:gd name="T40" fmla="*/ 313 w 870"/>
                <a:gd name="T41" fmla="*/ 410 h 433"/>
                <a:gd name="T42" fmla="*/ 279 w 870"/>
                <a:gd name="T43" fmla="*/ 411 h 433"/>
                <a:gd name="T44" fmla="*/ 279 w 870"/>
                <a:gd name="T45" fmla="*/ 401 h 433"/>
                <a:gd name="T46" fmla="*/ 259 w 870"/>
                <a:gd name="T47" fmla="*/ 400 h 433"/>
                <a:gd name="T48" fmla="*/ 250 w 870"/>
                <a:gd name="T49" fmla="*/ 399 h 433"/>
                <a:gd name="T50" fmla="*/ 250 w 870"/>
                <a:gd name="T51" fmla="*/ 399 h 433"/>
                <a:gd name="T52" fmla="*/ 245 w 870"/>
                <a:gd name="T53" fmla="*/ 326 h 433"/>
                <a:gd name="T54" fmla="*/ 238 w 870"/>
                <a:gd name="T55" fmla="*/ 319 h 433"/>
                <a:gd name="T56" fmla="*/ 216 w 870"/>
                <a:gd name="T57" fmla="*/ 320 h 433"/>
                <a:gd name="T58" fmla="*/ 214 w 870"/>
                <a:gd name="T59" fmla="*/ 284 h 433"/>
                <a:gd name="T60" fmla="*/ 180 w 870"/>
                <a:gd name="T61" fmla="*/ 286 h 433"/>
                <a:gd name="T62" fmla="*/ 178 w 870"/>
                <a:gd name="T63" fmla="*/ 250 h 433"/>
                <a:gd name="T64" fmla="*/ 131 w 870"/>
                <a:gd name="T65" fmla="*/ 251 h 433"/>
                <a:gd name="T66" fmla="*/ 129 w 870"/>
                <a:gd name="T67" fmla="*/ 215 h 433"/>
                <a:gd name="T68" fmla="*/ 108 w 870"/>
                <a:gd name="T69" fmla="*/ 216 h 433"/>
                <a:gd name="T70" fmla="*/ 105 w 870"/>
                <a:gd name="T71" fmla="*/ 180 h 433"/>
                <a:gd name="T72" fmla="*/ 67 w 870"/>
                <a:gd name="T73" fmla="*/ 179 h 433"/>
                <a:gd name="T74" fmla="*/ 67 w 870"/>
                <a:gd name="T75" fmla="*/ 170 h 433"/>
                <a:gd name="T76" fmla="*/ 53 w 870"/>
                <a:gd name="T77" fmla="*/ 156 h 433"/>
                <a:gd name="T78" fmla="*/ 49 w 870"/>
                <a:gd name="T79" fmla="*/ 147 h 433"/>
                <a:gd name="T80" fmla="*/ 39 w 870"/>
                <a:gd name="T81" fmla="*/ 138 h 433"/>
                <a:gd name="T82" fmla="*/ 37 w 870"/>
                <a:gd name="T83" fmla="*/ 105 h 433"/>
                <a:gd name="T84" fmla="*/ 3 w 870"/>
                <a:gd name="T85" fmla="*/ 105 h 433"/>
                <a:gd name="T86" fmla="*/ 0 w 870"/>
                <a:gd name="T87" fmla="*/ 34 h 433"/>
                <a:gd name="T88" fmla="*/ 217 w 870"/>
                <a:gd name="T89" fmla="*/ 2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0" h="433">
                  <a:moveTo>
                    <a:pt x="217" y="26"/>
                  </a:moveTo>
                  <a:cubicBezTo>
                    <a:pt x="726" y="7"/>
                    <a:pt x="726" y="7"/>
                    <a:pt x="726" y="7"/>
                  </a:cubicBezTo>
                  <a:cubicBezTo>
                    <a:pt x="734" y="6"/>
                    <a:pt x="734" y="6"/>
                    <a:pt x="734" y="6"/>
                  </a:cubicBezTo>
                  <a:cubicBezTo>
                    <a:pt x="851" y="0"/>
                    <a:pt x="851" y="0"/>
                    <a:pt x="851" y="0"/>
                  </a:cubicBezTo>
                  <a:cubicBezTo>
                    <a:pt x="853" y="32"/>
                    <a:pt x="853" y="32"/>
                    <a:pt x="853" y="32"/>
                  </a:cubicBezTo>
                  <a:cubicBezTo>
                    <a:pt x="846" y="34"/>
                    <a:pt x="846" y="34"/>
                    <a:pt x="846" y="34"/>
                  </a:cubicBezTo>
                  <a:cubicBezTo>
                    <a:pt x="847" y="50"/>
                    <a:pt x="847" y="50"/>
                    <a:pt x="847" y="50"/>
                  </a:cubicBezTo>
                  <a:cubicBezTo>
                    <a:pt x="864" y="48"/>
                    <a:pt x="864" y="48"/>
                    <a:pt x="864" y="48"/>
                  </a:cubicBezTo>
                  <a:cubicBezTo>
                    <a:pt x="866" y="63"/>
                    <a:pt x="866" y="63"/>
                    <a:pt x="866" y="63"/>
                  </a:cubicBezTo>
                  <a:cubicBezTo>
                    <a:pt x="854" y="64"/>
                    <a:pt x="854" y="64"/>
                    <a:pt x="854" y="64"/>
                  </a:cubicBezTo>
                  <a:cubicBezTo>
                    <a:pt x="868" y="292"/>
                    <a:pt x="868" y="292"/>
                    <a:pt x="868" y="292"/>
                  </a:cubicBezTo>
                  <a:cubicBezTo>
                    <a:pt x="863" y="292"/>
                    <a:pt x="863" y="292"/>
                    <a:pt x="863" y="292"/>
                  </a:cubicBezTo>
                  <a:cubicBezTo>
                    <a:pt x="870" y="406"/>
                    <a:pt x="870" y="406"/>
                    <a:pt x="870" y="406"/>
                  </a:cubicBezTo>
                  <a:cubicBezTo>
                    <a:pt x="860" y="407"/>
                    <a:pt x="860" y="407"/>
                    <a:pt x="860" y="407"/>
                  </a:cubicBezTo>
                  <a:cubicBezTo>
                    <a:pt x="444" y="426"/>
                    <a:pt x="444" y="426"/>
                    <a:pt x="444" y="426"/>
                  </a:cubicBezTo>
                  <a:cubicBezTo>
                    <a:pt x="430" y="427"/>
                    <a:pt x="430" y="427"/>
                    <a:pt x="430" y="427"/>
                  </a:cubicBezTo>
                  <a:cubicBezTo>
                    <a:pt x="427" y="432"/>
                    <a:pt x="427" y="432"/>
                    <a:pt x="427" y="432"/>
                  </a:cubicBezTo>
                  <a:cubicBezTo>
                    <a:pt x="327" y="433"/>
                    <a:pt x="327" y="433"/>
                    <a:pt x="327" y="433"/>
                  </a:cubicBezTo>
                  <a:cubicBezTo>
                    <a:pt x="326" y="414"/>
                    <a:pt x="326" y="414"/>
                    <a:pt x="326" y="414"/>
                  </a:cubicBezTo>
                  <a:cubicBezTo>
                    <a:pt x="317" y="415"/>
                    <a:pt x="317" y="415"/>
                    <a:pt x="317" y="415"/>
                  </a:cubicBezTo>
                  <a:cubicBezTo>
                    <a:pt x="313" y="410"/>
                    <a:pt x="313" y="410"/>
                    <a:pt x="313" y="410"/>
                  </a:cubicBezTo>
                  <a:cubicBezTo>
                    <a:pt x="279" y="411"/>
                    <a:pt x="279" y="411"/>
                    <a:pt x="279" y="411"/>
                  </a:cubicBezTo>
                  <a:cubicBezTo>
                    <a:pt x="279" y="401"/>
                    <a:pt x="279" y="401"/>
                    <a:pt x="279" y="401"/>
                  </a:cubicBezTo>
                  <a:cubicBezTo>
                    <a:pt x="259" y="400"/>
                    <a:pt x="259" y="400"/>
                    <a:pt x="259" y="400"/>
                  </a:cubicBezTo>
                  <a:cubicBezTo>
                    <a:pt x="250" y="399"/>
                    <a:pt x="250" y="399"/>
                    <a:pt x="250" y="399"/>
                  </a:cubicBezTo>
                  <a:cubicBezTo>
                    <a:pt x="250" y="399"/>
                    <a:pt x="250" y="399"/>
                    <a:pt x="250" y="399"/>
                  </a:cubicBezTo>
                  <a:cubicBezTo>
                    <a:pt x="245" y="326"/>
                    <a:pt x="245" y="326"/>
                    <a:pt x="245" y="326"/>
                  </a:cubicBezTo>
                  <a:cubicBezTo>
                    <a:pt x="238" y="319"/>
                    <a:pt x="238" y="319"/>
                    <a:pt x="238" y="319"/>
                  </a:cubicBezTo>
                  <a:cubicBezTo>
                    <a:pt x="216" y="320"/>
                    <a:pt x="216" y="320"/>
                    <a:pt x="216" y="320"/>
                  </a:cubicBezTo>
                  <a:cubicBezTo>
                    <a:pt x="214" y="284"/>
                    <a:pt x="214" y="284"/>
                    <a:pt x="214" y="284"/>
                  </a:cubicBezTo>
                  <a:cubicBezTo>
                    <a:pt x="180" y="286"/>
                    <a:pt x="180" y="286"/>
                    <a:pt x="180" y="286"/>
                  </a:cubicBezTo>
                  <a:cubicBezTo>
                    <a:pt x="178" y="250"/>
                    <a:pt x="178" y="250"/>
                    <a:pt x="178" y="250"/>
                  </a:cubicBezTo>
                  <a:cubicBezTo>
                    <a:pt x="131" y="251"/>
                    <a:pt x="131" y="251"/>
                    <a:pt x="131" y="251"/>
                  </a:cubicBezTo>
                  <a:cubicBezTo>
                    <a:pt x="129" y="215"/>
                    <a:pt x="129" y="215"/>
                    <a:pt x="129" y="215"/>
                  </a:cubicBezTo>
                  <a:cubicBezTo>
                    <a:pt x="108" y="216"/>
                    <a:pt x="108" y="216"/>
                    <a:pt x="108" y="216"/>
                  </a:cubicBezTo>
                  <a:cubicBezTo>
                    <a:pt x="105" y="180"/>
                    <a:pt x="105" y="180"/>
                    <a:pt x="105" y="180"/>
                  </a:cubicBezTo>
                  <a:cubicBezTo>
                    <a:pt x="67" y="179"/>
                    <a:pt x="67" y="179"/>
                    <a:pt x="67" y="179"/>
                  </a:cubicBezTo>
                  <a:cubicBezTo>
                    <a:pt x="67" y="170"/>
                    <a:pt x="67" y="170"/>
                    <a:pt x="67" y="170"/>
                  </a:cubicBezTo>
                  <a:cubicBezTo>
                    <a:pt x="53" y="156"/>
                    <a:pt x="53" y="156"/>
                    <a:pt x="53" y="156"/>
                  </a:cubicBezTo>
                  <a:cubicBezTo>
                    <a:pt x="53" y="156"/>
                    <a:pt x="50" y="149"/>
                    <a:pt x="49" y="147"/>
                  </a:cubicBezTo>
                  <a:cubicBezTo>
                    <a:pt x="49" y="145"/>
                    <a:pt x="39" y="138"/>
                    <a:pt x="39" y="138"/>
                  </a:cubicBezTo>
                  <a:cubicBezTo>
                    <a:pt x="37" y="105"/>
                    <a:pt x="37" y="105"/>
                    <a:pt x="37" y="105"/>
                  </a:cubicBezTo>
                  <a:cubicBezTo>
                    <a:pt x="3" y="105"/>
                    <a:pt x="3" y="105"/>
                    <a:pt x="3" y="105"/>
                  </a:cubicBezTo>
                  <a:cubicBezTo>
                    <a:pt x="0" y="34"/>
                    <a:pt x="0" y="34"/>
                    <a:pt x="0" y="34"/>
                  </a:cubicBezTo>
                  <a:lnTo>
                    <a:pt x="217" y="26"/>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Riverside County">
              <a:extLst>
                <a:ext uri="{FF2B5EF4-FFF2-40B4-BE49-F238E27FC236}">
                  <a16:creationId xmlns:a16="http://schemas.microsoft.com/office/drawing/2014/main" id="{50E0DDAF-B349-413E-8458-31BFC683FA83}"/>
                </a:ext>
              </a:extLst>
            </p:cNvPr>
            <p:cNvSpPr>
              <a:spLocks/>
            </p:cNvSpPr>
            <p:nvPr/>
          </p:nvSpPr>
          <p:spPr bwMode="auto">
            <a:xfrm>
              <a:off x="5715001" y="5822951"/>
              <a:ext cx="1476375" cy="490538"/>
            </a:xfrm>
            <a:custGeom>
              <a:avLst/>
              <a:gdLst>
                <a:gd name="T0" fmla="*/ 1107 w 1108"/>
                <a:gd name="T1" fmla="*/ 0 h 331"/>
                <a:gd name="T2" fmla="*/ 1108 w 1108"/>
                <a:gd name="T3" fmla="*/ 0 h 331"/>
                <a:gd name="T4" fmla="*/ 1104 w 1108"/>
                <a:gd name="T5" fmla="*/ 19 h 331"/>
                <a:gd name="T6" fmla="*/ 1093 w 1108"/>
                <a:gd name="T7" fmla="*/ 22 h 331"/>
                <a:gd name="T8" fmla="*/ 1085 w 1108"/>
                <a:gd name="T9" fmla="*/ 42 h 331"/>
                <a:gd name="T10" fmla="*/ 1076 w 1108"/>
                <a:gd name="T11" fmla="*/ 55 h 331"/>
                <a:gd name="T12" fmla="*/ 1082 w 1108"/>
                <a:gd name="T13" fmla="*/ 65 h 331"/>
                <a:gd name="T14" fmla="*/ 1081 w 1108"/>
                <a:gd name="T15" fmla="*/ 73 h 331"/>
                <a:gd name="T16" fmla="*/ 1082 w 1108"/>
                <a:gd name="T17" fmla="*/ 84 h 331"/>
                <a:gd name="T18" fmla="*/ 1081 w 1108"/>
                <a:gd name="T19" fmla="*/ 92 h 331"/>
                <a:gd name="T20" fmla="*/ 1082 w 1108"/>
                <a:gd name="T21" fmla="*/ 103 h 331"/>
                <a:gd name="T22" fmla="*/ 1084 w 1108"/>
                <a:gd name="T23" fmla="*/ 113 h 331"/>
                <a:gd name="T24" fmla="*/ 1089 w 1108"/>
                <a:gd name="T25" fmla="*/ 130 h 331"/>
                <a:gd name="T26" fmla="*/ 1090 w 1108"/>
                <a:gd name="T27" fmla="*/ 146 h 331"/>
                <a:gd name="T28" fmla="*/ 1092 w 1108"/>
                <a:gd name="T29" fmla="*/ 160 h 331"/>
                <a:gd name="T30" fmla="*/ 1084 w 1108"/>
                <a:gd name="T31" fmla="*/ 168 h 331"/>
                <a:gd name="T32" fmla="*/ 1087 w 1108"/>
                <a:gd name="T33" fmla="*/ 192 h 331"/>
                <a:gd name="T34" fmla="*/ 1081 w 1108"/>
                <a:gd name="T35" fmla="*/ 209 h 331"/>
                <a:gd name="T36" fmla="*/ 1088 w 1108"/>
                <a:gd name="T37" fmla="*/ 217 h 331"/>
                <a:gd name="T38" fmla="*/ 1072 w 1108"/>
                <a:gd name="T39" fmla="*/ 239 h 331"/>
                <a:gd name="T40" fmla="*/ 1059 w 1108"/>
                <a:gd name="T41" fmla="*/ 263 h 331"/>
                <a:gd name="T42" fmla="*/ 1057 w 1108"/>
                <a:gd name="T43" fmla="*/ 271 h 331"/>
                <a:gd name="T44" fmla="*/ 1056 w 1108"/>
                <a:gd name="T45" fmla="*/ 271 h 331"/>
                <a:gd name="T46" fmla="*/ 558 w 1108"/>
                <a:gd name="T47" fmla="*/ 310 h 331"/>
                <a:gd name="T48" fmla="*/ 231 w 1108"/>
                <a:gd name="T49" fmla="*/ 329 h 331"/>
                <a:gd name="T50" fmla="*/ 231 w 1108"/>
                <a:gd name="T51" fmla="*/ 326 h 331"/>
                <a:gd name="T52" fmla="*/ 161 w 1108"/>
                <a:gd name="T53" fmla="*/ 331 h 331"/>
                <a:gd name="T54" fmla="*/ 160 w 1108"/>
                <a:gd name="T55" fmla="*/ 325 h 331"/>
                <a:gd name="T56" fmla="*/ 117 w 1108"/>
                <a:gd name="T57" fmla="*/ 310 h 331"/>
                <a:gd name="T58" fmla="*/ 116 w 1108"/>
                <a:gd name="T59" fmla="*/ 301 h 331"/>
                <a:gd name="T60" fmla="*/ 66 w 1108"/>
                <a:gd name="T61" fmla="*/ 305 h 331"/>
                <a:gd name="T62" fmla="*/ 65 w 1108"/>
                <a:gd name="T63" fmla="*/ 291 h 331"/>
                <a:gd name="T64" fmla="*/ 96 w 1108"/>
                <a:gd name="T65" fmla="*/ 241 h 331"/>
                <a:gd name="T66" fmla="*/ 70 w 1108"/>
                <a:gd name="T67" fmla="*/ 221 h 331"/>
                <a:gd name="T68" fmla="*/ 52 w 1108"/>
                <a:gd name="T69" fmla="*/ 221 h 331"/>
                <a:gd name="T70" fmla="*/ 51 w 1108"/>
                <a:gd name="T71" fmla="*/ 201 h 331"/>
                <a:gd name="T72" fmla="*/ 41 w 1108"/>
                <a:gd name="T73" fmla="*/ 200 h 331"/>
                <a:gd name="T74" fmla="*/ 0 w 1108"/>
                <a:gd name="T75" fmla="*/ 156 h 331"/>
                <a:gd name="T76" fmla="*/ 0 w 1108"/>
                <a:gd name="T77" fmla="*/ 155 h 331"/>
                <a:gd name="T78" fmla="*/ 7 w 1108"/>
                <a:gd name="T79" fmla="*/ 135 h 331"/>
                <a:gd name="T80" fmla="*/ 23 w 1108"/>
                <a:gd name="T81" fmla="*/ 132 h 331"/>
                <a:gd name="T82" fmla="*/ 23 w 1108"/>
                <a:gd name="T83" fmla="*/ 115 h 331"/>
                <a:gd name="T84" fmla="*/ 39 w 1108"/>
                <a:gd name="T85" fmla="*/ 106 h 331"/>
                <a:gd name="T86" fmla="*/ 39 w 1108"/>
                <a:gd name="T87" fmla="*/ 89 h 331"/>
                <a:gd name="T88" fmla="*/ 101 w 1108"/>
                <a:gd name="T89" fmla="*/ 85 h 331"/>
                <a:gd name="T90" fmla="*/ 105 w 1108"/>
                <a:gd name="T91" fmla="*/ 90 h 331"/>
                <a:gd name="T92" fmla="*/ 153 w 1108"/>
                <a:gd name="T93" fmla="*/ 87 h 331"/>
                <a:gd name="T94" fmla="*/ 154 w 1108"/>
                <a:gd name="T95" fmla="*/ 94 h 331"/>
                <a:gd name="T96" fmla="*/ 255 w 1108"/>
                <a:gd name="T97" fmla="*/ 89 h 331"/>
                <a:gd name="T98" fmla="*/ 253 w 1108"/>
                <a:gd name="T99" fmla="*/ 76 h 331"/>
                <a:gd name="T100" fmla="*/ 805 w 1108"/>
                <a:gd name="T101" fmla="*/ 39 h 331"/>
                <a:gd name="T102" fmla="*/ 803 w 1108"/>
                <a:gd name="T103" fmla="*/ 23 h 331"/>
                <a:gd name="T104" fmla="*/ 1107 w 1108"/>
                <a:gd name="T10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8" h="331">
                  <a:moveTo>
                    <a:pt x="1107" y="0"/>
                  </a:moveTo>
                  <a:cubicBezTo>
                    <a:pt x="1108" y="0"/>
                    <a:pt x="1108" y="0"/>
                    <a:pt x="1108" y="0"/>
                  </a:cubicBezTo>
                  <a:cubicBezTo>
                    <a:pt x="1108" y="9"/>
                    <a:pt x="1108" y="19"/>
                    <a:pt x="1104" y="19"/>
                  </a:cubicBezTo>
                  <a:cubicBezTo>
                    <a:pt x="1099" y="18"/>
                    <a:pt x="1090" y="16"/>
                    <a:pt x="1093" y="22"/>
                  </a:cubicBezTo>
                  <a:cubicBezTo>
                    <a:pt x="1095" y="28"/>
                    <a:pt x="1088" y="39"/>
                    <a:pt x="1085" y="42"/>
                  </a:cubicBezTo>
                  <a:cubicBezTo>
                    <a:pt x="1082" y="45"/>
                    <a:pt x="1071" y="50"/>
                    <a:pt x="1076" y="55"/>
                  </a:cubicBezTo>
                  <a:cubicBezTo>
                    <a:pt x="1082" y="60"/>
                    <a:pt x="1082" y="62"/>
                    <a:pt x="1082" y="65"/>
                  </a:cubicBezTo>
                  <a:cubicBezTo>
                    <a:pt x="1082" y="68"/>
                    <a:pt x="1079" y="71"/>
                    <a:pt x="1081" y="73"/>
                  </a:cubicBezTo>
                  <a:cubicBezTo>
                    <a:pt x="1083" y="76"/>
                    <a:pt x="1084" y="80"/>
                    <a:pt x="1082" y="84"/>
                  </a:cubicBezTo>
                  <a:cubicBezTo>
                    <a:pt x="1080" y="89"/>
                    <a:pt x="1079" y="88"/>
                    <a:pt x="1081" y="92"/>
                  </a:cubicBezTo>
                  <a:cubicBezTo>
                    <a:pt x="1083" y="97"/>
                    <a:pt x="1084" y="99"/>
                    <a:pt x="1082" y="103"/>
                  </a:cubicBezTo>
                  <a:cubicBezTo>
                    <a:pt x="1081" y="106"/>
                    <a:pt x="1084" y="109"/>
                    <a:pt x="1084" y="113"/>
                  </a:cubicBezTo>
                  <a:cubicBezTo>
                    <a:pt x="1085" y="117"/>
                    <a:pt x="1089" y="125"/>
                    <a:pt x="1089" y="130"/>
                  </a:cubicBezTo>
                  <a:cubicBezTo>
                    <a:pt x="1089" y="136"/>
                    <a:pt x="1086" y="141"/>
                    <a:pt x="1090" y="146"/>
                  </a:cubicBezTo>
                  <a:cubicBezTo>
                    <a:pt x="1093" y="150"/>
                    <a:pt x="1097" y="159"/>
                    <a:pt x="1092" y="160"/>
                  </a:cubicBezTo>
                  <a:cubicBezTo>
                    <a:pt x="1087" y="162"/>
                    <a:pt x="1082" y="163"/>
                    <a:pt x="1084" y="168"/>
                  </a:cubicBezTo>
                  <a:cubicBezTo>
                    <a:pt x="1087" y="174"/>
                    <a:pt x="1088" y="188"/>
                    <a:pt x="1087" y="192"/>
                  </a:cubicBezTo>
                  <a:cubicBezTo>
                    <a:pt x="1085" y="195"/>
                    <a:pt x="1079" y="206"/>
                    <a:pt x="1081" y="209"/>
                  </a:cubicBezTo>
                  <a:cubicBezTo>
                    <a:pt x="1083" y="212"/>
                    <a:pt x="1092" y="213"/>
                    <a:pt x="1088" y="217"/>
                  </a:cubicBezTo>
                  <a:cubicBezTo>
                    <a:pt x="1084" y="220"/>
                    <a:pt x="1076" y="233"/>
                    <a:pt x="1072" y="239"/>
                  </a:cubicBezTo>
                  <a:cubicBezTo>
                    <a:pt x="1068" y="244"/>
                    <a:pt x="1060" y="258"/>
                    <a:pt x="1059" y="263"/>
                  </a:cubicBezTo>
                  <a:cubicBezTo>
                    <a:pt x="1059" y="265"/>
                    <a:pt x="1058" y="268"/>
                    <a:pt x="1057" y="271"/>
                  </a:cubicBezTo>
                  <a:cubicBezTo>
                    <a:pt x="1056" y="271"/>
                    <a:pt x="1056" y="271"/>
                    <a:pt x="1056" y="271"/>
                  </a:cubicBezTo>
                  <a:cubicBezTo>
                    <a:pt x="558" y="310"/>
                    <a:pt x="558" y="310"/>
                    <a:pt x="558" y="310"/>
                  </a:cubicBezTo>
                  <a:cubicBezTo>
                    <a:pt x="231" y="329"/>
                    <a:pt x="231" y="329"/>
                    <a:pt x="231" y="329"/>
                  </a:cubicBezTo>
                  <a:cubicBezTo>
                    <a:pt x="231" y="326"/>
                    <a:pt x="231" y="326"/>
                    <a:pt x="231" y="326"/>
                  </a:cubicBezTo>
                  <a:cubicBezTo>
                    <a:pt x="161" y="331"/>
                    <a:pt x="161" y="331"/>
                    <a:pt x="161" y="331"/>
                  </a:cubicBezTo>
                  <a:cubicBezTo>
                    <a:pt x="160" y="325"/>
                    <a:pt x="160" y="325"/>
                    <a:pt x="160" y="325"/>
                  </a:cubicBezTo>
                  <a:cubicBezTo>
                    <a:pt x="117" y="310"/>
                    <a:pt x="117" y="310"/>
                    <a:pt x="117" y="310"/>
                  </a:cubicBezTo>
                  <a:cubicBezTo>
                    <a:pt x="116" y="301"/>
                    <a:pt x="116" y="301"/>
                    <a:pt x="116" y="301"/>
                  </a:cubicBezTo>
                  <a:cubicBezTo>
                    <a:pt x="66" y="305"/>
                    <a:pt x="66" y="305"/>
                    <a:pt x="66" y="305"/>
                  </a:cubicBezTo>
                  <a:cubicBezTo>
                    <a:pt x="65" y="291"/>
                    <a:pt x="65" y="291"/>
                    <a:pt x="65" y="291"/>
                  </a:cubicBezTo>
                  <a:cubicBezTo>
                    <a:pt x="96" y="241"/>
                    <a:pt x="96" y="241"/>
                    <a:pt x="96" y="241"/>
                  </a:cubicBezTo>
                  <a:cubicBezTo>
                    <a:pt x="70" y="221"/>
                    <a:pt x="70" y="221"/>
                    <a:pt x="70" y="221"/>
                  </a:cubicBezTo>
                  <a:cubicBezTo>
                    <a:pt x="52" y="221"/>
                    <a:pt x="52" y="221"/>
                    <a:pt x="52" y="221"/>
                  </a:cubicBezTo>
                  <a:cubicBezTo>
                    <a:pt x="51" y="201"/>
                    <a:pt x="51" y="201"/>
                    <a:pt x="51" y="201"/>
                  </a:cubicBezTo>
                  <a:cubicBezTo>
                    <a:pt x="41" y="200"/>
                    <a:pt x="41" y="200"/>
                    <a:pt x="41" y="200"/>
                  </a:cubicBezTo>
                  <a:cubicBezTo>
                    <a:pt x="34" y="187"/>
                    <a:pt x="17" y="170"/>
                    <a:pt x="0" y="156"/>
                  </a:cubicBezTo>
                  <a:cubicBezTo>
                    <a:pt x="0" y="155"/>
                    <a:pt x="0" y="155"/>
                    <a:pt x="0" y="155"/>
                  </a:cubicBezTo>
                  <a:cubicBezTo>
                    <a:pt x="0" y="155"/>
                    <a:pt x="8" y="144"/>
                    <a:pt x="7" y="135"/>
                  </a:cubicBezTo>
                  <a:cubicBezTo>
                    <a:pt x="23" y="132"/>
                    <a:pt x="23" y="132"/>
                    <a:pt x="23" y="132"/>
                  </a:cubicBezTo>
                  <a:cubicBezTo>
                    <a:pt x="23" y="115"/>
                    <a:pt x="23" y="115"/>
                    <a:pt x="23" y="115"/>
                  </a:cubicBezTo>
                  <a:cubicBezTo>
                    <a:pt x="39" y="106"/>
                    <a:pt x="39" y="106"/>
                    <a:pt x="39" y="106"/>
                  </a:cubicBezTo>
                  <a:cubicBezTo>
                    <a:pt x="39" y="89"/>
                    <a:pt x="39" y="89"/>
                    <a:pt x="39" y="89"/>
                  </a:cubicBezTo>
                  <a:cubicBezTo>
                    <a:pt x="101" y="85"/>
                    <a:pt x="101" y="85"/>
                    <a:pt x="101" y="85"/>
                  </a:cubicBezTo>
                  <a:cubicBezTo>
                    <a:pt x="105" y="90"/>
                    <a:pt x="105" y="90"/>
                    <a:pt x="105" y="90"/>
                  </a:cubicBezTo>
                  <a:cubicBezTo>
                    <a:pt x="153" y="87"/>
                    <a:pt x="153" y="87"/>
                    <a:pt x="153" y="87"/>
                  </a:cubicBezTo>
                  <a:cubicBezTo>
                    <a:pt x="154" y="94"/>
                    <a:pt x="154" y="94"/>
                    <a:pt x="154" y="94"/>
                  </a:cubicBezTo>
                  <a:cubicBezTo>
                    <a:pt x="255" y="89"/>
                    <a:pt x="255" y="89"/>
                    <a:pt x="255" y="89"/>
                  </a:cubicBezTo>
                  <a:cubicBezTo>
                    <a:pt x="253" y="76"/>
                    <a:pt x="253" y="76"/>
                    <a:pt x="253" y="76"/>
                  </a:cubicBezTo>
                  <a:cubicBezTo>
                    <a:pt x="253" y="76"/>
                    <a:pt x="717" y="50"/>
                    <a:pt x="805" y="39"/>
                  </a:cubicBezTo>
                  <a:cubicBezTo>
                    <a:pt x="803" y="23"/>
                    <a:pt x="803" y="23"/>
                    <a:pt x="803" y="23"/>
                  </a:cubicBezTo>
                  <a:lnTo>
                    <a:pt x="1107" y="0"/>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Siskiyou County">
              <a:extLst>
                <a:ext uri="{FF2B5EF4-FFF2-40B4-BE49-F238E27FC236}">
                  <a16:creationId xmlns:a16="http://schemas.microsoft.com/office/drawing/2014/main" id="{AE159DE5-D91F-41B6-89F8-D9AB7D9556B6}"/>
                </a:ext>
              </a:extLst>
            </p:cNvPr>
            <p:cNvSpPr>
              <a:spLocks/>
            </p:cNvSpPr>
            <p:nvPr/>
          </p:nvSpPr>
          <p:spPr bwMode="auto">
            <a:xfrm>
              <a:off x="3033713" y="1089026"/>
              <a:ext cx="930275" cy="625475"/>
            </a:xfrm>
            <a:custGeom>
              <a:avLst/>
              <a:gdLst>
                <a:gd name="T0" fmla="*/ 22 w 698"/>
                <a:gd name="T1" fmla="*/ 244 h 422"/>
                <a:gd name="T2" fmla="*/ 31 w 698"/>
                <a:gd name="T3" fmla="*/ 220 h 422"/>
                <a:gd name="T4" fmla="*/ 20 w 698"/>
                <a:gd name="T5" fmla="*/ 195 h 422"/>
                <a:gd name="T6" fmla="*/ 8 w 698"/>
                <a:gd name="T7" fmla="*/ 173 h 422"/>
                <a:gd name="T8" fmla="*/ 0 w 698"/>
                <a:gd name="T9" fmla="*/ 164 h 422"/>
                <a:gd name="T10" fmla="*/ 9 w 698"/>
                <a:gd name="T11" fmla="*/ 141 h 422"/>
                <a:gd name="T12" fmla="*/ 10 w 698"/>
                <a:gd name="T13" fmla="*/ 97 h 422"/>
                <a:gd name="T14" fmla="*/ 8 w 698"/>
                <a:gd name="T15" fmla="*/ 72 h 422"/>
                <a:gd name="T16" fmla="*/ 25 w 698"/>
                <a:gd name="T17" fmla="*/ 46 h 422"/>
                <a:gd name="T18" fmla="*/ 40 w 698"/>
                <a:gd name="T19" fmla="*/ 39 h 422"/>
                <a:gd name="T20" fmla="*/ 58 w 698"/>
                <a:gd name="T21" fmla="*/ 21 h 422"/>
                <a:gd name="T22" fmla="*/ 62 w 698"/>
                <a:gd name="T23" fmla="*/ 0 h 422"/>
                <a:gd name="T24" fmla="*/ 697 w 698"/>
                <a:gd name="T25" fmla="*/ 22 h 422"/>
                <a:gd name="T26" fmla="*/ 692 w 698"/>
                <a:gd name="T27" fmla="*/ 98 h 422"/>
                <a:gd name="T28" fmla="*/ 698 w 698"/>
                <a:gd name="T29" fmla="*/ 341 h 422"/>
                <a:gd name="T30" fmla="*/ 375 w 698"/>
                <a:gd name="T31" fmla="*/ 343 h 422"/>
                <a:gd name="T32" fmla="*/ 369 w 698"/>
                <a:gd name="T33" fmla="*/ 317 h 422"/>
                <a:gd name="T34" fmla="*/ 378 w 698"/>
                <a:gd name="T35" fmla="*/ 286 h 422"/>
                <a:gd name="T36" fmla="*/ 360 w 698"/>
                <a:gd name="T37" fmla="*/ 271 h 422"/>
                <a:gd name="T38" fmla="*/ 346 w 698"/>
                <a:gd name="T39" fmla="*/ 273 h 422"/>
                <a:gd name="T40" fmla="*/ 328 w 698"/>
                <a:gd name="T41" fmla="*/ 285 h 422"/>
                <a:gd name="T42" fmla="*/ 306 w 698"/>
                <a:gd name="T43" fmla="*/ 305 h 422"/>
                <a:gd name="T44" fmla="*/ 287 w 698"/>
                <a:gd name="T45" fmla="*/ 325 h 422"/>
                <a:gd name="T46" fmla="*/ 262 w 698"/>
                <a:gd name="T47" fmla="*/ 334 h 422"/>
                <a:gd name="T48" fmla="*/ 238 w 698"/>
                <a:gd name="T49" fmla="*/ 344 h 422"/>
                <a:gd name="T50" fmla="*/ 231 w 698"/>
                <a:gd name="T51" fmla="*/ 358 h 422"/>
                <a:gd name="T52" fmla="*/ 244 w 698"/>
                <a:gd name="T53" fmla="*/ 398 h 422"/>
                <a:gd name="T54" fmla="*/ 229 w 698"/>
                <a:gd name="T55" fmla="*/ 418 h 422"/>
                <a:gd name="T56" fmla="*/ 205 w 698"/>
                <a:gd name="T57" fmla="*/ 415 h 422"/>
                <a:gd name="T58" fmla="*/ 182 w 698"/>
                <a:gd name="T59" fmla="*/ 390 h 422"/>
                <a:gd name="T60" fmla="*/ 146 w 698"/>
                <a:gd name="T61" fmla="*/ 385 h 422"/>
                <a:gd name="T62" fmla="*/ 123 w 698"/>
                <a:gd name="T63" fmla="*/ 358 h 422"/>
                <a:gd name="T64" fmla="*/ 104 w 698"/>
                <a:gd name="T65" fmla="*/ 352 h 422"/>
                <a:gd name="T66" fmla="*/ 90 w 698"/>
                <a:gd name="T67" fmla="*/ 343 h 422"/>
                <a:gd name="T68" fmla="*/ 82 w 698"/>
                <a:gd name="T69" fmla="*/ 307 h 422"/>
                <a:gd name="T70" fmla="*/ 77 w 698"/>
                <a:gd name="T71" fmla="*/ 289 h 422"/>
                <a:gd name="T72" fmla="*/ 70 w 698"/>
                <a:gd name="T73" fmla="*/ 270 h 422"/>
                <a:gd name="T74" fmla="*/ 18 w 698"/>
                <a:gd name="T75" fmla="*/ 25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8" h="422">
                  <a:moveTo>
                    <a:pt x="19" y="251"/>
                  </a:moveTo>
                  <a:cubicBezTo>
                    <a:pt x="20" y="249"/>
                    <a:pt x="22" y="247"/>
                    <a:pt x="22" y="244"/>
                  </a:cubicBezTo>
                  <a:cubicBezTo>
                    <a:pt x="22" y="241"/>
                    <a:pt x="22" y="237"/>
                    <a:pt x="24" y="235"/>
                  </a:cubicBezTo>
                  <a:cubicBezTo>
                    <a:pt x="26" y="233"/>
                    <a:pt x="31" y="224"/>
                    <a:pt x="31" y="220"/>
                  </a:cubicBezTo>
                  <a:cubicBezTo>
                    <a:pt x="31" y="216"/>
                    <a:pt x="26" y="211"/>
                    <a:pt x="23" y="205"/>
                  </a:cubicBezTo>
                  <a:cubicBezTo>
                    <a:pt x="20" y="199"/>
                    <a:pt x="20" y="201"/>
                    <a:pt x="20" y="195"/>
                  </a:cubicBezTo>
                  <a:cubicBezTo>
                    <a:pt x="19" y="188"/>
                    <a:pt x="15" y="191"/>
                    <a:pt x="11" y="188"/>
                  </a:cubicBezTo>
                  <a:cubicBezTo>
                    <a:pt x="7" y="185"/>
                    <a:pt x="9" y="177"/>
                    <a:pt x="8" y="173"/>
                  </a:cubicBezTo>
                  <a:cubicBezTo>
                    <a:pt x="8" y="169"/>
                    <a:pt x="6" y="169"/>
                    <a:pt x="3" y="168"/>
                  </a:cubicBezTo>
                  <a:cubicBezTo>
                    <a:pt x="0" y="167"/>
                    <a:pt x="0" y="166"/>
                    <a:pt x="0" y="164"/>
                  </a:cubicBezTo>
                  <a:cubicBezTo>
                    <a:pt x="0" y="162"/>
                    <a:pt x="4" y="153"/>
                    <a:pt x="7" y="151"/>
                  </a:cubicBezTo>
                  <a:cubicBezTo>
                    <a:pt x="10" y="149"/>
                    <a:pt x="10" y="144"/>
                    <a:pt x="9" y="141"/>
                  </a:cubicBezTo>
                  <a:cubicBezTo>
                    <a:pt x="8" y="139"/>
                    <a:pt x="12" y="128"/>
                    <a:pt x="14" y="122"/>
                  </a:cubicBezTo>
                  <a:cubicBezTo>
                    <a:pt x="17" y="116"/>
                    <a:pt x="11" y="101"/>
                    <a:pt x="10" y="97"/>
                  </a:cubicBezTo>
                  <a:cubicBezTo>
                    <a:pt x="8" y="93"/>
                    <a:pt x="11" y="87"/>
                    <a:pt x="13" y="86"/>
                  </a:cubicBezTo>
                  <a:cubicBezTo>
                    <a:pt x="15" y="85"/>
                    <a:pt x="10" y="78"/>
                    <a:pt x="8" y="72"/>
                  </a:cubicBezTo>
                  <a:cubicBezTo>
                    <a:pt x="5" y="66"/>
                    <a:pt x="15" y="66"/>
                    <a:pt x="18" y="64"/>
                  </a:cubicBezTo>
                  <a:cubicBezTo>
                    <a:pt x="22" y="62"/>
                    <a:pt x="23" y="52"/>
                    <a:pt x="25" y="46"/>
                  </a:cubicBezTo>
                  <a:cubicBezTo>
                    <a:pt x="27" y="40"/>
                    <a:pt x="31" y="44"/>
                    <a:pt x="34" y="45"/>
                  </a:cubicBezTo>
                  <a:cubicBezTo>
                    <a:pt x="38" y="45"/>
                    <a:pt x="38" y="42"/>
                    <a:pt x="40" y="39"/>
                  </a:cubicBezTo>
                  <a:cubicBezTo>
                    <a:pt x="41" y="37"/>
                    <a:pt x="49" y="37"/>
                    <a:pt x="52" y="35"/>
                  </a:cubicBezTo>
                  <a:cubicBezTo>
                    <a:pt x="56" y="33"/>
                    <a:pt x="56" y="25"/>
                    <a:pt x="58" y="21"/>
                  </a:cubicBezTo>
                  <a:cubicBezTo>
                    <a:pt x="60" y="18"/>
                    <a:pt x="60" y="11"/>
                    <a:pt x="60" y="7"/>
                  </a:cubicBezTo>
                  <a:cubicBezTo>
                    <a:pt x="60" y="3"/>
                    <a:pt x="61" y="0"/>
                    <a:pt x="62" y="0"/>
                  </a:cubicBezTo>
                  <a:cubicBezTo>
                    <a:pt x="228" y="1"/>
                    <a:pt x="472" y="3"/>
                    <a:pt x="697" y="3"/>
                  </a:cubicBezTo>
                  <a:cubicBezTo>
                    <a:pt x="697" y="22"/>
                    <a:pt x="697" y="22"/>
                    <a:pt x="697" y="22"/>
                  </a:cubicBezTo>
                  <a:cubicBezTo>
                    <a:pt x="692" y="25"/>
                    <a:pt x="692" y="25"/>
                    <a:pt x="692" y="25"/>
                  </a:cubicBezTo>
                  <a:cubicBezTo>
                    <a:pt x="692" y="98"/>
                    <a:pt x="692" y="98"/>
                    <a:pt x="692" y="98"/>
                  </a:cubicBezTo>
                  <a:cubicBezTo>
                    <a:pt x="696" y="101"/>
                    <a:pt x="696" y="101"/>
                    <a:pt x="696" y="101"/>
                  </a:cubicBezTo>
                  <a:cubicBezTo>
                    <a:pt x="698" y="341"/>
                    <a:pt x="698" y="341"/>
                    <a:pt x="698" y="341"/>
                  </a:cubicBezTo>
                  <a:cubicBezTo>
                    <a:pt x="375" y="343"/>
                    <a:pt x="375" y="343"/>
                    <a:pt x="375" y="343"/>
                  </a:cubicBezTo>
                  <a:cubicBezTo>
                    <a:pt x="375" y="343"/>
                    <a:pt x="375" y="343"/>
                    <a:pt x="375" y="343"/>
                  </a:cubicBezTo>
                  <a:cubicBezTo>
                    <a:pt x="372" y="340"/>
                    <a:pt x="369" y="336"/>
                    <a:pt x="367" y="334"/>
                  </a:cubicBezTo>
                  <a:cubicBezTo>
                    <a:pt x="364" y="330"/>
                    <a:pt x="368" y="321"/>
                    <a:pt x="369" y="317"/>
                  </a:cubicBezTo>
                  <a:cubicBezTo>
                    <a:pt x="370" y="312"/>
                    <a:pt x="371" y="299"/>
                    <a:pt x="372" y="295"/>
                  </a:cubicBezTo>
                  <a:cubicBezTo>
                    <a:pt x="374" y="292"/>
                    <a:pt x="373" y="288"/>
                    <a:pt x="378" y="286"/>
                  </a:cubicBezTo>
                  <a:cubicBezTo>
                    <a:pt x="382" y="284"/>
                    <a:pt x="368" y="279"/>
                    <a:pt x="368" y="279"/>
                  </a:cubicBezTo>
                  <a:cubicBezTo>
                    <a:pt x="361" y="275"/>
                    <a:pt x="364" y="274"/>
                    <a:pt x="360" y="271"/>
                  </a:cubicBezTo>
                  <a:cubicBezTo>
                    <a:pt x="357" y="267"/>
                    <a:pt x="354" y="264"/>
                    <a:pt x="351" y="266"/>
                  </a:cubicBezTo>
                  <a:cubicBezTo>
                    <a:pt x="348" y="268"/>
                    <a:pt x="346" y="268"/>
                    <a:pt x="346" y="273"/>
                  </a:cubicBezTo>
                  <a:cubicBezTo>
                    <a:pt x="346" y="277"/>
                    <a:pt x="347" y="281"/>
                    <a:pt x="342" y="282"/>
                  </a:cubicBezTo>
                  <a:cubicBezTo>
                    <a:pt x="336" y="283"/>
                    <a:pt x="328" y="282"/>
                    <a:pt x="328" y="285"/>
                  </a:cubicBezTo>
                  <a:cubicBezTo>
                    <a:pt x="328" y="289"/>
                    <a:pt x="327" y="295"/>
                    <a:pt x="324" y="297"/>
                  </a:cubicBezTo>
                  <a:cubicBezTo>
                    <a:pt x="320" y="299"/>
                    <a:pt x="308" y="299"/>
                    <a:pt x="306" y="305"/>
                  </a:cubicBezTo>
                  <a:cubicBezTo>
                    <a:pt x="304" y="311"/>
                    <a:pt x="302" y="317"/>
                    <a:pt x="298" y="318"/>
                  </a:cubicBezTo>
                  <a:cubicBezTo>
                    <a:pt x="294" y="319"/>
                    <a:pt x="288" y="321"/>
                    <a:pt x="287" y="325"/>
                  </a:cubicBezTo>
                  <a:cubicBezTo>
                    <a:pt x="286" y="328"/>
                    <a:pt x="284" y="333"/>
                    <a:pt x="280" y="333"/>
                  </a:cubicBezTo>
                  <a:cubicBezTo>
                    <a:pt x="275" y="333"/>
                    <a:pt x="268" y="333"/>
                    <a:pt x="262" y="334"/>
                  </a:cubicBezTo>
                  <a:cubicBezTo>
                    <a:pt x="256" y="335"/>
                    <a:pt x="250" y="336"/>
                    <a:pt x="247" y="339"/>
                  </a:cubicBezTo>
                  <a:cubicBezTo>
                    <a:pt x="244" y="341"/>
                    <a:pt x="243" y="344"/>
                    <a:pt x="238" y="344"/>
                  </a:cubicBezTo>
                  <a:cubicBezTo>
                    <a:pt x="234" y="344"/>
                    <a:pt x="228" y="344"/>
                    <a:pt x="230" y="347"/>
                  </a:cubicBezTo>
                  <a:cubicBezTo>
                    <a:pt x="231" y="351"/>
                    <a:pt x="232" y="355"/>
                    <a:pt x="231" y="358"/>
                  </a:cubicBezTo>
                  <a:cubicBezTo>
                    <a:pt x="230" y="361"/>
                    <a:pt x="224" y="381"/>
                    <a:pt x="229" y="383"/>
                  </a:cubicBezTo>
                  <a:cubicBezTo>
                    <a:pt x="234" y="386"/>
                    <a:pt x="242" y="393"/>
                    <a:pt x="244" y="398"/>
                  </a:cubicBezTo>
                  <a:cubicBezTo>
                    <a:pt x="246" y="403"/>
                    <a:pt x="252" y="417"/>
                    <a:pt x="246" y="419"/>
                  </a:cubicBezTo>
                  <a:cubicBezTo>
                    <a:pt x="239" y="422"/>
                    <a:pt x="232" y="422"/>
                    <a:pt x="229" y="418"/>
                  </a:cubicBezTo>
                  <a:cubicBezTo>
                    <a:pt x="226" y="414"/>
                    <a:pt x="228" y="413"/>
                    <a:pt x="220" y="415"/>
                  </a:cubicBezTo>
                  <a:cubicBezTo>
                    <a:pt x="212" y="418"/>
                    <a:pt x="207" y="420"/>
                    <a:pt x="205" y="415"/>
                  </a:cubicBezTo>
                  <a:cubicBezTo>
                    <a:pt x="203" y="409"/>
                    <a:pt x="200" y="398"/>
                    <a:pt x="196" y="395"/>
                  </a:cubicBezTo>
                  <a:cubicBezTo>
                    <a:pt x="193" y="393"/>
                    <a:pt x="187" y="394"/>
                    <a:pt x="182" y="390"/>
                  </a:cubicBezTo>
                  <a:cubicBezTo>
                    <a:pt x="178" y="386"/>
                    <a:pt x="172" y="385"/>
                    <a:pt x="167" y="387"/>
                  </a:cubicBezTo>
                  <a:cubicBezTo>
                    <a:pt x="162" y="388"/>
                    <a:pt x="153" y="389"/>
                    <a:pt x="146" y="385"/>
                  </a:cubicBezTo>
                  <a:cubicBezTo>
                    <a:pt x="138" y="381"/>
                    <a:pt x="140" y="377"/>
                    <a:pt x="136" y="372"/>
                  </a:cubicBezTo>
                  <a:cubicBezTo>
                    <a:pt x="131" y="367"/>
                    <a:pt x="126" y="358"/>
                    <a:pt x="123" y="358"/>
                  </a:cubicBezTo>
                  <a:cubicBezTo>
                    <a:pt x="120" y="358"/>
                    <a:pt x="114" y="359"/>
                    <a:pt x="112" y="356"/>
                  </a:cubicBezTo>
                  <a:cubicBezTo>
                    <a:pt x="110" y="353"/>
                    <a:pt x="107" y="351"/>
                    <a:pt x="104" y="352"/>
                  </a:cubicBezTo>
                  <a:cubicBezTo>
                    <a:pt x="102" y="353"/>
                    <a:pt x="98" y="355"/>
                    <a:pt x="96" y="351"/>
                  </a:cubicBezTo>
                  <a:cubicBezTo>
                    <a:pt x="94" y="347"/>
                    <a:pt x="90" y="343"/>
                    <a:pt x="90" y="343"/>
                  </a:cubicBezTo>
                  <a:cubicBezTo>
                    <a:pt x="92" y="339"/>
                    <a:pt x="82" y="324"/>
                    <a:pt x="80" y="321"/>
                  </a:cubicBezTo>
                  <a:cubicBezTo>
                    <a:pt x="78" y="317"/>
                    <a:pt x="80" y="311"/>
                    <a:pt x="82" y="307"/>
                  </a:cubicBezTo>
                  <a:cubicBezTo>
                    <a:pt x="84" y="303"/>
                    <a:pt x="82" y="303"/>
                    <a:pt x="78" y="299"/>
                  </a:cubicBezTo>
                  <a:cubicBezTo>
                    <a:pt x="75" y="296"/>
                    <a:pt x="77" y="293"/>
                    <a:pt x="77" y="289"/>
                  </a:cubicBezTo>
                  <a:cubicBezTo>
                    <a:pt x="77" y="285"/>
                    <a:pt x="75" y="284"/>
                    <a:pt x="72" y="281"/>
                  </a:cubicBezTo>
                  <a:cubicBezTo>
                    <a:pt x="70" y="277"/>
                    <a:pt x="70" y="274"/>
                    <a:pt x="70" y="270"/>
                  </a:cubicBezTo>
                  <a:cubicBezTo>
                    <a:pt x="69" y="266"/>
                    <a:pt x="65" y="258"/>
                    <a:pt x="65" y="258"/>
                  </a:cubicBezTo>
                  <a:cubicBezTo>
                    <a:pt x="18" y="257"/>
                    <a:pt x="18" y="257"/>
                    <a:pt x="18" y="257"/>
                  </a:cubicBezTo>
                  <a:cubicBezTo>
                    <a:pt x="18" y="256"/>
                    <a:pt x="18" y="253"/>
                    <a:pt x="19" y="251"/>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Amador County">
              <a:extLst>
                <a:ext uri="{FF2B5EF4-FFF2-40B4-BE49-F238E27FC236}">
                  <a16:creationId xmlns:a16="http://schemas.microsoft.com/office/drawing/2014/main" id="{212A5FC9-FCDE-4AAF-B738-4A91B9B0268E}"/>
                </a:ext>
              </a:extLst>
            </p:cNvPr>
            <p:cNvSpPr>
              <a:spLocks/>
            </p:cNvSpPr>
            <p:nvPr/>
          </p:nvSpPr>
          <p:spPr bwMode="auto">
            <a:xfrm>
              <a:off x="4157663" y="3121026"/>
              <a:ext cx="406400" cy="307975"/>
            </a:xfrm>
            <a:custGeom>
              <a:avLst/>
              <a:gdLst>
                <a:gd name="T0" fmla="*/ 304 w 305"/>
                <a:gd name="T1" fmla="*/ 1 h 208"/>
                <a:gd name="T2" fmla="*/ 305 w 305"/>
                <a:gd name="T3" fmla="*/ 83 h 208"/>
                <a:gd name="T4" fmla="*/ 304 w 305"/>
                <a:gd name="T5" fmla="*/ 83 h 208"/>
                <a:gd name="T6" fmla="*/ 284 w 305"/>
                <a:gd name="T7" fmla="*/ 89 h 208"/>
                <a:gd name="T8" fmla="*/ 264 w 305"/>
                <a:gd name="T9" fmla="*/ 88 h 208"/>
                <a:gd name="T10" fmla="*/ 222 w 305"/>
                <a:gd name="T11" fmla="*/ 103 h 208"/>
                <a:gd name="T12" fmla="*/ 200 w 305"/>
                <a:gd name="T13" fmla="*/ 103 h 208"/>
                <a:gd name="T14" fmla="*/ 190 w 305"/>
                <a:gd name="T15" fmla="*/ 103 h 208"/>
                <a:gd name="T16" fmla="*/ 179 w 305"/>
                <a:gd name="T17" fmla="*/ 110 h 208"/>
                <a:gd name="T18" fmla="*/ 167 w 305"/>
                <a:gd name="T19" fmla="*/ 113 h 208"/>
                <a:gd name="T20" fmla="*/ 161 w 305"/>
                <a:gd name="T21" fmla="*/ 120 h 208"/>
                <a:gd name="T22" fmla="*/ 151 w 305"/>
                <a:gd name="T23" fmla="*/ 124 h 208"/>
                <a:gd name="T24" fmla="*/ 142 w 305"/>
                <a:gd name="T25" fmla="*/ 130 h 208"/>
                <a:gd name="T26" fmla="*/ 135 w 305"/>
                <a:gd name="T27" fmla="*/ 137 h 208"/>
                <a:gd name="T28" fmla="*/ 132 w 305"/>
                <a:gd name="T29" fmla="*/ 149 h 208"/>
                <a:gd name="T30" fmla="*/ 122 w 305"/>
                <a:gd name="T31" fmla="*/ 159 h 208"/>
                <a:gd name="T32" fmla="*/ 108 w 305"/>
                <a:gd name="T33" fmla="*/ 167 h 208"/>
                <a:gd name="T34" fmla="*/ 94 w 305"/>
                <a:gd name="T35" fmla="*/ 173 h 208"/>
                <a:gd name="T36" fmla="*/ 84 w 305"/>
                <a:gd name="T37" fmla="*/ 177 h 208"/>
                <a:gd name="T38" fmla="*/ 65 w 305"/>
                <a:gd name="T39" fmla="*/ 187 h 208"/>
                <a:gd name="T40" fmla="*/ 45 w 305"/>
                <a:gd name="T41" fmla="*/ 205 h 208"/>
                <a:gd name="T42" fmla="*/ 32 w 305"/>
                <a:gd name="T43" fmla="*/ 203 h 208"/>
                <a:gd name="T44" fmla="*/ 14 w 305"/>
                <a:gd name="T45" fmla="*/ 208 h 208"/>
                <a:gd name="T46" fmla="*/ 2 w 305"/>
                <a:gd name="T47" fmla="*/ 173 h 208"/>
                <a:gd name="T48" fmla="*/ 0 w 305"/>
                <a:gd name="T49" fmla="*/ 87 h 208"/>
                <a:gd name="T50" fmla="*/ 15 w 305"/>
                <a:gd name="T51" fmla="*/ 84 h 208"/>
                <a:gd name="T52" fmla="*/ 28 w 305"/>
                <a:gd name="T53" fmla="*/ 84 h 208"/>
                <a:gd name="T54" fmla="*/ 40 w 305"/>
                <a:gd name="T55" fmla="*/ 80 h 208"/>
                <a:gd name="T56" fmla="*/ 48 w 305"/>
                <a:gd name="T57" fmla="*/ 78 h 208"/>
                <a:gd name="T58" fmla="*/ 62 w 305"/>
                <a:gd name="T59" fmla="*/ 67 h 208"/>
                <a:gd name="T60" fmla="*/ 77 w 305"/>
                <a:gd name="T61" fmla="*/ 68 h 208"/>
                <a:gd name="T62" fmla="*/ 91 w 305"/>
                <a:gd name="T63" fmla="*/ 70 h 208"/>
                <a:gd name="T64" fmla="*/ 112 w 305"/>
                <a:gd name="T65" fmla="*/ 79 h 208"/>
                <a:gd name="T66" fmla="*/ 150 w 305"/>
                <a:gd name="T67" fmla="*/ 86 h 208"/>
                <a:gd name="T68" fmla="*/ 178 w 305"/>
                <a:gd name="T69" fmla="*/ 78 h 208"/>
                <a:gd name="T70" fmla="*/ 192 w 305"/>
                <a:gd name="T71" fmla="*/ 77 h 208"/>
                <a:gd name="T72" fmla="*/ 210 w 305"/>
                <a:gd name="T73" fmla="*/ 71 h 208"/>
                <a:gd name="T74" fmla="*/ 226 w 305"/>
                <a:gd name="T75" fmla="*/ 70 h 208"/>
                <a:gd name="T76" fmla="*/ 242 w 305"/>
                <a:gd name="T77" fmla="*/ 60 h 208"/>
                <a:gd name="T78" fmla="*/ 253 w 305"/>
                <a:gd name="T79" fmla="*/ 51 h 208"/>
                <a:gd name="T80" fmla="*/ 260 w 305"/>
                <a:gd name="T81" fmla="*/ 38 h 208"/>
                <a:gd name="T82" fmla="*/ 280 w 305"/>
                <a:gd name="T83" fmla="*/ 27 h 208"/>
                <a:gd name="T84" fmla="*/ 290 w 305"/>
                <a:gd name="T85" fmla="*/ 8 h 208"/>
                <a:gd name="T86" fmla="*/ 304 w 305"/>
                <a:gd name="T87"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5" h="208">
                  <a:moveTo>
                    <a:pt x="304" y="1"/>
                  </a:moveTo>
                  <a:cubicBezTo>
                    <a:pt x="305" y="83"/>
                    <a:pt x="305" y="83"/>
                    <a:pt x="305" y="83"/>
                  </a:cubicBezTo>
                  <a:cubicBezTo>
                    <a:pt x="304" y="83"/>
                    <a:pt x="304" y="83"/>
                    <a:pt x="304" y="83"/>
                  </a:cubicBezTo>
                  <a:cubicBezTo>
                    <a:pt x="304" y="83"/>
                    <a:pt x="292" y="89"/>
                    <a:pt x="284" y="89"/>
                  </a:cubicBezTo>
                  <a:cubicBezTo>
                    <a:pt x="276" y="88"/>
                    <a:pt x="268" y="85"/>
                    <a:pt x="264" y="88"/>
                  </a:cubicBezTo>
                  <a:cubicBezTo>
                    <a:pt x="260" y="91"/>
                    <a:pt x="229" y="102"/>
                    <a:pt x="222" y="103"/>
                  </a:cubicBezTo>
                  <a:cubicBezTo>
                    <a:pt x="216" y="103"/>
                    <a:pt x="205" y="105"/>
                    <a:pt x="200" y="103"/>
                  </a:cubicBezTo>
                  <a:cubicBezTo>
                    <a:pt x="194" y="101"/>
                    <a:pt x="194" y="100"/>
                    <a:pt x="190" y="103"/>
                  </a:cubicBezTo>
                  <a:cubicBezTo>
                    <a:pt x="187" y="105"/>
                    <a:pt x="182" y="109"/>
                    <a:pt x="179" y="110"/>
                  </a:cubicBezTo>
                  <a:cubicBezTo>
                    <a:pt x="176" y="111"/>
                    <a:pt x="168" y="111"/>
                    <a:pt x="167" y="113"/>
                  </a:cubicBezTo>
                  <a:cubicBezTo>
                    <a:pt x="166" y="116"/>
                    <a:pt x="164" y="119"/>
                    <a:pt x="161" y="120"/>
                  </a:cubicBezTo>
                  <a:cubicBezTo>
                    <a:pt x="158" y="121"/>
                    <a:pt x="154" y="122"/>
                    <a:pt x="151" y="124"/>
                  </a:cubicBezTo>
                  <a:cubicBezTo>
                    <a:pt x="148" y="126"/>
                    <a:pt x="146" y="128"/>
                    <a:pt x="142" y="130"/>
                  </a:cubicBezTo>
                  <a:cubicBezTo>
                    <a:pt x="138" y="132"/>
                    <a:pt x="135" y="133"/>
                    <a:pt x="135" y="137"/>
                  </a:cubicBezTo>
                  <a:cubicBezTo>
                    <a:pt x="135" y="141"/>
                    <a:pt x="134" y="145"/>
                    <a:pt x="132" y="149"/>
                  </a:cubicBezTo>
                  <a:cubicBezTo>
                    <a:pt x="130" y="152"/>
                    <a:pt x="126" y="157"/>
                    <a:pt x="122" y="159"/>
                  </a:cubicBezTo>
                  <a:cubicBezTo>
                    <a:pt x="118" y="162"/>
                    <a:pt x="112" y="166"/>
                    <a:pt x="108" y="167"/>
                  </a:cubicBezTo>
                  <a:cubicBezTo>
                    <a:pt x="104" y="169"/>
                    <a:pt x="96" y="170"/>
                    <a:pt x="94" y="173"/>
                  </a:cubicBezTo>
                  <a:cubicBezTo>
                    <a:pt x="92" y="175"/>
                    <a:pt x="88" y="177"/>
                    <a:pt x="84" y="177"/>
                  </a:cubicBezTo>
                  <a:cubicBezTo>
                    <a:pt x="80" y="177"/>
                    <a:pt x="70" y="179"/>
                    <a:pt x="65" y="187"/>
                  </a:cubicBezTo>
                  <a:cubicBezTo>
                    <a:pt x="60" y="195"/>
                    <a:pt x="49" y="206"/>
                    <a:pt x="45" y="205"/>
                  </a:cubicBezTo>
                  <a:cubicBezTo>
                    <a:pt x="41" y="205"/>
                    <a:pt x="36" y="203"/>
                    <a:pt x="32" y="203"/>
                  </a:cubicBezTo>
                  <a:cubicBezTo>
                    <a:pt x="29" y="204"/>
                    <a:pt x="15" y="208"/>
                    <a:pt x="14" y="208"/>
                  </a:cubicBezTo>
                  <a:cubicBezTo>
                    <a:pt x="2" y="173"/>
                    <a:pt x="2" y="173"/>
                    <a:pt x="2" y="173"/>
                  </a:cubicBezTo>
                  <a:cubicBezTo>
                    <a:pt x="0" y="87"/>
                    <a:pt x="0" y="87"/>
                    <a:pt x="0" y="87"/>
                  </a:cubicBezTo>
                  <a:cubicBezTo>
                    <a:pt x="4" y="82"/>
                    <a:pt x="11" y="84"/>
                    <a:pt x="15" y="84"/>
                  </a:cubicBezTo>
                  <a:cubicBezTo>
                    <a:pt x="19" y="84"/>
                    <a:pt x="23" y="83"/>
                    <a:pt x="28" y="84"/>
                  </a:cubicBezTo>
                  <a:cubicBezTo>
                    <a:pt x="32" y="85"/>
                    <a:pt x="36" y="83"/>
                    <a:pt x="40" y="80"/>
                  </a:cubicBezTo>
                  <a:cubicBezTo>
                    <a:pt x="43" y="77"/>
                    <a:pt x="44" y="80"/>
                    <a:pt x="48" y="78"/>
                  </a:cubicBezTo>
                  <a:cubicBezTo>
                    <a:pt x="52" y="76"/>
                    <a:pt x="58" y="69"/>
                    <a:pt x="62" y="67"/>
                  </a:cubicBezTo>
                  <a:cubicBezTo>
                    <a:pt x="66" y="65"/>
                    <a:pt x="72" y="65"/>
                    <a:pt x="77" y="68"/>
                  </a:cubicBezTo>
                  <a:cubicBezTo>
                    <a:pt x="82" y="71"/>
                    <a:pt x="86" y="69"/>
                    <a:pt x="91" y="70"/>
                  </a:cubicBezTo>
                  <a:cubicBezTo>
                    <a:pt x="96" y="71"/>
                    <a:pt x="101" y="73"/>
                    <a:pt x="112" y="79"/>
                  </a:cubicBezTo>
                  <a:cubicBezTo>
                    <a:pt x="122" y="86"/>
                    <a:pt x="134" y="88"/>
                    <a:pt x="150" y="86"/>
                  </a:cubicBezTo>
                  <a:cubicBezTo>
                    <a:pt x="165" y="84"/>
                    <a:pt x="174" y="81"/>
                    <a:pt x="178" y="78"/>
                  </a:cubicBezTo>
                  <a:cubicBezTo>
                    <a:pt x="182" y="75"/>
                    <a:pt x="187" y="77"/>
                    <a:pt x="192" y="77"/>
                  </a:cubicBezTo>
                  <a:cubicBezTo>
                    <a:pt x="198" y="76"/>
                    <a:pt x="206" y="73"/>
                    <a:pt x="210" y="71"/>
                  </a:cubicBezTo>
                  <a:cubicBezTo>
                    <a:pt x="215" y="68"/>
                    <a:pt x="220" y="70"/>
                    <a:pt x="226" y="70"/>
                  </a:cubicBezTo>
                  <a:cubicBezTo>
                    <a:pt x="233" y="70"/>
                    <a:pt x="240" y="63"/>
                    <a:pt x="242" y="60"/>
                  </a:cubicBezTo>
                  <a:cubicBezTo>
                    <a:pt x="243" y="57"/>
                    <a:pt x="250" y="53"/>
                    <a:pt x="253" y="51"/>
                  </a:cubicBezTo>
                  <a:cubicBezTo>
                    <a:pt x="256" y="50"/>
                    <a:pt x="258" y="42"/>
                    <a:pt x="260" y="38"/>
                  </a:cubicBezTo>
                  <a:cubicBezTo>
                    <a:pt x="262" y="34"/>
                    <a:pt x="276" y="29"/>
                    <a:pt x="280" y="27"/>
                  </a:cubicBezTo>
                  <a:cubicBezTo>
                    <a:pt x="283" y="25"/>
                    <a:pt x="287" y="16"/>
                    <a:pt x="290" y="8"/>
                  </a:cubicBezTo>
                  <a:cubicBezTo>
                    <a:pt x="292" y="0"/>
                    <a:pt x="304" y="1"/>
                    <a:pt x="304" y="1"/>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Santa Cruz County">
              <a:extLst>
                <a:ext uri="{FF2B5EF4-FFF2-40B4-BE49-F238E27FC236}">
                  <a16:creationId xmlns:a16="http://schemas.microsoft.com/office/drawing/2014/main" id="{02588269-EEFA-4F50-94BF-94686D72CA45}"/>
                </a:ext>
              </a:extLst>
            </p:cNvPr>
            <p:cNvSpPr>
              <a:spLocks/>
            </p:cNvSpPr>
            <p:nvPr/>
          </p:nvSpPr>
          <p:spPr bwMode="auto">
            <a:xfrm>
              <a:off x="3602038" y="4002088"/>
              <a:ext cx="319088" cy="269875"/>
            </a:xfrm>
            <a:custGeom>
              <a:avLst/>
              <a:gdLst>
                <a:gd name="T0" fmla="*/ 222 w 239"/>
                <a:gd name="T1" fmla="*/ 161 h 182"/>
                <a:gd name="T2" fmla="*/ 215 w 239"/>
                <a:gd name="T3" fmla="*/ 160 h 182"/>
                <a:gd name="T4" fmla="*/ 200 w 239"/>
                <a:gd name="T5" fmla="*/ 162 h 182"/>
                <a:gd name="T6" fmla="*/ 189 w 239"/>
                <a:gd name="T7" fmla="*/ 163 h 182"/>
                <a:gd name="T8" fmla="*/ 182 w 239"/>
                <a:gd name="T9" fmla="*/ 171 h 182"/>
                <a:gd name="T10" fmla="*/ 171 w 239"/>
                <a:gd name="T11" fmla="*/ 182 h 182"/>
                <a:gd name="T12" fmla="*/ 169 w 239"/>
                <a:gd name="T13" fmla="*/ 181 h 182"/>
                <a:gd name="T14" fmla="*/ 156 w 239"/>
                <a:gd name="T15" fmla="*/ 159 h 182"/>
                <a:gd name="T16" fmla="*/ 149 w 239"/>
                <a:gd name="T17" fmla="*/ 152 h 182"/>
                <a:gd name="T18" fmla="*/ 140 w 239"/>
                <a:gd name="T19" fmla="*/ 140 h 182"/>
                <a:gd name="T20" fmla="*/ 118 w 239"/>
                <a:gd name="T21" fmla="*/ 144 h 182"/>
                <a:gd name="T22" fmla="*/ 106 w 239"/>
                <a:gd name="T23" fmla="*/ 142 h 182"/>
                <a:gd name="T24" fmla="*/ 97 w 239"/>
                <a:gd name="T25" fmla="*/ 146 h 182"/>
                <a:gd name="T26" fmla="*/ 83 w 239"/>
                <a:gd name="T27" fmla="*/ 147 h 182"/>
                <a:gd name="T28" fmla="*/ 43 w 239"/>
                <a:gd name="T29" fmla="*/ 124 h 182"/>
                <a:gd name="T30" fmla="*/ 10 w 239"/>
                <a:gd name="T31" fmla="*/ 81 h 182"/>
                <a:gd name="T32" fmla="*/ 8 w 239"/>
                <a:gd name="T33" fmla="*/ 79 h 182"/>
                <a:gd name="T34" fmla="*/ 8 w 239"/>
                <a:gd name="T35" fmla="*/ 78 h 182"/>
                <a:gd name="T36" fmla="*/ 2 w 239"/>
                <a:gd name="T37" fmla="*/ 60 h 182"/>
                <a:gd name="T38" fmla="*/ 2 w 239"/>
                <a:gd name="T39" fmla="*/ 46 h 182"/>
                <a:gd name="T40" fmla="*/ 26 w 239"/>
                <a:gd name="T41" fmla="*/ 46 h 182"/>
                <a:gd name="T42" fmla="*/ 26 w 239"/>
                <a:gd name="T43" fmla="*/ 36 h 182"/>
                <a:gd name="T44" fmla="*/ 53 w 239"/>
                <a:gd name="T45" fmla="*/ 36 h 182"/>
                <a:gd name="T46" fmla="*/ 53 w 239"/>
                <a:gd name="T47" fmla="*/ 0 h 182"/>
                <a:gd name="T48" fmla="*/ 63 w 239"/>
                <a:gd name="T49" fmla="*/ 14 h 182"/>
                <a:gd name="T50" fmla="*/ 70 w 239"/>
                <a:gd name="T51" fmla="*/ 21 h 182"/>
                <a:gd name="T52" fmla="*/ 74 w 239"/>
                <a:gd name="T53" fmla="*/ 31 h 182"/>
                <a:gd name="T54" fmla="*/ 81 w 239"/>
                <a:gd name="T55" fmla="*/ 32 h 182"/>
                <a:gd name="T56" fmla="*/ 99 w 239"/>
                <a:gd name="T57" fmla="*/ 57 h 182"/>
                <a:gd name="T58" fmla="*/ 151 w 239"/>
                <a:gd name="T59" fmla="*/ 82 h 182"/>
                <a:gd name="T60" fmla="*/ 163 w 239"/>
                <a:gd name="T61" fmla="*/ 88 h 182"/>
                <a:gd name="T62" fmla="*/ 173 w 239"/>
                <a:gd name="T63" fmla="*/ 98 h 182"/>
                <a:gd name="T64" fmla="*/ 193 w 239"/>
                <a:gd name="T65" fmla="*/ 114 h 182"/>
                <a:gd name="T66" fmla="*/ 202 w 239"/>
                <a:gd name="T67" fmla="*/ 124 h 182"/>
                <a:gd name="T68" fmla="*/ 209 w 239"/>
                <a:gd name="T69" fmla="*/ 138 h 182"/>
                <a:gd name="T70" fmla="*/ 218 w 239"/>
                <a:gd name="T71" fmla="*/ 146 h 182"/>
                <a:gd name="T72" fmla="*/ 229 w 239"/>
                <a:gd name="T73" fmla="*/ 156 h 182"/>
                <a:gd name="T74" fmla="*/ 239 w 239"/>
                <a:gd name="T75" fmla="*/ 166 h 182"/>
                <a:gd name="T76" fmla="*/ 239 w 239"/>
                <a:gd name="T77" fmla="*/ 168 h 182"/>
                <a:gd name="T78" fmla="*/ 229 w 239"/>
                <a:gd name="T79" fmla="*/ 164 h 182"/>
                <a:gd name="T80" fmla="*/ 222 w 239"/>
                <a:gd name="T81" fmla="*/ 1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 h="182">
                  <a:moveTo>
                    <a:pt x="222" y="161"/>
                  </a:moveTo>
                  <a:cubicBezTo>
                    <a:pt x="220" y="160"/>
                    <a:pt x="218" y="159"/>
                    <a:pt x="215" y="160"/>
                  </a:cubicBezTo>
                  <a:cubicBezTo>
                    <a:pt x="210" y="160"/>
                    <a:pt x="203" y="164"/>
                    <a:pt x="200" y="162"/>
                  </a:cubicBezTo>
                  <a:cubicBezTo>
                    <a:pt x="197" y="161"/>
                    <a:pt x="192" y="159"/>
                    <a:pt x="189" y="163"/>
                  </a:cubicBezTo>
                  <a:cubicBezTo>
                    <a:pt x="187" y="167"/>
                    <a:pt x="186" y="170"/>
                    <a:pt x="182" y="171"/>
                  </a:cubicBezTo>
                  <a:cubicBezTo>
                    <a:pt x="178" y="172"/>
                    <a:pt x="171" y="178"/>
                    <a:pt x="171" y="182"/>
                  </a:cubicBezTo>
                  <a:cubicBezTo>
                    <a:pt x="170" y="182"/>
                    <a:pt x="170" y="181"/>
                    <a:pt x="169" y="181"/>
                  </a:cubicBezTo>
                  <a:cubicBezTo>
                    <a:pt x="167" y="178"/>
                    <a:pt x="157" y="161"/>
                    <a:pt x="156" y="159"/>
                  </a:cubicBezTo>
                  <a:cubicBezTo>
                    <a:pt x="154" y="157"/>
                    <a:pt x="152" y="155"/>
                    <a:pt x="149" y="152"/>
                  </a:cubicBezTo>
                  <a:cubicBezTo>
                    <a:pt x="147" y="150"/>
                    <a:pt x="146" y="148"/>
                    <a:pt x="140" y="140"/>
                  </a:cubicBezTo>
                  <a:cubicBezTo>
                    <a:pt x="133" y="132"/>
                    <a:pt x="121" y="141"/>
                    <a:pt x="118" y="144"/>
                  </a:cubicBezTo>
                  <a:cubicBezTo>
                    <a:pt x="115" y="146"/>
                    <a:pt x="110" y="143"/>
                    <a:pt x="106" y="142"/>
                  </a:cubicBezTo>
                  <a:cubicBezTo>
                    <a:pt x="103" y="141"/>
                    <a:pt x="101" y="144"/>
                    <a:pt x="97" y="146"/>
                  </a:cubicBezTo>
                  <a:cubicBezTo>
                    <a:pt x="94" y="148"/>
                    <a:pt x="92" y="149"/>
                    <a:pt x="83" y="147"/>
                  </a:cubicBezTo>
                  <a:cubicBezTo>
                    <a:pt x="75" y="145"/>
                    <a:pt x="49" y="130"/>
                    <a:pt x="43" y="124"/>
                  </a:cubicBezTo>
                  <a:cubicBezTo>
                    <a:pt x="36" y="119"/>
                    <a:pt x="12" y="85"/>
                    <a:pt x="10" y="81"/>
                  </a:cubicBezTo>
                  <a:cubicBezTo>
                    <a:pt x="10" y="80"/>
                    <a:pt x="9" y="79"/>
                    <a:pt x="8" y="79"/>
                  </a:cubicBezTo>
                  <a:cubicBezTo>
                    <a:pt x="8" y="78"/>
                    <a:pt x="8" y="78"/>
                    <a:pt x="8" y="78"/>
                  </a:cubicBezTo>
                  <a:cubicBezTo>
                    <a:pt x="10" y="72"/>
                    <a:pt x="4" y="64"/>
                    <a:pt x="2" y="60"/>
                  </a:cubicBezTo>
                  <a:cubicBezTo>
                    <a:pt x="0" y="55"/>
                    <a:pt x="2" y="46"/>
                    <a:pt x="2" y="46"/>
                  </a:cubicBezTo>
                  <a:cubicBezTo>
                    <a:pt x="26" y="46"/>
                    <a:pt x="26" y="46"/>
                    <a:pt x="26" y="46"/>
                  </a:cubicBezTo>
                  <a:cubicBezTo>
                    <a:pt x="26" y="36"/>
                    <a:pt x="26" y="36"/>
                    <a:pt x="26" y="36"/>
                  </a:cubicBezTo>
                  <a:cubicBezTo>
                    <a:pt x="53" y="36"/>
                    <a:pt x="53" y="36"/>
                    <a:pt x="53" y="36"/>
                  </a:cubicBezTo>
                  <a:cubicBezTo>
                    <a:pt x="53" y="0"/>
                    <a:pt x="53" y="0"/>
                    <a:pt x="53" y="0"/>
                  </a:cubicBezTo>
                  <a:cubicBezTo>
                    <a:pt x="55" y="4"/>
                    <a:pt x="60" y="11"/>
                    <a:pt x="63" y="14"/>
                  </a:cubicBezTo>
                  <a:cubicBezTo>
                    <a:pt x="67" y="18"/>
                    <a:pt x="69" y="18"/>
                    <a:pt x="70" y="21"/>
                  </a:cubicBezTo>
                  <a:cubicBezTo>
                    <a:pt x="71" y="24"/>
                    <a:pt x="71" y="30"/>
                    <a:pt x="74" y="31"/>
                  </a:cubicBezTo>
                  <a:cubicBezTo>
                    <a:pt x="77" y="32"/>
                    <a:pt x="77" y="30"/>
                    <a:pt x="81" y="32"/>
                  </a:cubicBezTo>
                  <a:cubicBezTo>
                    <a:pt x="84" y="35"/>
                    <a:pt x="99" y="57"/>
                    <a:pt x="99" y="57"/>
                  </a:cubicBezTo>
                  <a:cubicBezTo>
                    <a:pt x="99" y="57"/>
                    <a:pt x="145" y="80"/>
                    <a:pt x="151" y="82"/>
                  </a:cubicBezTo>
                  <a:cubicBezTo>
                    <a:pt x="156" y="84"/>
                    <a:pt x="160" y="83"/>
                    <a:pt x="163" y="88"/>
                  </a:cubicBezTo>
                  <a:cubicBezTo>
                    <a:pt x="167" y="94"/>
                    <a:pt x="170" y="98"/>
                    <a:pt x="173" y="98"/>
                  </a:cubicBezTo>
                  <a:cubicBezTo>
                    <a:pt x="177" y="99"/>
                    <a:pt x="190" y="112"/>
                    <a:pt x="193" y="114"/>
                  </a:cubicBezTo>
                  <a:cubicBezTo>
                    <a:pt x="195" y="116"/>
                    <a:pt x="201" y="120"/>
                    <a:pt x="202" y="124"/>
                  </a:cubicBezTo>
                  <a:cubicBezTo>
                    <a:pt x="203" y="128"/>
                    <a:pt x="205" y="135"/>
                    <a:pt x="209" y="138"/>
                  </a:cubicBezTo>
                  <a:cubicBezTo>
                    <a:pt x="213" y="140"/>
                    <a:pt x="216" y="142"/>
                    <a:pt x="218" y="146"/>
                  </a:cubicBezTo>
                  <a:cubicBezTo>
                    <a:pt x="220" y="150"/>
                    <a:pt x="224" y="154"/>
                    <a:pt x="229" y="156"/>
                  </a:cubicBezTo>
                  <a:cubicBezTo>
                    <a:pt x="234" y="157"/>
                    <a:pt x="239" y="161"/>
                    <a:pt x="239" y="166"/>
                  </a:cubicBezTo>
                  <a:cubicBezTo>
                    <a:pt x="239" y="168"/>
                    <a:pt x="239" y="168"/>
                    <a:pt x="239" y="168"/>
                  </a:cubicBezTo>
                  <a:cubicBezTo>
                    <a:pt x="235" y="167"/>
                    <a:pt x="231" y="165"/>
                    <a:pt x="229" y="164"/>
                  </a:cubicBezTo>
                  <a:cubicBezTo>
                    <a:pt x="226" y="164"/>
                    <a:pt x="224" y="163"/>
                    <a:pt x="222" y="161"/>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Stanislaus County">
              <a:extLst>
                <a:ext uri="{FF2B5EF4-FFF2-40B4-BE49-F238E27FC236}">
                  <a16:creationId xmlns:a16="http://schemas.microsoft.com/office/drawing/2014/main" id="{0AE8126D-43BB-4FF8-BE8D-892FA92BD9C0}"/>
                </a:ext>
              </a:extLst>
            </p:cNvPr>
            <p:cNvSpPr>
              <a:spLocks/>
            </p:cNvSpPr>
            <p:nvPr/>
          </p:nvSpPr>
          <p:spPr bwMode="auto">
            <a:xfrm>
              <a:off x="3965576" y="3509963"/>
              <a:ext cx="471488" cy="592138"/>
            </a:xfrm>
            <a:custGeom>
              <a:avLst/>
              <a:gdLst>
                <a:gd name="T0" fmla="*/ 34 w 354"/>
                <a:gd name="T1" fmla="*/ 391 h 399"/>
                <a:gd name="T2" fmla="*/ 27 w 354"/>
                <a:gd name="T3" fmla="*/ 392 h 399"/>
                <a:gd name="T4" fmla="*/ 23 w 354"/>
                <a:gd name="T5" fmla="*/ 377 h 399"/>
                <a:gd name="T6" fmla="*/ 14 w 354"/>
                <a:gd name="T7" fmla="*/ 362 h 399"/>
                <a:gd name="T8" fmla="*/ 10 w 354"/>
                <a:gd name="T9" fmla="*/ 342 h 399"/>
                <a:gd name="T10" fmla="*/ 22 w 354"/>
                <a:gd name="T11" fmla="*/ 328 h 399"/>
                <a:gd name="T12" fmla="*/ 18 w 354"/>
                <a:gd name="T13" fmla="*/ 309 h 399"/>
                <a:gd name="T14" fmla="*/ 20 w 354"/>
                <a:gd name="T15" fmla="*/ 298 h 399"/>
                <a:gd name="T16" fmla="*/ 6 w 354"/>
                <a:gd name="T17" fmla="*/ 288 h 399"/>
                <a:gd name="T18" fmla="*/ 6 w 354"/>
                <a:gd name="T19" fmla="*/ 271 h 399"/>
                <a:gd name="T20" fmla="*/ 1 w 354"/>
                <a:gd name="T21" fmla="*/ 259 h 399"/>
                <a:gd name="T22" fmla="*/ 0 w 354"/>
                <a:gd name="T23" fmla="*/ 256 h 399"/>
                <a:gd name="T24" fmla="*/ 0 w 354"/>
                <a:gd name="T25" fmla="*/ 256 h 399"/>
                <a:gd name="T26" fmla="*/ 80 w 354"/>
                <a:gd name="T27" fmla="*/ 176 h 399"/>
                <a:gd name="T28" fmla="*/ 92 w 354"/>
                <a:gd name="T29" fmla="*/ 166 h 399"/>
                <a:gd name="T30" fmla="*/ 99 w 354"/>
                <a:gd name="T31" fmla="*/ 164 h 399"/>
                <a:gd name="T32" fmla="*/ 106 w 354"/>
                <a:gd name="T33" fmla="*/ 154 h 399"/>
                <a:gd name="T34" fmla="*/ 115 w 354"/>
                <a:gd name="T35" fmla="*/ 152 h 399"/>
                <a:gd name="T36" fmla="*/ 124 w 354"/>
                <a:gd name="T37" fmla="*/ 146 h 399"/>
                <a:gd name="T38" fmla="*/ 138 w 354"/>
                <a:gd name="T39" fmla="*/ 141 h 399"/>
                <a:gd name="T40" fmla="*/ 146 w 354"/>
                <a:gd name="T41" fmla="*/ 144 h 399"/>
                <a:gd name="T42" fmla="*/ 160 w 354"/>
                <a:gd name="T43" fmla="*/ 139 h 399"/>
                <a:gd name="T44" fmla="*/ 178 w 354"/>
                <a:gd name="T45" fmla="*/ 145 h 399"/>
                <a:gd name="T46" fmla="*/ 180 w 354"/>
                <a:gd name="T47" fmla="*/ 134 h 399"/>
                <a:gd name="T48" fmla="*/ 177 w 354"/>
                <a:gd name="T49" fmla="*/ 0 h 399"/>
                <a:gd name="T50" fmla="*/ 270 w 354"/>
                <a:gd name="T51" fmla="*/ 107 h 399"/>
                <a:gd name="T52" fmla="*/ 350 w 354"/>
                <a:gd name="T53" fmla="*/ 180 h 399"/>
                <a:gd name="T54" fmla="*/ 354 w 354"/>
                <a:gd name="T55" fmla="*/ 187 h 399"/>
                <a:gd name="T56" fmla="*/ 164 w 354"/>
                <a:gd name="T57" fmla="*/ 287 h 399"/>
                <a:gd name="T58" fmla="*/ 164 w 354"/>
                <a:gd name="T59" fmla="*/ 296 h 399"/>
                <a:gd name="T60" fmla="*/ 170 w 354"/>
                <a:gd name="T61" fmla="*/ 311 h 399"/>
                <a:gd name="T62" fmla="*/ 85 w 354"/>
                <a:gd name="T63" fmla="*/ 399 h 399"/>
                <a:gd name="T64" fmla="*/ 66 w 354"/>
                <a:gd name="T65" fmla="*/ 382 h 399"/>
                <a:gd name="T66" fmla="*/ 49 w 354"/>
                <a:gd name="T67" fmla="*/ 386 h 399"/>
                <a:gd name="T68" fmla="*/ 37 w 354"/>
                <a:gd name="T69" fmla="*/ 383 h 399"/>
                <a:gd name="T70" fmla="*/ 34 w 354"/>
                <a:gd name="T71" fmla="*/ 39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4" h="399">
                  <a:moveTo>
                    <a:pt x="34" y="391"/>
                  </a:moveTo>
                  <a:cubicBezTo>
                    <a:pt x="34" y="394"/>
                    <a:pt x="32" y="394"/>
                    <a:pt x="27" y="392"/>
                  </a:cubicBezTo>
                  <a:cubicBezTo>
                    <a:pt x="22" y="391"/>
                    <a:pt x="23" y="380"/>
                    <a:pt x="23" y="377"/>
                  </a:cubicBezTo>
                  <a:cubicBezTo>
                    <a:pt x="23" y="374"/>
                    <a:pt x="16" y="365"/>
                    <a:pt x="14" y="362"/>
                  </a:cubicBezTo>
                  <a:cubicBezTo>
                    <a:pt x="12" y="358"/>
                    <a:pt x="10" y="350"/>
                    <a:pt x="10" y="342"/>
                  </a:cubicBezTo>
                  <a:cubicBezTo>
                    <a:pt x="11" y="335"/>
                    <a:pt x="17" y="330"/>
                    <a:pt x="22" y="328"/>
                  </a:cubicBezTo>
                  <a:cubicBezTo>
                    <a:pt x="26" y="325"/>
                    <a:pt x="21" y="313"/>
                    <a:pt x="18" y="309"/>
                  </a:cubicBezTo>
                  <a:cubicBezTo>
                    <a:pt x="16" y="305"/>
                    <a:pt x="19" y="302"/>
                    <a:pt x="20" y="298"/>
                  </a:cubicBezTo>
                  <a:cubicBezTo>
                    <a:pt x="22" y="294"/>
                    <a:pt x="12" y="291"/>
                    <a:pt x="6" y="288"/>
                  </a:cubicBezTo>
                  <a:cubicBezTo>
                    <a:pt x="0" y="284"/>
                    <a:pt x="4" y="274"/>
                    <a:pt x="6" y="271"/>
                  </a:cubicBezTo>
                  <a:cubicBezTo>
                    <a:pt x="7" y="268"/>
                    <a:pt x="2" y="262"/>
                    <a:pt x="1" y="259"/>
                  </a:cubicBezTo>
                  <a:cubicBezTo>
                    <a:pt x="1" y="258"/>
                    <a:pt x="1" y="257"/>
                    <a:pt x="0" y="256"/>
                  </a:cubicBezTo>
                  <a:cubicBezTo>
                    <a:pt x="0" y="256"/>
                    <a:pt x="0" y="256"/>
                    <a:pt x="0" y="256"/>
                  </a:cubicBezTo>
                  <a:cubicBezTo>
                    <a:pt x="80" y="176"/>
                    <a:pt x="80" y="176"/>
                    <a:pt x="80" y="176"/>
                  </a:cubicBezTo>
                  <a:cubicBezTo>
                    <a:pt x="82" y="176"/>
                    <a:pt x="88" y="167"/>
                    <a:pt x="92" y="166"/>
                  </a:cubicBezTo>
                  <a:cubicBezTo>
                    <a:pt x="96" y="164"/>
                    <a:pt x="97" y="166"/>
                    <a:pt x="99" y="164"/>
                  </a:cubicBezTo>
                  <a:cubicBezTo>
                    <a:pt x="101" y="162"/>
                    <a:pt x="104" y="157"/>
                    <a:pt x="106" y="154"/>
                  </a:cubicBezTo>
                  <a:cubicBezTo>
                    <a:pt x="107" y="150"/>
                    <a:pt x="110" y="152"/>
                    <a:pt x="115" y="152"/>
                  </a:cubicBezTo>
                  <a:cubicBezTo>
                    <a:pt x="120" y="152"/>
                    <a:pt x="120" y="150"/>
                    <a:pt x="124" y="146"/>
                  </a:cubicBezTo>
                  <a:cubicBezTo>
                    <a:pt x="127" y="142"/>
                    <a:pt x="134" y="144"/>
                    <a:pt x="138" y="141"/>
                  </a:cubicBezTo>
                  <a:cubicBezTo>
                    <a:pt x="141" y="138"/>
                    <a:pt x="142" y="142"/>
                    <a:pt x="146" y="144"/>
                  </a:cubicBezTo>
                  <a:cubicBezTo>
                    <a:pt x="150" y="147"/>
                    <a:pt x="156" y="139"/>
                    <a:pt x="160" y="139"/>
                  </a:cubicBezTo>
                  <a:cubicBezTo>
                    <a:pt x="164" y="139"/>
                    <a:pt x="172" y="144"/>
                    <a:pt x="178" y="145"/>
                  </a:cubicBezTo>
                  <a:cubicBezTo>
                    <a:pt x="184" y="146"/>
                    <a:pt x="180" y="134"/>
                    <a:pt x="180" y="134"/>
                  </a:cubicBezTo>
                  <a:cubicBezTo>
                    <a:pt x="177" y="0"/>
                    <a:pt x="177" y="0"/>
                    <a:pt x="177" y="0"/>
                  </a:cubicBezTo>
                  <a:cubicBezTo>
                    <a:pt x="270" y="107"/>
                    <a:pt x="270" y="107"/>
                    <a:pt x="270" y="107"/>
                  </a:cubicBezTo>
                  <a:cubicBezTo>
                    <a:pt x="350" y="180"/>
                    <a:pt x="350" y="180"/>
                    <a:pt x="350" y="180"/>
                  </a:cubicBezTo>
                  <a:cubicBezTo>
                    <a:pt x="354" y="187"/>
                    <a:pt x="354" y="187"/>
                    <a:pt x="354" y="187"/>
                  </a:cubicBezTo>
                  <a:cubicBezTo>
                    <a:pt x="164" y="287"/>
                    <a:pt x="164" y="287"/>
                    <a:pt x="164" y="287"/>
                  </a:cubicBezTo>
                  <a:cubicBezTo>
                    <a:pt x="164" y="287"/>
                    <a:pt x="162" y="292"/>
                    <a:pt x="164" y="296"/>
                  </a:cubicBezTo>
                  <a:cubicBezTo>
                    <a:pt x="166" y="299"/>
                    <a:pt x="170" y="311"/>
                    <a:pt x="170" y="311"/>
                  </a:cubicBezTo>
                  <a:cubicBezTo>
                    <a:pt x="85" y="399"/>
                    <a:pt x="85" y="399"/>
                    <a:pt x="85" y="399"/>
                  </a:cubicBezTo>
                  <a:cubicBezTo>
                    <a:pt x="66" y="382"/>
                    <a:pt x="66" y="382"/>
                    <a:pt x="66" y="382"/>
                  </a:cubicBezTo>
                  <a:cubicBezTo>
                    <a:pt x="66" y="382"/>
                    <a:pt x="54" y="385"/>
                    <a:pt x="49" y="386"/>
                  </a:cubicBezTo>
                  <a:cubicBezTo>
                    <a:pt x="44" y="388"/>
                    <a:pt x="41" y="383"/>
                    <a:pt x="37" y="383"/>
                  </a:cubicBezTo>
                  <a:cubicBezTo>
                    <a:pt x="33" y="383"/>
                    <a:pt x="33" y="388"/>
                    <a:pt x="34" y="391"/>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Santa Clara County">
              <a:extLst>
                <a:ext uri="{FF2B5EF4-FFF2-40B4-BE49-F238E27FC236}">
                  <a16:creationId xmlns:a16="http://schemas.microsoft.com/office/drawing/2014/main" id="{B7B30425-7A53-44ED-B600-96C0A68148E3}"/>
                </a:ext>
              </a:extLst>
            </p:cNvPr>
            <p:cNvSpPr>
              <a:spLocks/>
            </p:cNvSpPr>
            <p:nvPr/>
          </p:nvSpPr>
          <p:spPr bwMode="auto">
            <a:xfrm>
              <a:off x="3654426" y="3886201"/>
              <a:ext cx="434975" cy="369888"/>
            </a:xfrm>
            <a:custGeom>
              <a:avLst/>
              <a:gdLst>
                <a:gd name="T0" fmla="*/ 314 w 326"/>
                <a:gd name="T1" fmla="*/ 208 h 249"/>
                <a:gd name="T2" fmla="*/ 322 w 326"/>
                <a:gd name="T3" fmla="*/ 219 h 249"/>
                <a:gd name="T4" fmla="*/ 321 w 326"/>
                <a:gd name="T5" fmla="*/ 219 h 249"/>
                <a:gd name="T6" fmla="*/ 256 w 326"/>
                <a:gd name="T7" fmla="*/ 218 h 249"/>
                <a:gd name="T8" fmla="*/ 239 w 326"/>
                <a:gd name="T9" fmla="*/ 209 h 249"/>
                <a:gd name="T10" fmla="*/ 228 w 326"/>
                <a:gd name="T11" fmla="*/ 218 h 249"/>
                <a:gd name="T12" fmla="*/ 226 w 326"/>
                <a:gd name="T13" fmla="*/ 228 h 249"/>
                <a:gd name="T14" fmla="*/ 214 w 326"/>
                <a:gd name="T15" fmla="*/ 235 h 249"/>
                <a:gd name="T16" fmla="*/ 207 w 326"/>
                <a:gd name="T17" fmla="*/ 248 h 249"/>
                <a:gd name="T18" fmla="*/ 200 w 326"/>
                <a:gd name="T19" fmla="*/ 246 h 249"/>
                <a:gd name="T20" fmla="*/ 200 w 326"/>
                <a:gd name="T21" fmla="*/ 244 h 249"/>
                <a:gd name="T22" fmla="*/ 190 w 326"/>
                <a:gd name="T23" fmla="*/ 234 h 249"/>
                <a:gd name="T24" fmla="*/ 179 w 326"/>
                <a:gd name="T25" fmla="*/ 224 h 249"/>
                <a:gd name="T26" fmla="*/ 170 w 326"/>
                <a:gd name="T27" fmla="*/ 216 h 249"/>
                <a:gd name="T28" fmla="*/ 163 w 326"/>
                <a:gd name="T29" fmla="*/ 202 h 249"/>
                <a:gd name="T30" fmla="*/ 154 w 326"/>
                <a:gd name="T31" fmla="*/ 192 h 249"/>
                <a:gd name="T32" fmla="*/ 134 w 326"/>
                <a:gd name="T33" fmla="*/ 176 h 249"/>
                <a:gd name="T34" fmla="*/ 124 w 326"/>
                <a:gd name="T35" fmla="*/ 166 h 249"/>
                <a:gd name="T36" fmla="*/ 112 w 326"/>
                <a:gd name="T37" fmla="*/ 160 h 249"/>
                <a:gd name="T38" fmla="*/ 60 w 326"/>
                <a:gd name="T39" fmla="*/ 135 h 249"/>
                <a:gd name="T40" fmla="*/ 42 w 326"/>
                <a:gd name="T41" fmla="*/ 110 h 249"/>
                <a:gd name="T42" fmla="*/ 35 w 326"/>
                <a:gd name="T43" fmla="*/ 109 h 249"/>
                <a:gd name="T44" fmla="*/ 31 w 326"/>
                <a:gd name="T45" fmla="*/ 99 h 249"/>
                <a:gd name="T46" fmla="*/ 24 w 326"/>
                <a:gd name="T47" fmla="*/ 92 h 249"/>
                <a:gd name="T48" fmla="*/ 14 w 326"/>
                <a:gd name="T49" fmla="*/ 78 h 249"/>
                <a:gd name="T50" fmla="*/ 6 w 326"/>
                <a:gd name="T51" fmla="*/ 68 h 249"/>
                <a:gd name="T52" fmla="*/ 6 w 326"/>
                <a:gd name="T53" fmla="*/ 62 h 249"/>
                <a:gd name="T54" fmla="*/ 2 w 326"/>
                <a:gd name="T55" fmla="*/ 56 h 249"/>
                <a:gd name="T56" fmla="*/ 0 w 326"/>
                <a:gd name="T57" fmla="*/ 33 h 249"/>
                <a:gd name="T58" fmla="*/ 10 w 326"/>
                <a:gd name="T59" fmla="*/ 12 h 249"/>
                <a:gd name="T60" fmla="*/ 28 w 326"/>
                <a:gd name="T61" fmla="*/ 14 h 249"/>
                <a:gd name="T62" fmla="*/ 35 w 326"/>
                <a:gd name="T63" fmla="*/ 11 h 249"/>
                <a:gd name="T64" fmla="*/ 35 w 326"/>
                <a:gd name="T65" fmla="*/ 11 h 249"/>
                <a:gd name="T66" fmla="*/ 37 w 326"/>
                <a:gd name="T67" fmla="*/ 13 h 249"/>
                <a:gd name="T68" fmla="*/ 51 w 326"/>
                <a:gd name="T69" fmla="*/ 15 h 249"/>
                <a:gd name="T70" fmla="*/ 59 w 326"/>
                <a:gd name="T71" fmla="*/ 12 h 249"/>
                <a:gd name="T72" fmla="*/ 64 w 326"/>
                <a:gd name="T73" fmla="*/ 8 h 249"/>
                <a:gd name="T74" fmla="*/ 64 w 326"/>
                <a:gd name="T75" fmla="*/ 8 h 249"/>
                <a:gd name="T76" fmla="*/ 69 w 326"/>
                <a:gd name="T77" fmla="*/ 8 h 249"/>
                <a:gd name="T78" fmla="*/ 85 w 326"/>
                <a:gd name="T79" fmla="*/ 10 h 249"/>
                <a:gd name="T80" fmla="*/ 108 w 326"/>
                <a:gd name="T81" fmla="*/ 0 h 249"/>
                <a:gd name="T82" fmla="*/ 234 w 326"/>
                <a:gd name="T83" fmla="*/ 2 h 249"/>
                <a:gd name="T84" fmla="*/ 235 w 326"/>
                <a:gd name="T85" fmla="*/ 5 h 249"/>
                <a:gd name="T86" fmla="*/ 240 w 326"/>
                <a:gd name="T87" fmla="*/ 17 h 249"/>
                <a:gd name="T88" fmla="*/ 240 w 326"/>
                <a:gd name="T89" fmla="*/ 34 h 249"/>
                <a:gd name="T90" fmla="*/ 254 w 326"/>
                <a:gd name="T91" fmla="*/ 44 h 249"/>
                <a:gd name="T92" fmla="*/ 252 w 326"/>
                <a:gd name="T93" fmla="*/ 55 h 249"/>
                <a:gd name="T94" fmla="*/ 256 w 326"/>
                <a:gd name="T95" fmla="*/ 74 h 249"/>
                <a:gd name="T96" fmla="*/ 244 w 326"/>
                <a:gd name="T97" fmla="*/ 88 h 249"/>
                <a:gd name="T98" fmla="*/ 248 w 326"/>
                <a:gd name="T99" fmla="*/ 108 h 249"/>
                <a:gd name="T100" fmla="*/ 257 w 326"/>
                <a:gd name="T101" fmla="*/ 123 h 249"/>
                <a:gd name="T102" fmla="*/ 261 w 326"/>
                <a:gd name="T103" fmla="*/ 138 h 249"/>
                <a:gd name="T104" fmla="*/ 268 w 326"/>
                <a:gd name="T105" fmla="*/ 137 h 249"/>
                <a:gd name="T106" fmla="*/ 271 w 326"/>
                <a:gd name="T107" fmla="*/ 129 h 249"/>
                <a:gd name="T108" fmla="*/ 283 w 326"/>
                <a:gd name="T109" fmla="*/ 132 h 249"/>
                <a:gd name="T110" fmla="*/ 300 w 326"/>
                <a:gd name="T111" fmla="*/ 128 h 249"/>
                <a:gd name="T112" fmla="*/ 319 w 326"/>
                <a:gd name="T113" fmla="*/ 145 h 249"/>
                <a:gd name="T114" fmla="*/ 319 w 326"/>
                <a:gd name="T115" fmla="*/ 158 h 249"/>
                <a:gd name="T116" fmla="*/ 318 w 326"/>
                <a:gd name="T117" fmla="*/ 166 h 249"/>
                <a:gd name="T118" fmla="*/ 323 w 326"/>
                <a:gd name="T119" fmla="*/ 177 h 249"/>
                <a:gd name="T120" fmla="*/ 315 w 326"/>
                <a:gd name="T121" fmla="*/ 192 h 249"/>
                <a:gd name="T122" fmla="*/ 318 w 326"/>
                <a:gd name="T123" fmla="*/ 202 h 249"/>
                <a:gd name="T124" fmla="*/ 314 w 326"/>
                <a:gd name="T125" fmla="*/ 20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249">
                  <a:moveTo>
                    <a:pt x="314" y="208"/>
                  </a:moveTo>
                  <a:cubicBezTo>
                    <a:pt x="317" y="210"/>
                    <a:pt x="321" y="215"/>
                    <a:pt x="322" y="219"/>
                  </a:cubicBezTo>
                  <a:cubicBezTo>
                    <a:pt x="321" y="219"/>
                    <a:pt x="321" y="219"/>
                    <a:pt x="321" y="219"/>
                  </a:cubicBezTo>
                  <a:cubicBezTo>
                    <a:pt x="256" y="218"/>
                    <a:pt x="256" y="218"/>
                    <a:pt x="256" y="218"/>
                  </a:cubicBezTo>
                  <a:cubicBezTo>
                    <a:pt x="256" y="218"/>
                    <a:pt x="247" y="206"/>
                    <a:pt x="239" y="209"/>
                  </a:cubicBezTo>
                  <a:cubicBezTo>
                    <a:pt x="231" y="212"/>
                    <a:pt x="228" y="214"/>
                    <a:pt x="228" y="218"/>
                  </a:cubicBezTo>
                  <a:cubicBezTo>
                    <a:pt x="228" y="222"/>
                    <a:pt x="230" y="226"/>
                    <a:pt x="226" y="228"/>
                  </a:cubicBezTo>
                  <a:cubicBezTo>
                    <a:pt x="222" y="229"/>
                    <a:pt x="216" y="232"/>
                    <a:pt x="214" y="235"/>
                  </a:cubicBezTo>
                  <a:cubicBezTo>
                    <a:pt x="213" y="238"/>
                    <a:pt x="210" y="249"/>
                    <a:pt x="207" y="248"/>
                  </a:cubicBezTo>
                  <a:cubicBezTo>
                    <a:pt x="205" y="248"/>
                    <a:pt x="203" y="247"/>
                    <a:pt x="200" y="246"/>
                  </a:cubicBezTo>
                  <a:cubicBezTo>
                    <a:pt x="200" y="244"/>
                    <a:pt x="200" y="244"/>
                    <a:pt x="200" y="244"/>
                  </a:cubicBezTo>
                  <a:cubicBezTo>
                    <a:pt x="200" y="239"/>
                    <a:pt x="195" y="235"/>
                    <a:pt x="190" y="234"/>
                  </a:cubicBezTo>
                  <a:cubicBezTo>
                    <a:pt x="185" y="232"/>
                    <a:pt x="181" y="228"/>
                    <a:pt x="179" y="224"/>
                  </a:cubicBezTo>
                  <a:cubicBezTo>
                    <a:pt x="177" y="220"/>
                    <a:pt x="174" y="218"/>
                    <a:pt x="170" y="216"/>
                  </a:cubicBezTo>
                  <a:cubicBezTo>
                    <a:pt x="166" y="213"/>
                    <a:pt x="164" y="206"/>
                    <a:pt x="163" y="202"/>
                  </a:cubicBezTo>
                  <a:cubicBezTo>
                    <a:pt x="162" y="198"/>
                    <a:pt x="156" y="194"/>
                    <a:pt x="154" y="192"/>
                  </a:cubicBezTo>
                  <a:cubicBezTo>
                    <a:pt x="151" y="190"/>
                    <a:pt x="138" y="177"/>
                    <a:pt x="134" y="176"/>
                  </a:cubicBezTo>
                  <a:cubicBezTo>
                    <a:pt x="131" y="176"/>
                    <a:pt x="128" y="172"/>
                    <a:pt x="124" y="166"/>
                  </a:cubicBezTo>
                  <a:cubicBezTo>
                    <a:pt x="121" y="161"/>
                    <a:pt x="117" y="162"/>
                    <a:pt x="112" y="160"/>
                  </a:cubicBezTo>
                  <a:cubicBezTo>
                    <a:pt x="106" y="158"/>
                    <a:pt x="60" y="135"/>
                    <a:pt x="60" y="135"/>
                  </a:cubicBezTo>
                  <a:cubicBezTo>
                    <a:pt x="60" y="135"/>
                    <a:pt x="45" y="113"/>
                    <a:pt x="42" y="110"/>
                  </a:cubicBezTo>
                  <a:cubicBezTo>
                    <a:pt x="38" y="108"/>
                    <a:pt x="38" y="110"/>
                    <a:pt x="35" y="109"/>
                  </a:cubicBezTo>
                  <a:cubicBezTo>
                    <a:pt x="32" y="108"/>
                    <a:pt x="32" y="102"/>
                    <a:pt x="31" y="99"/>
                  </a:cubicBezTo>
                  <a:cubicBezTo>
                    <a:pt x="30" y="96"/>
                    <a:pt x="28" y="96"/>
                    <a:pt x="24" y="92"/>
                  </a:cubicBezTo>
                  <a:cubicBezTo>
                    <a:pt x="21" y="89"/>
                    <a:pt x="16" y="82"/>
                    <a:pt x="14" y="78"/>
                  </a:cubicBezTo>
                  <a:cubicBezTo>
                    <a:pt x="12" y="73"/>
                    <a:pt x="8" y="73"/>
                    <a:pt x="6" y="68"/>
                  </a:cubicBezTo>
                  <a:cubicBezTo>
                    <a:pt x="3" y="64"/>
                    <a:pt x="6" y="62"/>
                    <a:pt x="6" y="62"/>
                  </a:cubicBezTo>
                  <a:cubicBezTo>
                    <a:pt x="6" y="62"/>
                    <a:pt x="5" y="58"/>
                    <a:pt x="2" y="56"/>
                  </a:cubicBezTo>
                  <a:cubicBezTo>
                    <a:pt x="0" y="54"/>
                    <a:pt x="0" y="38"/>
                    <a:pt x="0" y="33"/>
                  </a:cubicBezTo>
                  <a:cubicBezTo>
                    <a:pt x="0" y="28"/>
                    <a:pt x="7" y="15"/>
                    <a:pt x="10" y="12"/>
                  </a:cubicBezTo>
                  <a:cubicBezTo>
                    <a:pt x="12" y="10"/>
                    <a:pt x="21" y="12"/>
                    <a:pt x="28" y="14"/>
                  </a:cubicBezTo>
                  <a:cubicBezTo>
                    <a:pt x="31" y="15"/>
                    <a:pt x="34" y="13"/>
                    <a:pt x="35" y="11"/>
                  </a:cubicBezTo>
                  <a:cubicBezTo>
                    <a:pt x="35" y="11"/>
                    <a:pt x="35" y="11"/>
                    <a:pt x="35" y="11"/>
                  </a:cubicBezTo>
                  <a:cubicBezTo>
                    <a:pt x="36" y="12"/>
                    <a:pt x="37" y="12"/>
                    <a:pt x="37" y="13"/>
                  </a:cubicBezTo>
                  <a:cubicBezTo>
                    <a:pt x="40" y="15"/>
                    <a:pt x="48" y="15"/>
                    <a:pt x="51" y="15"/>
                  </a:cubicBezTo>
                  <a:cubicBezTo>
                    <a:pt x="55" y="15"/>
                    <a:pt x="56" y="14"/>
                    <a:pt x="59" y="12"/>
                  </a:cubicBezTo>
                  <a:cubicBezTo>
                    <a:pt x="61" y="10"/>
                    <a:pt x="61" y="10"/>
                    <a:pt x="64" y="8"/>
                  </a:cubicBezTo>
                  <a:cubicBezTo>
                    <a:pt x="64" y="8"/>
                    <a:pt x="64" y="8"/>
                    <a:pt x="64" y="8"/>
                  </a:cubicBezTo>
                  <a:cubicBezTo>
                    <a:pt x="66" y="8"/>
                    <a:pt x="68" y="8"/>
                    <a:pt x="69" y="8"/>
                  </a:cubicBezTo>
                  <a:cubicBezTo>
                    <a:pt x="72" y="8"/>
                    <a:pt x="80" y="11"/>
                    <a:pt x="85" y="10"/>
                  </a:cubicBezTo>
                  <a:cubicBezTo>
                    <a:pt x="90" y="10"/>
                    <a:pt x="104" y="0"/>
                    <a:pt x="108" y="0"/>
                  </a:cubicBezTo>
                  <a:cubicBezTo>
                    <a:pt x="111" y="0"/>
                    <a:pt x="230" y="2"/>
                    <a:pt x="234" y="2"/>
                  </a:cubicBezTo>
                  <a:cubicBezTo>
                    <a:pt x="235" y="3"/>
                    <a:pt x="235" y="4"/>
                    <a:pt x="235" y="5"/>
                  </a:cubicBezTo>
                  <a:cubicBezTo>
                    <a:pt x="236" y="8"/>
                    <a:pt x="241" y="14"/>
                    <a:pt x="240" y="17"/>
                  </a:cubicBezTo>
                  <a:cubicBezTo>
                    <a:pt x="238" y="20"/>
                    <a:pt x="234" y="30"/>
                    <a:pt x="240" y="34"/>
                  </a:cubicBezTo>
                  <a:cubicBezTo>
                    <a:pt x="246" y="37"/>
                    <a:pt x="256" y="40"/>
                    <a:pt x="254" y="44"/>
                  </a:cubicBezTo>
                  <a:cubicBezTo>
                    <a:pt x="253" y="48"/>
                    <a:pt x="250" y="51"/>
                    <a:pt x="252" y="55"/>
                  </a:cubicBezTo>
                  <a:cubicBezTo>
                    <a:pt x="255" y="59"/>
                    <a:pt x="260" y="71"/>
                    <a:pt x="256" y="74"/>
                  </a:cubicBezTo>
                  <a:cubicBezTo>
                    <a:pt x="251" y="76"/>
                    <a:pt x="245" y="81"/>
                    <a:pt x="244" y="88"/>
                  </a:cubicBezTo>
                  <a:cubicBezTo>
                    <a:pt x="244" y="96"/>
                    <a:pt x="246" y="104"/>
                    <a:pt x="248" y="108"/>
                  </a:cubicBezTo>
                  <a:cubicBezTo>
                    <a:pt x="250" y="111"/>
                    <a:pt x="257" y="120"/>
                    <a:pt x="257" y="123"/>
                  </a:cubicBezTo>
                  <a:cubicBezTo>
                    <a:pt x="257" y="126"/>
                    <a:pt x="256" y="137"/>
                    <a:pt x="261" y="138"/>
                  </a:cubicBezTo>
                  <a:cubicBezTo>
                    <a:pt x="266" y="140"/>
                    <a:pt x="268" y="140"/>
                    <a:pt x="268" y="137"/>
                  </a:cubicBezTo>
                  <a:cubicBezTo>
                    <a:pt x="267" y="134"/>
                    <a:pt x="267" y="129"/>
                    <a:pt x="271" y="129"/>
                  </a:cubicBezTo>
                  <a:cubicBezTo>
                    <a:pt x="275" y="129"/>
                    <a:pt x="278" y="134"/>
                    <a:pt x="283" y="132"/>
                  </a:cubicBezTo>
                  <a:cubicBezTo>
                    <a:pt x="288" y="131"/>
                    <a:pt x="300" y="128"/>
                    <a:pt x="300" y="128"/>
                  </a:cubicBezTo>
                  <a:cubicBezTo>
                    <a:pt x="319" y="145"/>
                    <a:pt x="319" y="145"/>
                    <a:pt x="319" y="145"/>
                  </a:cubicBezTo>
                  <a:cubicBezTo>
                    <a:pt x="319" y="158"/>
                    <a:pt x="319" y="158"/>
                    <a:pt x="319" y="158"/>
                  </a:cubicBezTo>
                  <a:cubicBezTo>
                    <a:pt x="319" y="158"/>
                    <a:pt x="315" y="164"/>
                    <a:pt x="318" y="166"/>
                  </a:cubicBezTo>
                  <a:cubicBezTo>
                    <a:pt x="322" y="169"/>
                    <a:pt x="326" y="172"/>
                    <a:pt x="323" y="177"/>
                  </a:cubicBezTo>
                  <a:cubicBezTo>
                    <a:pt x="320" y="182"/>
                    <a:pt x="314" y="189"/>
                    <a:pt x="315" y="192"/>
                  </a:cubicBezTo>
                  <a:cubicBezTo>
                    <a:pt x="316" y="194"/>
                    <a:pt x="321" y="198"/>
                    <a:pt x="318" y="202"/>
                  </a:cubicBezTo>
                  <a:cubicBezTo>
                    <a:pt x="316" y="205"/>
                    <a:pt x="310" y="206"/>
                    <a:pt x="314" y="208"/>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Placer County">
              <a:extLst>
                <a:ext uri="{FF2B5EF4-FFF2-40B4-BE49-F238E27FC236}">
                  <a16:creationId xmlns:a16="http://schemas.microsoft.com/office/drawing/2014/main" id="{C1F691BF-8C50-4CF9-B1E1-FD3F3C1FE138}"/>
                </a:ext>
              </a:extLst>
            </p:cNvPr>
            <p:cNvSpPr>
              <a:spLocks/>
            </p:cNvSpPr>
            <p:nvPr/>
          </p:nvSpPr>
          <p:spPr bwMode="auto">
            <a:xfrm>
              <a:off x="3957638" y="2743201"/>
              <a:ext cx="628650" cy="377825"/>
            </a:xfrm>
            <a:custGeom>
              <a:avLst/>
              <a:gdLst>
                <a:gd name="T0" fmla="*/ 64 w 472"/>
                <a:gd name="T1" fmla="*/ 121 h 255"/>
                <a:gd name="T2" fmla="*/ 86 w 472"/>
                <a:gd name="T3" fmla="*/ 131 h 255"/>
                <a:gd name="T4" fmla="*/ 96 w 472"/>
                <a:gd name="T5" fmla="*/ 131 h 255"/>
                <a:gd name="T6" fmla="*/ 111 w 472"/>
                <a:gd name="T7" fmla="*/ 124 h 255"/>
                <a:gd name="T8" fmla="*/ 134 w 472"/>
                <a:gd name="T9" fmla="*/ 134 h 255"/>
                <a:gd name="T10" fmla="*/ 150 w 472"/>
                <a:gd name="T11" fmla="*/ 120 h 255"/>
                <a:gd name="T12" fmla="*/ 159 w 472"/>
                <a:gd name="T13" fmla="*/ 108 h 255"/>
                <a:gd name="T14" fmla="*/ 162 w 472"/>
                <a:gd name="T15" fmla="*/ 92 h 255"/>
                <a:gd name="T16" fmla="*/ 184 w 472"/>
                <a:gd name="T17" fmla="*/ 67 h 255"/>
                <a:gd name="T18" fmla="*/ 195 w 472"/>
                <a:gd name="T19" fmla="*/ 61 h 255"/>
                <a:gd name="T20" fmla="*/ 202 w 472"/>
                <a:gd name="T21" fmla="*/ 52 h 255"/>
                <a:gd name="T22" fmla="*/ 255 w 472"/>
                <a:gd name="T23" fmla="*/ 4 h 255"/>
                <a:gd name="T24" fmla="*/ 470 w 472"/>
                <a:gd name="T25" fmla="*/ 0 h 255"/>
                <a:gd name="T26" fmla="*/ 470 w 472"/>
                <a:gd name="T27" fmla="*/ 0 h 255"/>
                <a:gd name="T28" fmla="*/ 472 w 472"/>
                <a:gd name="T29" fmla="*/ 104 h 255"/>
                <a:gd name="T30" fmla="*/ 472 w 472"/>
                <a:gd name="T31" fmla="*/ 104 h 255"/>
                <a:gd name="T32" fmla="*/ 431 w 472"/>
                <a:gd name="T33" fmla="*/ 104 h 255"/>
                <a:gd name="T34" fmla="*/ 417 w 472"/>
                <a:gd name="T35" fmla="*/ 118 h 255"/>
                <a:gd name="T36" fmla="*/ 400 w 472"/>
                <a:gd name="T37" fmla="*/ 120 h 255"/>
                <a:gd name="T38" fmla="*/ 398 w 472"/>
                <a:gd name="T39" fmla="*/ 122 h 255"/>
                <a:gd name="T40" fmla="*/ 336 w 472"/>
                <a:gd name="T41" fmla="*/ 121 h 255"/>
                <a:gd name="T42" fmla="*/ 322 w 472"/>
                <a:gd name="T43" fmla="*/ 151 h 255"/>
                <a:gd name="T44" fmla="*/ 294 w 472"/>
                <a:gd name="T45" fmla="*/ 169 h 255"/>
                <a:gd name="T46" fmla="*/ 279 w 472"/>
                <a:gd name="T47" fmla="*/ 162 h 255"/>
                <a:gd name="T48" fmla="*/ 262 w 472"/>
                <a:gd name="T49" fmla="*/ 152 h 255"/>
                <a:gd name="T50" fmla="*/ 252 w 472"/>
                <a:gd name="T51" fmla="*/ 144 h 255"/>
                <a:gd name="T52" fmla="*/ 244 w 472"/>
                <a:gd name="T53" fmla="*/ 139 h 255"/>
                <a:gd name="T54" fmla="*/ 237 w 472"/>
                <a:gd name="T55" fmla="*/ 135 h 255"/>
                <a:gd name="T56" fmla="*/ 208 w 472"/>
                <a:gd name="T57" fmla="*/ 145 h 255"/>
                <a:gd name="T58" fmla="*/ 196 w 472"/>
                <a:gd name="T59" fmla="*/ 156 h 255"/>
                <a:gd name="T60" fmla="*/ 179 w 472"/>
                <a:gd name="T61" fmla="*/ 155 h 255"/>
                <a:gd name="T62" fmla="*/ 172 w 472"/>
                <a:gd name="T63" fmla="*/ 163 h 255"/>
                <a:gd name="T64" fmla="*/ 155 w 472"/>
                <a:gd name="T65" fmla="*/ 172 h 255"/>
                <a:gd name="T66" fmla="*/ 143 w 472"/>
                <a:gd name="T67" fmla="*/ 178 h 255"/>
                <a:gd name="T68" fmla="*/ 139 w 472"/>
                <a:gd name="T69" fmla="*/ 195 h 255"/>
                <a:gd name="T70" fmla="*/ 131 w 472"/>
                <a:gd name="T71" fmla="*/ 207 h 255"/>
                <a:gd name="T72" fmla="*/ 126 w 472"/>
                <a:gd name="T73" fmla="*/ 217 h 255"/>
                <a:gd name="T74" fmla="*/ 120 w 472"/>
                <a:gd name="T75" fmla="*/ 236 h 255"/>
                <a:gd name="T76" fmla="*/ 112 w 472"/>
                <a:gd name="T77" fmla="*/ 244 h 255"/>
                <a:gd name="T78" fmla="*/ 110 w 472"/>
                <a:gd name="T79" fmla="*/ 255 h 255"/>
                <a:gd name="T80" fmla="*/ 110 w 472"/>
                <a:gd name="T81" fmla="*/ 255 h 255"/>
                <a:gd name="T82" fmla="*/ 0 w 472"/>
                <a:gd name="T83" fmla="*/ 248 h 255"/>
                <a:gd name="T84" fmla="*/ 0 w 472"/>
                <a:gd name="T85" fmla="*/ 236 h 255"/>
                <a:gd name="T86" fmla="*/ 6 w 472"/>
                <a:gd name="T87" fmla="*/ 236 h 255"/>
                <a:gd name="T88" fmla="*/ 6 w 472"/>
                <a:gd name="T89" fmla="*/ 167 h 255"/>
                <a:gd name="T90" fmla="*/ 22 w 472"/>
                <a:gd name="T91" fmla="*/ 166 h 255"/>
                <a:gd name="T92" fmla="*/ 22 w 472"/>
                <a:gd name="T93" fmla="*/ 139 h 255"/>
                <a:gd name="T94" fmla="*/ 41 w 472"/>
                <a:gd name="T95" fmla="*/ 127 h 255"/>
                <a:gd name="T96" fmla="*/ 49 w 472"/>
                <a:gd name="T97" fmla="*/ 118 h 255"/>
                <a:gd name="T98" fmla="*/ 60 w 472"/>
                <a:gd name="T99" fmla="*/ 114 h 255"/>
                <a:gd name="T100" fmla="*/ 64 w 472"/>
                <a:gd name="T101" fmla="*/ 12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255">
                  <a:moveTo>
                    <a:pt x="64" y="121"/>
                  </a:moveTo>
                  <a:cubicBezTo>
                    <a:pt x="71" y="130"/>
                    <a:pt x="81" y="129"/>
                    <a:pt x="86" y="131"/>
                  </a:cubicBezTo>
                  <a:cubicBezTo>
                    <a:pt x="91" y="134"/>
                    <a:pt x="93" y="131"/>
                    <a:pt x="96" y="131"/>
                  </a:cubicBezTo>
                  <a:cubicBezTo>
                    <a:pt x="100" y="131"/>
                    <a:pt x="108" y="125"/>
                    <a:pt x="111" y="124"/>
                  </a:cubicBezTo>
                  <a:cubicBezTo>
                    <a:pt x="114" y="124"/>
                    <a:pt x="124" y="132"/>
                    <a:pt x="134" y="134"/>
                  </a:cubicBezTo>
                  <a:cubicBezTo>
                    <a:pt x="145" y="136"/>
                    <a:pt x="149" y="122"/>
                    <a:pt x="150" y="120"/>
                  </a:cubicBezTo>
                  <a:cubicBezTo>
                    <a:pt x="152" y="118"/>
                    <a:pt x="156" y="111"/>
                    <a:pt x="159" y="108"/>
                  </a:cubicBezTo>
                  <a:cubicBezTo>
                    <a:pt x="162" y="104"/>
                    <a:pt x="162" y="96"/>
                    <a:pt x="162" y="92"/>
                  </a:cubicBezTo>
                  <a:cubicBezTo>
                    <a:pt x="162" y="89"/>
                    <a:pt x="182" y="68"/>
                    <a:pt x="184" y="67"/>
                  </a:cubicBezTo>
                  <a:cubicBezTo>
                    <a:pt x="186" y="66"/>
                    <a:pt x="192" y="62"/>
                    <a:pt x="195" y="61"/>
                  </a:cubicBezTo>
                  <a:cubicBezTo>
                    <a:pt x="198" y="60"/>
                    <a:pt x="202" y="52"/>
                    <a:pt x="202" y="52"/>
                  </a:cubicBezTo>
                  <a:cubicBezTo>
                    <a:pt x="255" y="4"/>
                    <a:pt x="255" y="4"/>
                    <a:pt x="255" y="4"/>
                  </a:cubicBezTo>
                  <a:cubicBezTo>
                    <a:pt x="470" y="0"/>
                    <a:pt x="470" y="0"/>
                    <a:pt x="470" y="0"/>
                  </a:cubicBezTo>
                  <a:cubicBezTo>
                    <a:pt x="470" y="0"/>
                    <a:pt x="470" y="0"/>
                    <a:pt x="470" y="0"/>
                  </a:cubicBezTo>
                  <a:cubicBezTo>
                    <a:pt x="472" y="104"/>
                    <a:pt x="472" y="104"/>
                    <a:pt x="472" y="104"/>
                  </a:cubicBezTo>
                  <a:cubicBezTo>
                    <a:pt x="472" y="104"/>
                    <a:pt x="472" y="104"/>
                    <a:pt x="472" y="104"/>
                  </a:cubicBezTo>
                  <a:cubicBezTo>
                    <a:pt x="431" y="104"/>
                    <a:pt x="431" y="104"/>
                    <a:pt x="431" y="104"/>
                  </a:cubicBezTo>
                  <a:cubicBezTo>
                    <a:pt x="431" y="104"/>
                    <a:pt x="426" y="116"/>
                    <a:pt x="417" y="118"/>
                  </a:cubicBezTo>
                  <a:cubicBezTo>
                    <a:pt x="408" y="120"/>
                    <a:pt x="403" y="118"/>
                    <a:pt x="400" y="120"/>
                  </a:cubicBezTo>
                  <a:cubicBezTo>
                    <a:pt x="398" y="122"/>
                    <a:pt x="398" y="122"/>
                    <a:pt x="398" y="122"/>
                  </a:cubicBezTo>
                  <a:cubicBezTo>
                    <a:pt x="336" y="121"/>
                    <a:pt x="336" y="121"/>
                    <a:pt x="336" y="121"/>
                  </a:cubicBezTo>
                  <a:cubicBezTo>
                    <a:pt x="336" y="121"/>
                    <a:pt x="330" y="146"/>
                    <a:pt x="322" y="151"/>
                  </a:cubicBezTo>
                  <a:cubicBezTo>
                    <a:pt x="315" y="156"/>
                    <a:pt x="298" y="170"/>
                    <a:pt x="294" y="169"/>
                  </a:cubicBezTo>
                  <a:cubicBezTo>
                    <a:pt x="290" y="168"/>
                    <a:pt x="282" y="164"/>
                    <a:pt x="279" y="162"/>
                  </a:cubicBezTo>
                  <a:cubicBezTo>
                    <a:pt x="276" y="159"/>
                    <a:pt x="264" y="154"/>
                    <a:pt x="262" y="152"/>
                  </a:cubicBezTo>
                  <a:cubicBezTo>
                    <a:pt x="260" y="150"/>
                    <a:pt x="255" y="144"/>
                    <a:pt x="252" y="144"/>
                  </a:cubicBezTo>
                  <a:cubicBezTo>
                    <a:pt x="250" y="144"/>
                    <a:pt x="245" y="141"/>
                    <a:pt x="244" y="139"/>
                  </a:cubicBezTo>
                  <a:cubicBezTo>
                    <a:pt x="244" y="137"/>
                    <a:pt x="242" y="135"/>
                    <a:pt x="237" y="135"/>
                  </a:cubicBezTo>
                  <a:cubicBezTo>
                    <a:pt x="232" y="135"/>
                    <a:pt x="211" y="137"/>
                    <a:pt x="208" y="145"/>
                  </a:cubicBezTo>
                  <a:cubicBezTo>
                    <a:pt x="206" y="153"/>
                    <a:pt x="204" y="157"/>
                    <a:pt x="196" y="156"/>
                  </a:cubicBezTo>
                  <a:cubicBezTo>
                    <a:pt x="188" y="156"/>
                    <a:pt x="180" y="152"/>
                    <a:pt x="179" y="155"/>
                  </a:cubicBezTo>
                  <a:cubicBezTo>
                    <a:pt x="178" y="158"/>
                    <a:pt x="174" y="161"/>
                    <a:pt x="172" y="163"/>
                  </a:cubicBezTo>
                  <a:cubicBezTo>
                    <a:pt x="169" y="165"/>
                    <a:pt x="158" y="171"/>
                    <a:pt x="155" y="172"/>
                  </a:cubicBezTo>
                  <a:cubicBezTo>
                    <a:pt x="152" y="172"/>
                    <a:pt x="144" y="174"/>
                    <a:pt x="143" y="178"/>
                  </a:cubicBezTo>
                  <a:cubicBezTo>
                    <a:pt x="142" y="181"/>
                    <a:pt x="140" y="192"/>
                    <a:pt x="139" y="195"/>
                  </a:cubicBezTo>
                  <a:cubicBezTo>
                    <a:pt x="138" y="198"/>
                    <a:pt x="133" y="204"/>
                    <a:pt x="131" y="207"/>
                  </a:cubicBezTo>
                  <a:cubicBezTo>
                    <a:pt x="129" y="210"/>
                    <a:pt x="126" y="214"/>
                    <a:pt x="126" y="217"/>
                  </a:cubicBezTo>
                  <a:cubicBezTo>
                    <a:pt x="126" y="220"/>
                    <a:pt x="122" y="234"/>
                    <a:pt x="120" y="236"/>
                  </a:cubicBezTo>
                  <a:cubicBezTo>
                    <a:pt x="119" y="238"/>
                    <a:pt x="113" y="242"/>
                    <a:pt x="112" y="244"/>
                  </a:cubicBezTo>
                  <a:cubicBezTo>
                    <a:pt x="112" y="247"/>
                    <a:pt x="110" y="255"/>
                    <a:pt x="110" y="255"/>
                  </a:cubicBezTo>
                  <a:cubicBezTo>
                    <a:pt x="110" y="255"/>
                    <a:pt x="110" y="255"/>
                    <a:pt x="110" y="255"/>
                  </a:cubicBezTo>
                  <a:cubicBezTo>
                    <a:pt x="0" y="248"/>
                    <a:pt x="0" y="248"/>
                    <a:pt x="0" y="248"/>
                  </a:cubicBezTo>
                  <a:cubicBezTo>
                    <a:pt x="0" y="236"/>
                    <a:pt x="0" y="236"/>
                    <a:pt x="0" y="236"/>
                  </a:cubicBezTo>
                  <a:cubicBezTo>
                    <a:pt x="6" y="236"/>
                    <a:pt x="6" y="236"/>
                    <a:pt x="6" y="236"/>
                  </a:cubicBezTo>
                  <a:cubicBezTo>
                    <a:pt x="6" y="167"/>
                    <a:pt x="6" y="167"/>
                    <a:pt x="6" y="167"/>
                  </a:cubicBezTo>
                  <a:cubicBezTo>
                    <a:pt x="22" y="166"/>
                    <a:pt x="22" y="166"/>
                    <a:pt x="22" y="166"/>
                  </a:cubicBezTo>
                  <a:cubicBezTo>
                    <a:pt x="22" y="139"/>
                    <a:pt x="22" y="139"/>
                    <a:pt x="22" y="139"/>
                  </a:cubicBezTo>
                  <a:cubicBezTo>
                    <a:pt x="26" y="139"/>
                    <a:pt x="38" y="129"/>
                    <a:pt x="41" y="127"/>
                  </a:cubicBezTo>
                  <a:cubicBezTo>
                    <a:pt x="44" y="125"/>
                    <a:pt x="48" y="120"/>
                    <a:pt x="49" y="118"/>
                  </a:cubicBezTo>
                  <a:cubicBezTo>
                    <a:pt x="50" y="115"/>
                    <a:pt x="60" y="114"/>
                    <a:pt x="60" y="114"/>
                  </a:cubicBezTo>
                  <a:cubicBezTo>
                    <a:pt x="61" y="117"/>
                    <a:pt x="62" y="119"/>
                    <a:pt x="64" y="121"/>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Modoc County">
              <a:extLst>
                <a:ext uri="{FF2B5EF4-FFF2-40B4-BE49-F238E27FC236}">
                  <a16:creationId xmlns:a16="http://schemas.microsoft.com/office/drawing/2014/main" id="{45A08A6C-6E06-48AD-8050-37A371D7E851}"/>
                </a:ext>
              </a:extLst>
            </p:cNvPr>
            <p:cNvSpPr>
              <a:spLocks/>
            </p:cNvSpPr>
            <p:nvPr/>
          </p:nvSpPr>
          <p:spPr bwMode="auto">
            <a:xfrm>
              <a:off x="3956051" y="1087438"/>
              <a:ext cx="603250" cy="506413"/>
            </a:xfrm>
            <a:custGeom>
              <a:avLst/>
              <a:gdLst>
                <a:gd name="T0" fmla="*/ 43 w 453"/>
                <a:gd name="T1" fmla="*/ 341 h 342"/>
                <a:gd name="T2" fmla="*/ 6 w 453"/>
                <a:gd name="T3" fmla="*/ 342 h 342"/>
                <a:gd name="T4" fmla="*/ 4 w 453"/>
                <a:gd name="T5" fmla="*/ 102 h 342"/>
                <a:gd name="T6" fmla="*/ 0 w 453"/>
                <a:gd name="T7" fmla="*/ 99 h 342"/>
                <a:gd name="T8" fmla="*/ 0 w 453"/>
                <a:gd name="T9" fmla="*/ 26 h 342"/>
                <a:gd name="T10" fmla="*/ 5 w 453"/>
                <a:gd name="T11" fmla="*/ 23 h 342"/>
                <a:gd name="T12" fmla="*/ 5 w 453"/>
                <a:gd name="T13" fmla="*/ 4 h 342"/>
                <a:gd name="T14" fmla="*/ 445 w 453"/>
                <a:gd name="T15" fmla="*/ 0 h 342"/>
                <a:gd name="T16" fmla="*/ 453 w 453"/>
                <a:gd name="T17" fmla="*/ 338 h 342"/>
                <a:gd name="T18" fmla="*/ 452 w 453"/>
                <a:gd name="T19" fmla="*/ 338 h 342"/>
                <a:gd name="T20" fmla="*/ 43 w 453"/>
                <a:gd name="T21" fmla="*/ 3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342">
                  <a:moveTo>
                    <a:pt x="43" y="341"/>
                  </a:moveTo>
                  <a:cubicBezTo>
                    <a:pt x="6" y="342"/>
                    <a:pt x="6" y="342"/>
                    <a:pt x="6" y="342"/>
                  </a:cubicBezTo>
                  <a:cubicBezTo>
                    <a:pt x="4" y="102"/>
                    <a:pt x="4" y="102"/>
                    <a:pt x="4" y="102"/>
                  </a:cubicBezTo>
                  <a:cubicBezTo>
                    <a:pt x="0" y="99"/>
                    <a:pt x="0" y="99"/>
                    <a:pt x="0" y="99"/>
                  </a:cubicBezTo>
                  <a:cubicBezTo>
                    <a:pt x="0" y="26"/>
                    <a:pt x="0" y="26"/>
                    <a:pt x="0" y="26"/>
                  </a:cubicBezTo>
                  <a:cubicBezTo>
                    <a:pt x="5" y="23"/>
                    <a:pt x="5" y="23"/>
                    <a:pt x="5" y="23"/>
                  </a:cubicBezTo>
                  <a:cubicBezTo>
                    <a:pt x="5" y="4"/>
                    <a:pt x="5" y="4"/>
                    <a:pt x="5" y="4"/>
                  </a:cubicBezTo>
                  <a:cubicBezTo>
                    <a:pt x="177" y="4"/>
                    <a:pt x="337" y="3"/>
                    <a:pt x="445" y="0"/>
                  </a:cubicBezTo>
                  <a:cubicBezTo>
                    <a:pt x="453" y="338"/>
                    <a:pt x="453" y="338"/>
                    <a:pt x="453" y="338"/>
                  </a:cubicBezTo>
                  <a:cubicBezTo>
                    <a:pt x="452" y="338"/>
                    <a:pt x="452" y="338"/>
                    <a:pt x="452" y="338"/>
                  </a:cubicBezTo>
                  <a:lnTo>
                    <a:pt x="43" y="341"/>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Del Norte County">
              <a:extLst>
                <a:ext uri="{FF2B5EF4-FFF2-40B4-BE49-F238E27FC236}">
                  <a16:creationId xmlns:a16="http://schemas.microsoft.com/office/drawing/2014/main" id="{67D868D3-3F27-47F5-B417-7F0A3907EEEB}"/>
                </a:ext>
              </a:extLst>
            </p:cNvPr>
            <p:cNvSpPr>
              <a:spLocks/>
            </p:cNvSpPr>
            <p:nvPr/>
          </p:nvSpPr>
          <p:spPr bwMode="auto">
            <a:xfrm>
              <a:off x="2814638" y="1084263"/>
              <a:ext cx="301625" cy="385763"/>
            </a:xfrm>
            <a:custGeom>
              <a:avLst/>
              <a:gdLst>
                <a:gd name="T0" fmla="*/ 226 w 226"/>
                <a:gd name="T1" fmla="*/ 3 h 260"/>
                <a:gd name="T2" fmla="*/ 224 w 226"/>
                <a:gd name="T3" fmla="*/ 10 h 260"/>
                <a:gd name="T4" fmla="*/ 222 w 226"/>
                <a:gd name="T5" fmla="*/ 24 h 260"/>
                <a:gd name="T6" fmla="*/ 216 w 226"/>
                <a:gd name="T7" fmla="*/ 38 h 260"/>
                <a:gd name="T8" fmla="*/ 204 w 226"/>
                <a:gd name="T9" fmla="*/ 42 h 260"/>
                <a:gd name="T10" fmla="*/ 198 w 226"/>
                <a:gd name="T11" fmla="*/ 48 h 260"/>
                <a:gd name="T12" fmla="*/ 189 w 226"/>
                <a:gd name="T13" fmla="*/ 49 h 260"/>
                <a:gd name="T14" fmla="*/ 182 w 226"/>
                <a:gd name="T15" fmla="*/ 67 h 260"/>
                <a:gd name="T16" fmla="*/ 172 w 226"/>
                <a:gd name="T17" fmla="*/ 75 h 260"/>
                <a:gd name="T18" fmla="*/ 177 w 226"/>
                <a:gd name="T19" fmla="*/ 89 h 260"/>
                <a:gd name="T20" fmla="*/ 174 w 226"/>
                <a:gd name="T21" fmla="*/ 100 h 260"/>
                <a:gd name="T22" fmla="*/ 178 w 226"/>
                <a:gd name="T23" fmla="*/ 125 h 260"/>
                <a:gd name="T24" fmla="*/ 173 w 226"/>
                <a:gd name="T25" fmla="*/ 144 h 260"/>
                <a:gd name="T26" fmla="*/ 171 w 226"/>
                <a:gd name="T27" fmla="*/ 154 h 260"/>
                <a:gd name="T28" fmla="*/ 164 w 226"/>
                <a:gd name="T29" fmla="*/ 167 h 260"/>
                <a:gd name="T30" fmla="*/ 167 w 226"/>
                <a:gd name="T31" fmla="*/ 171 h 260"/>
                <a:gd name="T32" fmla="*/ 172 w 226"/>
                <a:gd name="T33" fmla="*/ 176 h 260"/>
                <a:gd name="T34" fmla="*/ 175 w 226"/>
                <a:gd name="T35" fmla="*/ 191 h 260"/>
                <a:gd name="T36" fmla="*/ 184 w 226"/>
                <a:gd name="T37" fmla="*/ 198 h 260"/>
                <a:gd name="T38" fmla="*/ 187 w 226"/>
                <a:gd name="T39" fmla="*/ 208 h 260"/>
                <a:gd name="T40" fmla="*/ 195 w 226"/>
                <a:gd name="T41" fmla="*/ 223 h 260"/>
                <a:gd name="T42" fmla="*/ 188 w 226"/>
                <a:gd name="T43" fmla="*/ 238 h 260"/>
                <a:gd name="T44" fmla="*/ 186 w 226"/>
                <a:gd name="T45" fmla="*/ 247 h 260"/>
                <a:gd name="T46" fmla="*/ 183 w 226"/>
                <a:gd name="T47" fmla="*/ 254 h 260"/>
                <a:gd name="T48" fmla="*/ 182 w 226"/>
                <a:gd name="T49" fmla="*/ 260 h 260"/>
                <a:gd name="T50" fmla="*/ 146 w 226"/>
                <a:gd name="T51" fmla="*/ 260 h 260"/>
                <a:gd name="T52" fmla="*/ 146 w 226"/>
                <a:gd name="T53" fmla="*/ 223 h 260"/>
                <a:gd name="T54" fmla="*/ 56 w 226"/>
                <a:gd name="T55" fmla="*/ 224 h 260"/>
                <a:gd name="T56" fmla="*/ 50 w 226"/>
                <a:gd name="T57" fmla="*/ 206 h 260"/>
                <a:gd name="T58" fmla="*/ 54 w 226"/>
                <a:gd name="T59" fmla="*/ 195 h 260"/>
                <a:gd name="T60" fmla="*/ 49 w 226"/>
                <a:gd name="T61" fmla="*/ 188 h 260"/>
                <a:gd name="T62" fmla="*/ 47 w 226"/>
                <a:gd name="T63" fmla="*/ 174 h 260"/>
                <a:gd name="T64" fmla="*/ 42 w 226"/>
                <a:gd name="T65" fmla="*/ 162 h 260"/>
                <a:gd name="T66" fmla="*/ 38 w 226"/>
                <a:gd name="T67" fmla="*/ 146 h 260"/>
                <a:gd name="T68" fmla="*/ 32 w 226"/>
                <a:gd name="T69" fmla="*/ 116 h 260"/>
                <a:gd name="T70" fmla="*/ 15 w 226"/>
                <a:gd name="T71" fmla="*/ 106 h 260"/>
                <a:gd name="T72" fmla="*/ 3 w 226"/>
                <a:gd name="T73" fmla="*/ 92 h 260"/>
                <a:gd name="T74" fmla="*/ 6 w 226"/>
                <a:gd name="T75" fmla="*/ 84 h 260"/>
                <a:gd name="T76" fmla="*/ 14 w 226"/>
                <a:gd name="T77" fmla="*/ 67 h 260"/>
                <a:gd name="T78" fmla="*/ 20 w 226"/>
                <a:gd name="T79" fmla="*/ 36 h 260"/>
                <a:gd name="T80" fmla="*/ 23 w 226"/>
                <a:gd name="T81" fmla="*/ 27 h 260"/>
                <a:gd name="T82" fmla="*/ 20 w 226"/>
                <a:gd name="T83" fmla="*/ 15 h 260"/>
                <a:gd name="T84" fmla="*/ 20 w 226"/>
                <a:gd name="T85" fmla="*/ 0 h 260"/>
                <a:gd name="T86" fmla="*/ 226 w 226"/>
                <a:gd name="T87" fmla="*/ 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60">
                  <a:moveTo>
                    <a:pt x="226" y="3"/>
                  </a:moveTo>
                  <a:cubicBezTo>
                    <a:pt x="225" y="3"/>
                    <a:pt x="224" y="6"/>
                    <a:pt x="224" y="10"/>
                  </a:cubicBezTo>
                  <a:cubicBezTo>
                    <a:pt x="224" y="14"/>
                    <a:pt x="224" y="21"/>
                    <a:pt x="222" y="24"/>
                  </a:cubicBezTo>
                  <a:cubicBezTo>
                    <a:pt x="220" y="28"/>
                    <a:pt x="220" y="36"/>
                    <a:pt x="216" y="38"/>
                  </a:cubicBezTo>
                  <a:cubicBezTo>
                    <a:pt x="213" y="40"/>
                    <a:pt x="205" y="40"/>
                    <a:pt x="204" y="42"/>
                  </a:cubicBezTo>
                  <a:cubicBezTo>
                    <a:pt x="202" y="45"/>
                    <a:pt x="202" y="48"/>
                    <a:pt x="198" y="48"/>
                  </a:cubicBezTo>
                  <a:cubicBezTo>
                    <a:pt x="195" y="47"/>
                    <a:pt x="191" y="43"/>
                    <a:pt x="189" y="49"/>
                  </a:cubicBezTo>
                  <a:cubicBezTo>
                    <a:pt x="187" y="55"/>
                    <a:pt x="186" y="65"/>
                    <a:pt x="182" y="67"/>
                  </a:cubicBezTo>
                  <a:cubicBezTo>
                    <a:pt x="179" y="69"/>
                    <a:pt x="169" y="69"/>
                    <a:pt x="172" y="75"/>
                  </a:cubicBezTo>
                  <a:cubicBezTo>
                    <a:pt x="174" y="81"/>
                    <a:pt x="179" y="88"/>
                    <a:pt x="177" y="89"/>
                  </a:cubicBezTo>
                  <a:cubicBezTo>
                    <a:pt x="175" y="90"/>
                    <a:pt x="172" y="96"/>
                    <a:pt x="174" y="100"/>
                  </a:cubicBezTo>
                  <a:cubicBezTo>
                    <a:pt x="175" y="104"/>
                    <a:pt x="181" y="119"/>
                    <a:pt x="178" y="125"/>
                  </a:cubicBezTo>
                  <a:cubicBezTo>
                    <a:pt x="176" y="131"/>
                    <a:pt x="172" y="142"/>
                    <a:pt x="173" y="144"/>
                  </a:cubicBezTo>
                  <a:cubicBezTo>
                    <a:pt x="174" y="147"/>
                    <a:pt x="174" y="152"/>
                    <a:pt x="171" y="154"/>
                  </a:cubicBezTo>
                  <a:cubicBezTo>
                    <a:pt x="168" y="156"/>
                    <a:pt x="164" y="165"/>
                    <a:pt x="164" y="167"/>
                  </a:cubicBezTo>
                  <a:cubicBezTo>
                    <a:pt x="164" y="169"/>
                    <a:pt x="164" y="170"/>
                    <a:pt x="167" y="171"/>
                  </a:cubicBezTo>
                  <a:cubicBezTo>
                    <a:pt x="170" y="172"/>
                    <a:pt x="172" y="172"/>
                    <a:pt x="172" y="176"/>
                  </a:cubicBezTo>
                  <a:cubicBezTo>
                    <a:pt x="173" y="180"/>
                    <a:pt x="171" y="188"/>
                    <a:pt x="175" y="191"/>
                  </a:cubicBezTo>
                  <a:cubicBezTo>
                    <a:pt x="179" y="194"/>
                    <a:pt x="183" y="191"/>
                    <a:pt x="184" y="198"/>
                  </a:cubicBezTo>
                  <a:cubicBezTo>
                    <a:pt x="184" y="204"/>
                    <a:pt x="184" y="202"/>
                    <a:pt x="187" y="208"/>
                  </a:cubicBezTo>
                  <a:cubicBezTo>
                    <a:pt x="190" y="214"/>
                    <a:pt x="195" y="219"/>
                    <a:pt x="195" y="223"/>
                  </a:cubicBezTo>
                  <a:cubicBezTo>
                    <a:pt x="195" y="227"/>
                    <a:pt x="190" y="236"/>
                    <a:pt x="188" y="238"/>
                  </a:cubicBezTo>
                  <a:cubicBezTo>
                    <a:pt x="186" y="240"/>
                    <a:pt x="186" y="244"/>
                    <a:pt x="186" y="247"/>
                  </a:cubicBezTo>
                  <a:cubicBezTo>
                    <a:pt x="186" y="250"/>
                    <a:pt x="184" y="252"/>
                    <a:pt x="183" y="254"/>
                  </a:cubicBezTo>
                  <a:cubicBezTo>
                    <a:pt x="182" y="256"/>
                    <a:pt x="182" y="259"/>
                    <a:pt x="182" y="260"/>
                  </a:cubicBezTo>
                  <a:cubicBezTo>
                    <a:pt x="146" y="260"/>
                    <a:pt x="146" y="260"/>
                    <a:pt x="146" y="260"/>
                  </a:cubicBezTo>
                  <a:cubicBezTo>
                    <a:pt x="146" y="223"/>
                    <a:pt x="146" y="223"/>
                    <a:pt x="146" y="223"/>
                  </a:cubicBezTo>
                  <a:cubicBezTo>
                    <a:pt x="56" y="224"/>
                    <a:pt x="56" y="224"/>
                    <a:pt x="56" y="224"/>
                  </a:cubicBezTo>
                  <a:cubicBezTo>
                    <a:pt x="55" y="216"/>
                    <a:pt x="52" y="209"/>
                    <a:pt x="50" y="206"/>
                  </a:cubicBezTo>
                  <a:cubicBezTo>
                    <a:pt x="48" y="201"/>
                    <a:pt x="52" y="197"/>
                    <a:pt x="54" y="195"/>
                  </a:cubicBezTo>
                  <a:cubicBezTo>
                    <a:pt x="57" y="193"/>
                    <a:pt x="53" y="191"/>
                    <a:pt x="49" y="188"/>
                  </a:cubicBezTo>
                  <a:cubicBezTo>
                    <a:pt x="45" y="186"/>
                    <a:pt x="47" y="179"/>
                    <a:pt x="47" y="174"/>
                  </a:cubicBezTo>
                  <a:cubicBezTo>
                    <a:pt x="47" y="170"/>
                    <a:pt x="45" y="166"/>
                    <a:pt x="42" y="162"/>
                  </a:cubicBezTo>
                  <a:cubicBezTo>
                    <a:pt x="40" y="158"/>
                    <a:pt x="39" y="152"/>
                    <a:pt x="38" y="146"/>
                  </a:cubicBezTo>
                  <a:cubicBezTo>
                    <a:pt x="36" y="139"/>
                    <a:pt x="36" y="126"/>
                    <a:pt x="32" y="116"/>
                  </a:cubicBezTo>
                  <a:cubicBezTo>
                    <a:pt x="29" y="106"/>
                    <a:pt x="20" y="108"/>
                    <a:pt x="15" y="106"/>
                  </a:cubicBezTo>
                  <a:cubicBezTo>
                    <a:pt x="10" y="105"/>
                    <a:pt x="6" y="96"/>
                    <a:pt x="3" y="92"/>
                  </a:cubicBezTo>
                  <a:cubicBezTo>
                    <a:pt x="0" y="88"/>
                    <a:pt x="3" y="86"/>
                    <a:pt x="6" y="84"/>
                  </a:cubicBezTo>
                  <a:cubicBezTo>
                    <a:pt x="8" y="81"/>
                    <a:pt x="11" y="72"/>
                    <a:pt x="14" y="67"/>
                  </a:cubicBezTo>
                  <a:cubicBezTo>
                    <a:pt x="16" y="62"/>
                    <a:pt x="20" y="39"/>
                    <a:pt x="20" y="36"/>
                  </a:cubicBezTo>
                  <a:cubicBezTo>
                    <a:pt x="20" y="32"/>
                    <a:pt x="22" y="30"/>
                    <a:pt x="23" y="27"/>
                  </a:cubicBezTo>
                  <a:cubicBezTo>
                    <a:pt x="24" y="24"/>
                    <a:pt x="22" y="20"/>
                    <a:pt x="20" y="15"/>
                  </a:cubicBezTo>
                  <a:cubicBezTo>
                    <a:pt x="18" y="10"/>
                    <a:pt x="20" y="0"/>
                    <a:pt x="20" y="0"/>
                  </a:cubicBezTo>
                  <a:cubicBezTo>
                    <a:pt x="20" y="0"/>
                    <a:pt x="101" y="1"/>
                    <a:pt x="226" y="3"/>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Glenn County">
              <a:extLst>
                <a:ext uri="{FF2B5EF4-FFF2-40B4-BE49-F238E27FC236}">
                  <a16:creationId xmlns:a16="http://schemas.microsoft.com/office/drawing/2014/main" id="{5F94447A-A9E4-4BD4-A2B0-632F34EEDA2F}"/>
                </a:ext>
              </a:extLst>
            </p:cNvPr>
            <p:cNvSpPr>
              <a:spLocks/>
            </p:cNvSpPr>
            <p:nvPr/>
          </p:nvSpPr>
          <p:spPr bwMode="auto">
            <a:xfrm>
              <a:off x="3338513" y="2451101"/>
              <a:ext cx="469900" cy="257175"/>
            </a:xfrm>
            <a:custGeom>
              <a:avLst/>
              <a:gdLst>
                <a:gd name="T0" fmla="*/ 353 w 353"/>
                <a:gd name="T1" fmla="*/ 111 h 173"/>
                <a:gd name="T2" fmla="*/ 341 w 353"/>
                <a:gd name="T3" fmla="*/ 127 h 173"/>
                <a:gd name="T4" fmla="*/ 339 w 353"/>
                <a:gd name="T5" fmla="*/ 163 h 173"/>
                <a:gd name="T6" fmla="*/ 336 w 353"/>
                <a:gd name="T7" fmla="*/ 173 h 173"/>
                <a:gd name="T8" fmla="*/ 335 w 353"/>
                <a:gd name="T9" fmla="*/ 173 h 173"/>
                <a:gd name="T10" fmla="*/ 300 w 353"/>
                <a:gd name="T11" fmla="*/ 173 h 173"/>
                <a:gd name="T12" fmla="*/ 300 w 353"/>
                <a:gd name="T13" fmla="*/ 173 h 173"/>
                <a:gd name="T14" fmla="*/ 297 w 353"/>
                <a:gd name="T15" fmla="*/ 159 h 173"/>
                <a:gd name="T16" fmla="*/ 258 w 353"/>
                <a:gd name="T17" fmla="*/ 159 h 173"/>
                <a:gd name="T18" fmla="*/ 257 w 353"/>
                <a:gd name="T19" fmla="*/ 173 h 173"/>
                <a:gd name="T20" fmla="*/ 67 w 353"/>
                <a:gd name="T21" fmla="*/ 173 h 173"/>
                <a:gd name="T22" fmla="*/ 68 w 353"/>
                <a:gd name="T23" fmla="*/ 91 h 173"/>
                <a:gd name="T24" fmla="*/ 19 w 353"/>
                <a:gd name="T25" fmla="*/ 90 h 173"/>
                <a:gd name="T26" fmla="*/ 19 w 353"/>
                <a:gd name="T27" fmla="*/ 90 h 173"/>
                <a:gd name="T28" fmla="*/ 17 w 353"/>
                <a:gd name="T29" fmla="*/ 37 h 173"/>
                <a:gd name="T30" fmla="*/ 13 w 353"/>
                <a:gd name="T31" fmla="*/ 25 h 173"/>
                <a:gd name="T32" fmla="*/ 5 w 353"/>
                <a:gd name="T33" fmla="*/ 21 h 173"/>
                <a:gd name="T34" fmla="*/ 5 w 353"/>
                <a:gd name="T35" fmla="*/ 4 h 173"/>
                <a:gd name="T36" fmla="*/ 4 w 353"/>
                <a:gd name="T37" fmla="*/ 0 h 173"/>
                <a:gd name="T38" fmla="*/ 295 w 353"/>
                <a:gd name="T39" fmla="*/ 4 h 173"/>
                <a:gd name="T40" fmla="*/ 299 w 353"/>
                <a:gd name="T41" fmla="*/ 19 h 173"/>
                <a:gd name="T42" fmla="*/ 307 w 353"/>
                <a:gd name="T43" fmla="*/ 24 h 173"/>
                <a:gd name="T44" fmla="*/ 315 w 353"/>
                <a:gd name="T45" fmla="*/ 27 h 173"/>
                <a:gd name="T46" fmla="*/ 320 w 353"/>
                <a:gd name="T47" fmla="*/ 42 h 173"/>
                <a:gd name="T48" fmla="*/ 311 w 353"/>
                <a:gd name="T49" fmla="*/ 50 h 173"/>
                <a:gd name="T50" fmla="*/ 307 w 353"/>
                <a:gd name="T51" fmla="*/ 57 h 173"/>
                <a:gd name="T52" fmla="*/ 309 w 353"/>
                <a:gd name="T53" fmla="*/ 65 h 173"/>
                <a:gd name="T54" fmla="*/ 307 w 353"/>
                <a:gd name="T55" fmla="*/ 75 h 173"/>
                <a:gd name="T56" fmla="*/ 303 w 353"/>
                <a:gd name="T57" fmla="*/ 103 h 173"/>
                <a:gd name="T58" fmla="*/ 307 w 353"/>
                <a:gd name="T59" fmla="*/ 115 h 173"/>
                <a:gd name="T60" fmla="*/ 317 w 353"/>
                <a:gd name="T61" fmla="*/ 111 h 173"/>
                <a:gd name="T62" fmla="*/ 353 w 353"/>
                <a:gd name="T63"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3" h="173">
                  <a:moveTo>
                    <a:pt x="353" y="111"/>
                  </a:moveTo>
                  <a:cubicBezTo>
                    <a:pt x="353" y="111"/>
                    <a:pt x="341" y="121"/>
                    <a:pt x="341" y="127"/>
                  </a:cubicBezTo>
                  <a:cubicBezTo>
                    <a:pt x="341" y="133"/>
                    <a:pt x="340" y="159"/>
                    <a:pt x="339" y="163"/>
                  </a:cubicBezTo>
                  <a:cubicBezTo>
                    <a:pt x="338" y="166"/>
                    <a:pt x="337" y="169"/>
                    <a:pt x="336" y="173"/>
                  </a:cubicBezTo>
                  <a:cubicBezTo>
                    <a:pt x="335" y="173"/>
                    <a:pt x="335" y="173"/>
                    <a:pt x="335" y="173"/>
                  </a:cubicBezTo>
                  <a:cubicBezTo>
                    <a:pt x="300" y="173"/>
                    <a:pt x="300" y="173"/>
                    <a:pt x="300" y="173"/>
                  </a:cubicBezTo>
                  <a:cubicBezTo>
                    <a:pt x="300" y="173"/>
                    <a:pt x="300" y="173"/>
                    <a:pt x="300" y="173"/>
                  </a:cubicBezTo>
                  <a:cubicBezTo>
                    <a:pt x="300" y="171"/>
                    <a:pt x="297" y="159"/>
                    <a:pt x="297" y="159"/>
                  </a:cubicBezTo>
                  <a:cubicBezTo>
                    <a:pt x="258" y="159"/>
                    <a:pt x="258" y="159"/>
                    <a:pt x="258" y="159"/>
                  </a:cubicBezTo>
                  <a:cubicBezTo>
                    <a:pt x="257" y="173"/>
                    <a:pt x="257" y="173"/>
                    <a:pt x="257" y="173"/>
                  </a:cubicBezTo>
                  <a:cubicBezTo>
                    <a:pt x="67" y="173"/>
                    <a:pt x="67" y="173"/>
                    <a:pt x="67" y="173"/>
                  </a:cubicBezTo>
                  <a:cubicBezTo>
                    <a:pt x="68" y="91"/>
                    <a:pt x="68" y="91"/>
                    <a:pt x="68" y="91"/>
                  </a:cubicBezTo>
                  <a:cubicBezTo>
                    <a:pt x="19" y="90"/>
                    <a:pt x="19" y="90"/>
                    <a:pt x="19" y="90"/>
                  </a:cubicBezTo>
                  <a:cubicBezTo>
                    <a:pt x="19" y="90"/>
                    <a:pt x="19" y="90"/>
                    <a:pt x="19" y="90"/>
                  </a:cubicBezTo>
                  <a:cubicBezTo>
                    <a:pt x="18" y="69"/>
                    <a:pt x="17" y="40"/>
                    <a:pt x="17" y="37"/>
                  </a:cubicBezTo>
                  <a:cubicBezTo>
                    <a:pt x="17" y="33"/>
                    <a:pt x="15" y="29"/>
                    <a:pt x="13" y="25"/>
                  </a:cubicBezTo>
                  <a:cubicBezTo>
                    <a:pt x="12" y="20"/>
                    <a:pt x="9" y="21"/>
                    <a:pt x="5" y="21"/>
                  </a:cubicBezTo>
                  <a:cubicBezTo>
                    <a:pt x="0" y="20"/>
                    <a:pt x="5" y="8"/>
                    <a:pt x="5" y="4"/>
                  </a:cubicBezTo>
                  <a:cubicBezTo>
                    <a:pt x="5" y="3"/>
                    <a:pt x="4" y="2"/>
                    <a:pt x="4" y="0"/>
                  </a:cubicBezTo>
                  <a:cubicBezTo>
                    <a:pt x="295" y="4"/>
                    <a:pt x="295" y="4"/>
                    <a:pt x="295" y="4"/>
                  </a:cubicBezTo>
                  <a:cubicBezTo>
                    <a:pt x="295" y="7"/>
                    <a:pt x="297" y="15"/>
                    <a:pt x="299" y="19"/>
                  </a:cubicBezTo>
                  <a:cubicBezTo>
                    <a:pt x="302" y="22"/>
                    <a:pt x="304" y="24"/>
                    <a:pt x="307" y="24"/>
                  </a:cubicBezTo>
                  <a:cubicBezTo>
                    <a:pt x="311" y="24"/>
                    <a:pt x="312" y="23"/>
                    <a:pt x="315" y="27"/>
                  </a:cubicBezTo>
                  <a:cubicBezTo>
                    <a:pt x="317" y="31"/>
                    <a:pt x="322" y="39"/>
                    <a:pt x="320" y="42"/>
                  </a:cubicBezTo>
                  <a:cubicBezTo>
                    <a:pt x="318" y="45"/>
                    <a:pt x="313" y="48"/>
                    <a:pt x="311" y="50"/>
                  </a:cubicBezTo>
                  <a:cubicBezTo>
                    <a:pt x="308" y="52"/>
                    <a:pt x="305" y="54"/>
                    <a:pt x="307" y="57"/>
                  </a:cubicBezTo>
                  <a:cubicBezTo>
                    <a:pt x="309" y="59"/>
                    <a:pt x="310" y="63"/>
                    <a:pt x="309" y="65"/>
                  </a:cubicBezTo>
                  <a:cubicBezTo>
                    <a:pt x="307" y="68"/>
                    <a:pt x="307" y="72"/>
                    <a:pt x="307" y="75"/>
                  </a:cubicBezTo>
                  <a:cubicBezTo>
                    <a:pt x="307" y="77"/>
                    <a:pt x="303" y="96"/>
                    <a:pt x="303" y="103"/>
                  </a:cubicBezTo>
                  <a:cubicBezTo>
                    <a:pt x="303" y="109"/>
                    <a:pt x="307" y="115"/>
                    <a:pt x="307" y="115"/>
                  </a:cubicBezTo>
                  <a:cubicBezTo>
                    <a:pt x="307" y="115"/>
                    <a:pt x="312" y="111"/>
                    <a:pt x="317" y="111"/>
                  </a:cubicBezTo>
                  <a:cubicBezTo>
                    <a:pt x="323" y="111"/>
                    <a:pt x="353" y="111"/>
                    <a:pt x="353" y="111"/>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Sierra County">
              <a:extLst>
                <a:ext uri="{FF2B5EF4-FFF2-40B4-BE49-F238E27FC236}">
                  <a16:creationId xmlns:a16="http://schemas.microsoft.com/office/drawing/2014/main" id="{70EE037D-EDB0-4FB7-AF7D-8230B61FEFAD}"/>
                </a:ext>
              </a:extLst>
            </p:cNvPr>
            <p:cNvSpPr>
              <a:spLocks/>
            </p:cNvSpPr>
            <p:nvPr/>
          </p:nvSpPr>
          <p:spPr bwMode="auto">
            <a:xfrm>
              <a:off x="4141788" y="2466976"/>
              <a:ext cx="439738" cy="238125"/>
            </a:xfrm>
            <a:custGeom>
              <a:avLst/>
              <a:gdLst>
                <a:gd name="T0" fmla="*/ 27 w 330"/>
                <a:gd name="T1" fmla="*/ 149 h 161"/>
                <a:gd name="T2" fmla="*/ 12 w 330"/>
                <a:gd name="T3" fmla="*/ 159 h 161"/>
                <a:gd name="T4" fmla="*/ 8 w 330"/>
                <a:gd name="T5" fmla="*/ 161 h 161"/>
                <a:gd name="T6" fmla="*/ 8 w 330"/>
                <a:gd name="T7" fmla="*/ 161 h 161"/>
                <a:gd name="T8" fmla="*/ 6 w 330"/>
                <a:gd name="T9" fmla="*/ 107 h 161"/>
                <a:gd name="T10" fmla="*/ 0 w 330"/>
                <a:gd name="T11" fmla="*/ 106 h 161"/>
                <a:gd name="T12" fmla="*/ 12 w 330"/>
                <a:gd name="T13" fmla="*/ 89 h 161"/>
                <a:gd name="T14" fmla="*/ 11 w 330"/>
                <a:gd name="T15" fmla="*/ 59 h 161"/>
                <a:gd name="T16" fmla="*/ 11 w 330"/>
                <a:gd name="T17" fmla="*/ 59 h 161"/>
                <a:gd name="T18" fmla="*/ 29 w 330"/>
                <a:gd name="T19" fmla="*/ 44 h 161"/>
                <a:gd name="T20" fmla="*/ 34 w 330"/>
                <a:gd name="T21" fmla="*/ 16 h 161"/>
                <a:gd name="T22" fmla="*/ 41 w 330"/>
                <a:gd name="T23" fmla="*/ 10 h 161"/>
                <a:gd name="T24" fmla="*/ 52 w 330"/>
                <a:gd name="T25" fmla="*/ 3 h 161"/>
                <a:gd name="T26" fmla="*/ 59 w 330"/>
                <a:gd name="T27" fmla="*/ 2 h 161"/>
                <a:gd name="T28" fmla="*/ 75 w 330"/>
                <a:gd name="T29" fmla="*/ 23 h 161"/>
                <a:gd name="T30" fmla="*/ 90 w 330"/>
                <a:gd name="T31" fmla="*/ 24 h 161"/>
                <a:gd name="T32" fmla="*/ 100 w 330"/>
                <a:gd name="T33" fmla="*/ 25 h 161"/>
                <a:gd name="T34" fmla="*/ 116 w 330"/>
                <a:gd name="T35" fmla="*/ 37 h 161"/>
                <a:gd name="T36" fmla="*/ 126 w 330"/>
                <a:gd name="T37" fmla="*/ 28 h 161"/>
                <a:gd name="T38" fmla="*/ 179 w 330"/>
                <a:gd name="T39" fmla="*/ 27 h 161"/>
                <a:gd name="T40" fmla="*/ 184 w 330"/>
                <a:gd name="T41" fmla="*/ 23 h 161"/>
                <a:gd name="T42" fmla="*/ 284 w 330"/>
                <a:gd name="T43" fmla="*/ 21 h 161"/>
                <a:gd name="T44" fmla="*/ 327 w 330"/>
                <a:gd name="T45" fmla="*/ 20 h 161"/>
                <a:gd name="T46" fmla="*/ 328 w 330"/>
                <a:gd name="T47" fmla="*/ 20 h 161"/>
                <a:gd name="T48" fmla="*/ 330 w 330"/>
                <a:gd name="T49" fmla="*/ 131 h 161"/>
                <a:gd name="T50" fmla="*/ 330 w 330"/>
                <a:gd name="T51" fmla="*/ 131 h 161"/>
                <a:gd name="T52" fmla="*/ 175 w 330"/>
                <a:gd name="T53" fmla="*/ 136 h 161"/>
                <a:gd name="T54" fmla="*/ 162 w 330"/>
                <a:gd name="T55" fmla="*/ 115 h 161"/>
                <a:gd name="T56" fmla="*/ 149 w 330"/>
                <a:gd name="T57" fmla="*/ 105 h 161"/>
                <a:gd name="T58" fmla="*/ 124 w 330"/>
                <a:gd name="T59" fmla="*/ 105 h 161"/>
                <a:gd name="T60" fmla="*/ 107 w 330"/>
                <a:gd name="T61" fmla="*/ 119 h 161"/>
                <a:gd name="T62" fmla="*/ 82 w 330"/>
                <a:gd name="T63" fmla="*/ 139 h 161"/>
                <a:gd name="T64" fmla="*/ 55 w 330"/>
                <a:gd name="T65" fmla="*/ 144 h 161"/>
                <a:gd name="T66" fmla="*/ 27 w 330"/>
                <a:gd name="T67"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161">
                  <a:moveTo>
                    <a:pt x="27" y="149"/>
                  </a:moveTo>
                  <a:cubicBezTo>
                    <a:pt x="22" y="149"/>
                    <a:pt x="16" y="155"/>
                    <a:pt x="12" y="159"/>
                  </a:cubicBezTo>
                  <a:cubicBezTo>
                    <a:pt x="10" y="160"/>
                    <a:pt x="9" y="161"/>
                    <a:pt x="8" y="161"/>
                  </a:cubicBezTo>
                  <a:cubicBezTo>
                    <a:pt x="8" y="161"/>
                    <a:pt x="8" y="161"/>
                    <a:pt x="8" y="161"/>
                  </a:cubicBezTo>
                  <a:cubicBezTo>
                    <a:pt x="6" y="107"/>
                    <a:pt x="6" y="107"/>
                    <a:pt x="6" y="107"/>
                  </a:cubicBezTo>
                  <a:cubicBezTo>
                    <a:pt x="0" y="106"/>
                    <a:pt x="0" y="106"/>
                    <a:pt x="0" y="106"/>
                  </a:cubicBezTo>
                  <a:cubicBezTo>
                    <a:pt x="1" y="97"/>
                    <a:pt x="12" y="89"/>
                    <a:pt x="12" y="89"/>
                  </a:cubicBezTo>
                  <a:cubicBezTo>
                    <a:pt x="11" y="59"/>
                    <a:pt x="11" y="59"/>
                    <a:pt x="11" y="59"/>
                  </a:cubicBezTo>
                  <a:cubicBezTo>
                    <a:pt x="11" y="59"/>
                    <a:pt x="11" y="59"/>
                    <a:pt x="11" y="59"/>
                  </a:cubicBezTo>
                  <a:cubicBezTo>
                    <a:pt x="19" y="52"/>
                    <a:pt x="28" y="46"/>
                    <a:pt x="29" y="44"/>
                  </a:cubicBezTo>
                  <a:cubicBezTo>
                    <a:pt x="32" y="40"/>
                    <a:pt x="34" y="20"/>
                    <a:pt x="34" y="16"/>
                  </a:cubicBezTo>
                  <a:cubicBezTo>
                    <a:pt x="34" y="12"/>
                    <a:pt x="38" y="10"/>
                    <a:pt x="41" y="10"/>
                  </a:cubicBezTo>
                  <a:cubicBezTo>
                    <a:pt x="44" y="10"/>
                    <a:pt x="49" y="7"/>
                    <a:pt x="52" y="3"/>
                  </a:cubicBezTo>
                  <a:cubicBezTo>
                    <a:pt x="54" y="0"/>
                    <a:pt x="57" y="1"/>
                    <a:pt x="59" y="2"/>
                  </a:cubicBezTo>
                  <a:cubicBezTo>
                    <a:pt x="61" y="3"/>
                    <a:pt x="72" y="19"/>
                    <a:pt x="75" y="23"/>
                  </a:cubicBezTo>
                  <a:cubicBezTo>
                    <a:pt x="78" y="27"/>
                    <a:pt x="87" y="25"/>
                    <a:pt x="90" y="24"/>
                  </a:cubicBezTo>
                  <a:cubicBezTo>
                    <a:pt x="92" y="23"/>
                    <a:pt x="96" y="23"/>
                    <a:pt x="100" y="25"/>
                  </a:cubicBezTo>
                  <a:cubicBezTo>
                    <a:pt x="104" y="28"/>
                    <a:pt x="116" y="37"/>
                    <a:pt x="116" y="37"/>
                  </a:cubicBezTo>
                  <a:cubicBezTo>
                    <a:pt x="126" y="28"/>
                    <a:pt x="126" y="28"/>
                    <a:pt x="126" y="28"/>
                  </a:cubicBezTo>
                  <a:cubicBezTo>
                    <a:pt x="179" y="27"/>
                    <a:pt x="179" y="27"/>
                    <a:pt x="179" y="27"/>
                  </a:cubicBezTo>
                  <a:cubicBezTo>
                    <a:pt x="184" y="23"/>
                    <a:pt x="184" y="23"/>
                    <a:pt x="184" y="23"/>
                  </a:cubicBezTo>
                  <a:cubicBezTo>
                    <a:pt x="284" y="21"/>
                    <a:pt x="284" y="21"/>
                    <a:pt x="284" y="21"/>
                  </a:cubicBezTo>
                  <a:cubicBezTo>
                    <a:pt x="327" y="20"/>
                    <a:pt x="327" y="20"/>
                    <a:pt x="327" y="20"/>
                  </a:cubicBezTo>
                  <a:cubicBezTo>
                    <a:pt x="328" y="20"/>
                    <a:pt x="328" y="20"/>
                    <a:pt x="328" y="20"/>
                  </a:cubicBezTo>
                  <a:cubicBezTo>
                    <a:pt x="330" y="131"/>
                    <a:pt x="330" y="131"/>
                    <a:pt x="330" y="131"/>
                  </a:cubicBezTo>
                  <a:cubicBezTo>
                    <a:pt x="330" y="131"/>
                    <a:pt x="330" y="131"/>
                    <a:pt x="330" y="131"/>
                  </a:cubicBezTo>
                  <a:cubicBezTo>
                    <a:pt x="330" y="131"/>
                    <a:pt x="182" y="135"/>
                    <a:pt x="175" y="136"/>
                  </a:cubicBezTo>
                  <a:cubicBezTo>
                    <a:pt x="168" y="137"/>
                    <a:pt x="164" y="120"/>
                    <a:pt x="162" y="115"/>
                  </a:cubicBezTo>
                  <a:cubicBezTo>
                    <a:pt x="160" y="111"/>
                    <a:pt x="152" y="105"/>
                    <a:pt x="149" y="105"/>
                  </a:cubicBezTo>
                  <a:cubicBezTo>
                    <a:pt x="146" y="104"/>
                    <a:pt x="128" y="105"/>
                    <a:pt x="124" y="105"/>
                  </a:cubicBezTo>
                  <a:cubicBezTo>
                    <a:pt x="120" y="105"/>
                    <a:pt x="111" y="116"/>
                    <a:pt x="107" y="119"/>
                  </a:cubicBezTo>
                  <a:cubicBezTo>
                    <a:pt x="103" y="121"/>
                    <a:pt x="88" y="137"/>
                    <a:pt x="82" y="139"/>
                  </a:cubicBezTo>
                  <a:cubicBezTo>
                    <a:pt x="77" y="141"/>
                    <a:pt x="59" y="143"/>
                    <a:pt x="55" y="144"/>
                  </a:cubicBezTo>
                  <a:cubicBezTo>
                    <a:pt x="51" y="145"/>
                    <a:pt x="32" y="149"/>
                    <a:pt x="27" y="149"/>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San Francisco County">
              <a:extLst>
                <a:ext uri="{FF2B5EF4-FFF2-40B4-BE49-F238E27FC236}">
                  <a16:creationId xmlns:a16="http://schemas.microsoft.com/office/drawing/2014/main" id="{AF027F55-D789-4329-A84D-76D5B1ACCADE}"/>
                </a:ext>
              </a:extLst>
            </p:cNvPr>
            <p:cNvSpPr>
              <a:spLocks/>
            </p:cNvSpPr>
            <p:nvPr/>
          </p:nvSpPr>
          <p:spPr bwMode="auto">
            <a:xfrm>
              <a:off x="3522663" y="3686176"/>
              <a:ext cx="66675" cy="63500"/>
            </a:xfrm>
            <a:custGeom>
              <a:avLst/>
              <a:gdLst>
                <a:gd name="T0" fmla="*/ 46 w 50"/>
                <a:gd name="T1" fmla="*/ 30 h 43"/>
                <a:gd name="T2" fmla="*/ 49 w 50"/>
                <a:gd name="T3" fmla="*/ 38 h 43"/>
                <a:gd name="T4" fmla="*/ 43 w 50"/>
                <a:gd name="T5" fmla="*/ 38 h 43"/>
                <a:gd name="T6" fmla="*/ 42 w 50"/>
                <a:gd name="T7" fmla="*/ 42 h 43"/>
                <a:gd name="T8" fmla="*/ 41 w 50"/>
                <a:gd name="T9" fmla="*/ 42 h 43"/>
                <a:gd name="T10" fmla="*/ 3 w 50"/>
                <a:gd name="T11" fmla="*/ 43 h 43"/>
                <a:gd name="T12" fmla="*/ 0 w 50"/>
                <a:gd name="T13" fmla="*/ 12 h 43"/>
                <a:gd name="T14" fmla="*/ 12 w 50"/>
                <a:gd name="T15" fmla="*/ 4 h 43"/>
                <a:gd name="T16" fmla="*/ 19 w 50"/>
                <a:gd name="T17" fmla="*/ 3 h 43"/>
                <a:gd name="T18" fmla="*/ 27 w 50"/>
                <a:gd name="T19" fmla="*/ 2 h 43"/>
                <a:gd name="T20" fmla="*/ 41 w 50"/>
                <a:gd name="T21" fmla="*/ 8 h 43"/>
                <a:gd name="T22" fmla="*/ 46 w 50"/>
                <a:gd name="T23"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3">
                  <a:moveTo>
                    <a:pt x="46" y="30"/>
                  </a:moveTo>
                  <a:cubicBezTo>
                    <a:pt x="46" y="32"/>
                    <a:pt x="50" y="36"/>
                    <a:pt x="49" y="38"/>
                  </a:cubicBezTo>
                  <a:cubicBezTo>
                    <a:pt x="48" y="41"/>
                    <a:pt x="46" y="39"/>
                    <a:pt x="43" y="38"/>
                  </a:cubicBezTo>
                  <a:cubicBezTo>
                    <a:pt x="42" y="38"/>
                    <a:pt x="42" y="39"/>
                    <a:pt x="42" y="42"/>
                  </a:cubicBezTo>
                  <a:cubicBezTo>
                    <a:pt x="41" y="42"/>
                    <a:pt x="41" y="42"/>
                    <a:pt x="41" y="42"/>
                  </a:cubicBezTo>
                  <a:cubicBezTo>
                    <a:pt x="3" y="43"/>
                    <a:pt x="3" y="43"/>
                    <a:pt x="3" y="43"/>
                  </a:cubicBezTo>
                  <a:cubicBezTo>
                    <a:pt x="2" y="32"/>
                    <a:pt x="0" y="15"/>
                    <a:pt x="0" y="12"/>
                  </a:cubicBezTo>
                  <a:cubicBezTo>
                    <a:pt x="0" y="9"/>
                    <a:pt x="8" y="6"/>
                    <a:pt x="12" y="4"/>
                  </a:cubicBezTo>
                  <a:cubicBezTo>
                    <a:pt x="16" y="1"/>
                    <a:pt x="16" y="3"/>
                    <a:pt x="19" y="3"/>
                  </a:cubicBezTo>
                  <a:cubicBezTo>
                    <a:pt x="22" y="4"/>
                    <a:pt x="23" y="3"/>
                    <a:pt x="27" y="2"/>
                  </a:cubicBezTo>
                  <a:cubicBezTo>
                    <a:pt x="31" y="0"/>
                    <a:pt x="38" y="3"/>
                    <a:pt x="41" y="8"/>
                  </a:cubicBezTo>
                  <a:cubicBezTo>
                    <a:pt x="44" y="13"/>
                    <a:pt x="45" y="28"/>
                    <a:pt x="46" y="30"/>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San Joaquin County">
              <a:extLst>
                <a:ext uri="{FF2B5EF4-FFF2-40B4-BE49-F238E27FC236}">
                  <a16:creationId xmlns:a16="http://schemas.microsoft.com/office/drawing/2014/main" id="{B785BB8A-11F3-4A36-BF62-DDE5170DEC27}"/>
                </a:ext>
              </a:extLst>
            </p:cNvPr>
            <p:cNvSpPr>
              <a:spLocks/>
            </p:cNvSpPr>
            <p:nvPr/>
          </p:nvSpPr>
          <p:spPr bwMode="auto">
            <a:xfrm>
              <a:off x="3921126" y="3376613"/>
              <a:ext cx="290513" cy="512763"/>
            </a:xfrm>
            <a:custGeom>
              <a:avLst/>
              <a:gdLst>
                <a:gd name="T0" fmla="*/ 192 w 218"/>
                <a:gd name="T1" fmla="*/ 35 h 346"/>
                <a:gd name="T2" fmla="*/ 211 w 218"/>
                <a:gd name="T3" fmla="*/ 90 h 346"/>
                <a:gd name="T4" fmla="*/ 214 w 218"/>
                <a:gd name="T5" fmla="*/ 224 h 346"/>
                <a:gd name="T6" fmla="*/ 212 w 218"/>
                <a:gd name="T7" fmla="*/ 235 h 346"/>
                <a:gd name="T8" fmla="*/ 194 w 218"/>
                <a:gd name="T9" fmla="*/ 229 h 346"/>
                <a:gd name="T10" fmla="*/ 180 w 218"/>
                <a:gd name="T11" fmla="*/ 234 h 346"/>
                <a:gd name="T12" fmla="*/ 172 w 218"/>
                <a:gd name="T13" fmla="*/ 231 h 346"/>
                <a:gd name="T14" fmla="*/ 158 w 218"/>
                <a:gd name="T15" fmla="*/ 236 h 346"/>
                <a:gd name="T16" fmla="*/ 149 w 218"/>
                <a:gd name="T17" fmla="*/ 242 h 346"/>
                <a:gd name="T18" fmla="*/ 140 w 218"/>
                <a:gd name="T19" fmla="*/ 244 h 346"/>
                <a:gd name="T20" fmla="*/ 133 w 218"/>
                <a:gd name="T21" fmla="*/ 254 h 346"/>
                <a:gd name="T22" fmla="*/ 126 w 218"/>
                <a:gd name="T23" fmla="*/ 256 h 346"/>
                <a:gd name="T24" fmla="*/ 114 w 218"/>
                <a:gd name="T25" fmla="*/ 266 h 346"/>
                <a:gd name="T26" fmla="*/ 34 w 218"/>
                <a:gd name="T27" fmla="*/ 346 h 346"/>
                <a:gd name="T28" fmla="*/ 34 w 218"/>
                <a:gd name="T29" fmla="*/ 346 h 346"/>
                <a:gd name="T30" fmla="*/ 29 w 218"/>
                <a:gd name="T31" fmla="*/ 332 h 346"/>
                <a:gd name="T32" fmla="*/ 26 w 218"/>
                <a:gd name="T33" fmla="*/ 324 h 346"/>
                <a:gd name="T34" fmla="*/ 15 w 218"/>
                <a:gd name="T35" fmla="*/ 323 h 346"/>
                <a:gd name="T36" fmla="*/ 10 w 218"/>
                <a:gd name="T37" fmla="*/ 314 h 346"/>
                <a:gd name="T38" fmla="*/ 11 w 218"/>
                <a:gd name="T39" fmla="*/ 205 h 346"/>
                <a:gd name="T40" fmla="*/ 17 w 218"/>
                <a:gd name="T41" fmla="*/ 194 h 346"/>
                <a:gd name="T42" fmla="*/ 5 w 218"/>
                <a:gd name="T43" fmla="*/ 182 h 346"/>
                <a:gd name="T44" fmla="*/ 9 w 218"/>
                <a:gd name="T45" fmla="*/ 156 h 346"/>
                <a:gd name="T46" fmla="*/ 3 w 218"/>
                <a:gd name="T47" fmla="*/ 138 h 346"/>
                <a:gd name="T48" fmla="*/ 7 w 218"/>
                <a:gd name="T49" fmla="*/ 116 h 346"/>
                <a:gd name="T50" fmla="*/ 3 w 218"/>
                <a:gd name="T51" fmla="*/ 107 h 346"/>
                <a:gd name="T52" fmla="*/ 3 w 218"/>
                <a:gd name="T53" fmla="*/ 101 h 346"/>
                <a:gd name="T54" fmla="*/ 3 w 218"/>
                <a:gd name="T55" fmla="*/ 100 h 346"/>
                <a:gd name="T56" fmla="*/ 16 w 218"/>
                <a:gd name="T57" fmla="*/ 108 h 346"/>
                <a:gd name="T58" fmla="*/ 28 w 218"/>
                <a:gd name="T59" fmla="*/ 113 h 346"/>
                <a:gd name="T60" fmla="*/ 39 w 218"/>
                <a:gd name="T61" fmla="*/ 122 h 346"/>
                <a:gd name="T62" fmla="*/ 40 w 218"/>
                <a:gd name="T63" fmla="*/ 117 h 346"/>
                <a:gd name="T64" fmla="*/ 30 w 218"/>
                <a:gd name="T65" fmla="*/ 107 h 346"/>
                <a:gd name="T66" fmla="*/ 11 w 218"/>
                <a:gd name="T67" fmla="*/ 99 h 346"/>
                <a:gd name="T68" fmla="*/ 9 w 218"/>
                <a:gd name="T69" fmla="*/ 88 h 346"/>
                <a:gd name="T70" fmla="*/ 4 w 218"/>
                <a:gd name="T71" fmla="*/ 84 h 346"/>
                <a:gd name="T72" fmla="*/ 4 w 218"/>
                <a:gd name="T73" fmla="*/ 84 h 346"/>
                <a:gd name="T74" fmla="*/ 1 w 218"/>
                <a:gd name="T75" fmla="*/ 74 h 346"/>
                <a:gd name="T76" fmla="*/ 16 w 218"/>
                <a:gd name="T77" fmla="*/ 62 h 346"/>
                <a:gd name="T78" fmla="*/ 21 w 218"/>
                <a:gd name="T79" fmla="*/ 44 h 346"/>
                <a:gd name="T80" fmla="*/ 26 w 218"/>
                <a:gd name="T81" fmla="*/ 33 h 346"/>
                <a:gd name="T82" fmla="*/ 32 w 218"/>
                <a:gd name="T83" fmla="*/ 28 h 346"/>
                <a:gd name="T84" fmla="*/ 36 w 218"/>
                <a:gd name="T85" fmla="*/ 20 h 346"/>
                <a:gd name="T86" fmla="*/ 47 w 218"/>
                <a:gd name="T87" fmla="*/ 20 h 346"/>
                <a:gd name="T88" fmla="*/ 54 w 218"/>
                <a:gd name="T89" fmla="*/ 29 h 346"/>
                <a:gd name="T90" fmla="*/ 68 w 218"/>
                <a:gd name="T91" fmla="*/ 27 h 346"/>
                <a:gd name="T92" fmla="*/ 78 w 218"/>
                <a:gd name="T93" fmla="*/ 30 h 346"/>
                <a:gd name="T94" fmla="*/ 98 w 218"/>
                <a:gd name="T95" fmla="*/ 22 h 346"/>
                <a:gd name="T96" fmla="*/ 105 w 218"/>
                <a:gd name="T97" fmla="*/ 22 h 346"/>
                <a:gd name="T98" fmla="*/ 118 w 218"/>
                <a:gd name="T99" fmla="*/ 24 h 346"/>
                <a:gd name="T100" fmla="*/ 136 w 218"/>
                <a:gd name="T101" fmla="*/ 18 h 346"/>
                <a:gd name="T102" fmla="*/ 160 w 218"/>
                <a:gd name="T103" fmla="*/ 5 h 346"/>
                <a:gd name="T104" fmla="*/ 180 w 218"/>
                <a:gd name="T105" fmla="*/ 0 h 346"/>
                <a:gd name="T106" fmla="*/ 192 w 218"/>
                <a:gd name="T107" fmla="*/ 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346">
                  <a:moveTo>
                    <a:pt x="192" y="35"/>
                  </a:moveTo>
                  <a:cubicBezTo>
                    <a:pt x="211" y="90"/>
                    <a:pt x="211" y="90"/>
                    <a:pt x="211" y="90"/>
                  </a:cubicBezTo>
                  <a:cubicBezTo>
                    <a:pt x="214" y="224"/>
                    <a:pt x="214" y="224"/>
                    <a:pt x="214" y="224"/>
                  </a:cubicBezTo>
                  <a:cubicBezTo>
                    <a:pt x="214" y="224"/>
                    <a:pt x="218" y="236"/>
                    <a:pt x="212" y="235"/>
                  </a:cubicBezTo>
                  <a:cubicBezTo>
                    <a:pt x="206" y="234"/>
                    <a:pt x="198" y="229"/>
                    <a:pt x="194" y="229"/>
                  </a:cubicBezTo>
                  <a:cubicBezTo>
                    <a:pt x="190" y="229"/>
                    <a:pt x="184" y="237"/>
                    <a:pt x="180" y="234"/>
                  </a:cubicBezTo>
                  <a:cubicBezTo>
                    <a:pt x="176" y="232"/>
                    <a:pt x="175" y="228"/>
                    <a:pt x="172" y="231"/>
                  </a:cubicBezTo>
                  <a:cubicBezTo>
                    <a:pt x="168" y="234"/>
                    <a:pt x="161" y="232"/>
                    <a:pt x="158" y="236"/>
                  </a:cubicBezTo>
                  <a:cubicBezTo>
                    <a:pt x="154" y="240"/>
                    <a:pt x="154" y="242"/>
                    <a:pt x="149" y="242"/>
                  </a:cubicBezTo>
                  <a:cubicBezTo>
                    <a:pt x="144" y="242"/>
                    <a:pt x="141" y="240"/>
                    <a:pt x="140" y="244"/>
                  </a:cubicBezTo>
                  <a:cubicBezTo>
                    <a:pt x="138" y="247"/>
                    <a:pt x="135" y="252"/>
                    <a:pt x="133" y="254"/>
                  </a:cubicBezTo>
                  <a:cubicBezTo>
                    <a:pt x="131" y="256"/>
                    <a:pt x="130" y="254"/>
                    <a:pt x="126" y="256"/>
                  </a:cubicBezTo>
                  <a:cubicBezTo>
                    <a:pt x="122" y="257"/>
                    <a:pt x="116" y="266"/>
                    <a:pt x="114" y="266"/>
                  </a:cubicBezTo>
                  <a:cubicBezTo>
                    <a:pt x="34" y="346"/>
                    <a:pt x="34" y="346"/>
                    <a:pt x="34" y="346"/>
                  </a:cubicBezTo>
                  <a:cubicBezTo>
                    <a:pt x="34" y="346"/>
                    <a:pt x="34" y="346"/>
                    <a:pt x="34" y="346"/>
                  </a:cubicBezTo>
                  <a:cubicBezTo>
                    <a:pt x="33" y="341"/>
                    <a:pt x="31" y="334"/>
                    <a:pt x="29" y="332"/>
                  </a:cubicBezTo>
                  <a:cubicBezTo>
                    <a:pt x="26" y="330"/>
                    <a:pt x="28" y="328"/>
                    <a:pt x="26" y="324"/>
                  </a:cubicBezTo>
                  <a:cubicBezTo>
                    <a:pt x="25" y="321"/>
                    <a:pt x="20" y="322"/>
                    <a:pt x="15" y="323"/>
                  </a:cubicBezTo>
                  <a:cubicBezTo>
                    <a:pt x="10" y="324"/>
                    <a:pt x="10" y="314"/>
                    <a:pt x="10" y="314"/>
                  </a:cubicBezTo>
                  <a:cubicBezTo>
                    <a:pt x="11" y="205"/>
                    <a:pt x="11" y="205"/>
                    <a:pt x="11" y="205"/>
                  </a:cubicBezTo>
                  <a:cubicBezTo>
                    <a:pt x="11" y="205"/>
                    <a:pt x="14" y="199"/>
                    <a:pt x="17" y="194"/>
                  </a:cubicBezTo>
                  <a:cubicBezTo>
                    <a:pt x="20" y="190"/>
                    <a:pt x="8" y="186"/>
                    <a:pt x="5" y="182"/>
                  </a:cubicBezTo>
                  <a:cubicBezTo>
                    <a:pt x="2" y="178"/>
                    <a:pt x="8" y="164"/>
                    <a:pt x="9" y="156"/>
                  </a:cubicBezTo>
                  <a:cubicBezTo>
                    <a:pt x="10" y="149"/>
                    <a:pt x="6" y="143"/>
                    <a:pt x="3" y="138"/>
                  </a:cubicBezTo>
                  <a:cubicBezTo>
                    <a:pt x="0" y="132"/>
                    <a:pt x="4" y="121"/>
                    <a:pt x="7" y="116"/>
                  </a:cubicBezTo>
                  <a:cubicBezTo>
                    <a:pt x="10" y="112"/>
                    <a:pt x="4" y="110"/>
                    <a:pt x="3" y="107"/>
                  </a:cubicBezTo>
                  <a:cubicBezTo>
                    <a:pt x="3" y="106"/>
                    <a:pt x="3" y="104"/>
                    <a:pt x="3" y="101"/>
                  </a:cubicBezTo>
                  <a:cubicBezTo>
                    <a:pt x="3" y="100"/>
                    <a:pt x="3" y="100"/>
                    <a:pt x="3" y="100"/>
                  </a:cubicBezTo>
                  <a:cubicBezTo>
                    <a:pt x="5" y="104"/>
                    <a:pt x="13" y="106"/>
                    <a:pt x="16" y="108"/>
                  </a:cubicBezTo>
                  <a:cubicBezTo>
                    <a:pt x="20" y="110"/>
                    <a:pt x="26" y="111"/>
                    <a:pt x="28" y="113"/>
                  </a:cubicBezTo>
                  <a:cubicBezTo>
                    <a:pt x="31" y="114"/>
                    <a:pt x="34" y="119"/>
                    <a:pt x="39" y="122"/>
                  </a:cubicBezTo>
                  <a:cubicBezTo>
                    <a:pt x="44" y="124"/>
                    <a:pt x="42" y="119"/>
                    <a:pt x="40" y="117"/>
                  </a:cubicBezTo>
                  <a:cubicBezTo>
                    <a:pt x="38" y="115"/>
                    <a:pt x="33" y="110"/>
                    <a:pt x="30" y="107"/>
                  </a:cubicBezTo>
                  <a:cubicBezTo>
                    <a:pt x="26" y="104"/>
                    <a:pt x="15" y="101"/>
                    <a:pt x="11" y="99"/>
                  </a:cubicBezTo>
                  <a:cubicBezTo>
                    <a:pt x="7" y="97"/>
                    <a:pt x="9" y="92"/>
                    <a:pt x="9" y="88"/>
                  </a:cubicBezTo>
                  <a:cubicBezTo>
                    <a:pt x="9" y="85"/>
                    <a:pt x="7" y="85"/>
                    <a:pt x="4" y="84"/>
                  </a:cubicBezTo>
                  <a:cubicBezTo>
                    <a:pt x="4" y="84"/>
                    <a:pt x="4" y="84"/>
                    <a:pt x="4" y="84"/>
                  </a:cubicBezTo>
                  <a:cubicBezTo>
                    <a:pt x="3" y="81"/>
                    <a:pt x="2" y="75"/>
                    <a:pt x="1" y="74"/>
                  </a:cubicBezTo>
                  <a:cubicBezTo>
                    <a:pt x="0" y="72"/>
                    <a:pt x="13" y="64"/>
                    <a:pt x="16" y="62"/>
                  </a:cubicBezTo>
                  <a:cubicBezTo>
                    <a:pt x="18" y="61"/>
                    <a:pt x="20" y="48"/>
                    <a:pt x="21" y="44"/>
                  </a:cubicBezTo>
                  <a:cubicBezTo>
                    <a:pt x="22" y="39"/>
                    <a:pt x="25" y="36"/>
                    <a:pt x="26" y="33"/>
                  </a:cubicBezTo>
                  <a:cubicBezTo>
                    <a:pt x="26" y="30"/>
                    <a:pt x="30" y="28"/>
                    <a:pt x="32" y="28"/>
                  </a:cubicBezTo>
                  <a:cubicBezTo>
                    <a:pt x="35" y="27"/>
                    <a:pt x="36" y="24"/>
                    <a:pt x="36" y="20"/>
                  </a:cubicBezTo>
                  <a:cubicBezTo>
                    <a:pt x="36" y="17"/>
                    <a:pt x="41" y="19"/>
                    <a:pt x="47" y="20"/>
                  </a:cubicBezTo>
                  <a:cubicBezTo>
                    <a:pt x="53" y="20"/>
                    <a:pt x="54" y="26"/>
                    <a:pt x="54" y="29"/>
                  </a:cubicBezTo>
                  <a:cubicBezTo>
                    <a:pt x="55" y="32"/>
                    <a:pt x="64" y="28"/>
                    <a:pt x="68" y="27"/>
                  </a:cubicBezTo>
                  <a:cubicBezTo>
                    <a:pt x="72" y="26"/>
                    <a:pt x="72" y="28"/>
                    <a:pt x="78" y="30"/>
                  </a:cubicBezTo>
                  <a:cubicBezTo>
                    <a:pt x="84" y="32"/>
                    <a:pt x="96" y="24"/>
                    <a:pt x="98" y="22"/>
                  </a:cubicBezTo>
                  <a:cubicBezTo>
                    <a:pt x="101" y="21"/>
                    <a:pt x="102" y="21"/>
                    <a:pt x="105" y="22"/>
                  </a:cubicBezTo>
                  <a:cubicBezTo>
                    <a:pt x="108" y="22"/>
                    <a:pt x="112" y="24"/>
                    <a:pt x="118" y="24"/>
                  </a:cubicBezTo>
                  <a:cubicBezTo>
                    <a:pt x="124" y="24"/>
                    <a:pt x="132" y="22"/>
                    <a:pt x="136" y="18"/>
                  </a:cubicBezTo>
                  <a:cubicBezTo>
                    <a:pt x="139" y="15"/>
                    <a:pt x="154" y="8"/>
                    <a:pt x="160" y="5"/>
                  </a:cubicBezTo>
                  <a:cubicBezTo>
                    <a:pt x="166" y="2"/>
                    <a:pt x="180" y="0"/>
                    <a:pt x="180" y="0"/>
                  </a:cubicBezTo>
                  <a:lnTo>
                    <a:pt x="192" y="35"/>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San Luis Obispo County">
              <a:extLst>
                <a:ext uri="{FF2B5EF4-FFF2-40B4-BE49-F238E27FC236}">
                  <a16:creationId xmlns:a16="http://schemas.microsoft.com/office/drawing/2014/main" id="{65D577A1-9F7D-4D08-B513-8AFEA6CBD89B}"/>
                </a:ext>
              </a:extLst>
            </p:cNvPr>
            <p:cNvSpPr>
              <a:spLocks/>
            </p:cNvSpPr>
            <p:nvPr/>
          </p:nvSpPr>
          <p:spPr bwMode="auto">
            <a:xfrm>
              <a:off x="4038601" y="4918076"/>
              <a:ext cx="846138" cy="554038"/>
            </a:xfrm>
            <a:custGeom>
              <a:avLst/>
              <a:gdLst>
                <a:gd name="T0" fmla="*/ 378 w 635"/>
                <a:gd name="T1" fmla="*/ 1 h 374"/>
                <a:gd name="T2" fmla="*/ 388 w 635"/>
                <a:gd name="T3" fmla="*/ 71 h 374"/>
                <a:gd name="T4" fmla="*/ 424 w 635"/>
                <a:gd name="T5" fmla="*/ 104 h 374"/>
                <a:gd name="T6" fmla="*/ 438 w 635"/>
                <a:gd name="T7" fmla="*/ 122 h 374"/>
                <a:gd name="T8" fmla="*/ 452 w 635"/>
                <a:gd name="T9" fmla="*/ 145 h 374"/>
                <a:gd name="T10" fmla="*/ 493 w 635"/>
                <a:gd name="T11" fmla="*/ 182 h 374"/>
                <a:gd name="T12" fmla="*/ 516 w 635"/>
                <a:gd name="T13" fmla="*/ 217 h 374"/>
                <a:gd name="T14" fmla="*/ 565 w 635"/>
                <a:gd name="T15" fmla="*/ 252 h 374"/>
                <a:gd name="T16" fmla="*/ 601 w 635"/>
                <a:gd name="T17" fmla="*/ 286 h 374"/>
                <a:gd name="T18" fmla="*/ 630 w 635"/>
                <a:gd name="T19" fmla="*/ 292 h 374"/>
                <a:gd name="T20" fmla="*/ 635 w 635"/>
                <a:gd name="T21" fmla="*/ 365 h 374"/>
                <a:gd name="T22" fmla="*/ 630 w 635"/>
                <a:gd name="T23" fmla="*/ 372 h 374"/>
                <a:gd name="T24" fmla="*/ 604 w 635"/>
                <a:gd name="T25" fmla="*/ 362 h 374"/>
                <a:gd name="T26" fmla="*/ 572 w 635"/>
                <a:gd name="T27" fmla="*/ 343 h 374"/>
                <a:gd name="T28" fmla="*/ 523 w 635"/>
                <a:gd name="T29" fmla="*/ 331 h 374"/>
                <a:gd name="T30" fmla="*/ 506 w 635"/>
                <a:gd name="T31" fmla="*/ 318 h 374"/>
                <a:gd name="T32" fmla="*/ 485 w 635"/>
                <a:gd name="T33" fmla="*/ 310 h 374"/>
                <a:gd name="T34" fmla="*/ 459 w 635"/>
                <a:gd name="T35" fmla="*/ 302 h 374"/>
                <a:gd name="T36" fmla="*/ 430 w 635"/>
                <a:gd name="T37" fmla="*/ 286 h 374"/>
                <a:gd name="T38" fmla="*/ 407 w 635"/>
                <a:gd name="T39" fmla="*/ 292 h 374"/>
                <a:gd name="T40" fmla="*/ 394 w 635"/>
                <a:gd name="T41" fmla="*/ 313 h 374"/>
                <a:gd name="T42" fmla="*/ 368 w 635"/>
                <a:gd name="T43" fmla="*/ 320 h 374"/>
                <a:gd name="T44" fmla="*/ 344 w 635"/>
                <a:gd name="T45" fmla="*/ 331 h 374"/>
                <a:gd name="T46" fmla="*/ 358 w 635"/>
                <a:gd name="T47" fmla="*/ 354 h 374"/>
                <a:gd name="T48" fmla="*/ 340 w 635"/>
                <a:gd name="T49" fmla="*/ 358 h 374"/>
                <a:gd name="T50" fmla="*/ 268 w 635"/>
                <a:gd name="T51" fmla="*/ 342 h 374"/>
                <a:gd name="T52" fmla="*/ 238 w 635"/>
                <a:gd name="T53" fmla="*/ 348 h 374"/>
                <a:gd name="T54" fmla="*/ 246 w 635"/>
                <a:gd name="T55" fmla="*/ 297 h 374"/>
                <a:gd name="T56" fmla="*/ 232 w 635"/>
                <a:gd name="T57" fmla="*/ 272 h 374"/>
                <a:gd name="T58" fmla="*/ 210 w 635"/>
                <a:gd name="T59" fmla="*/ 263 h 374"/>
                <a:gd name="T60" fmla="*/ 196 w 635"/>
                <a:gd name="T61" fmla="*/ 266 h 374"/>
                <a:gd name="T62" fmla="*/ 167 w 635"/>
                <a:gd name="T63" fmla="*/ 251 h 374"/>
                <a:gd name="T64" fmla="*/ 157 w 635"/>
                <a:gd name="T65" fmla="*/ 225 h 374"/>
                <a:gd name="T66" fmla="*/ 165 w 635"/>
                <a:gd name="T67" fmla="*/ 190 h 374"/>
                <a:gd name="T68" fmla="*/ 170 w 635"/>
                <a:gd name="T69" fmla="*/ 204 h 374"/>
                <a:gd name="T70" fmla="*/ 170 w 635"/>
                <a:gd name="T71" fmla="*/ 188 h 374"/>
                <a:gd name="T72" fmla="*/ 158 w 635"/>
                <a:gd name="T73" fmla="*/ 158 h 374"/>
                <a:gd name="T74" fmla="*/ 129 w 635"/>
                <a:gd name="T75" fmla="*/ 147 h 374"/>
                <a:gd name="T76" fmla="*/ 98 w 635"/>
                <a:gd name="T77" fmla="*/ 125 h 374"/>
                <a:gd name="T78" fmla="*/ 62 w 635"/>
                <a:gd name="T79" fmla="*/ 72 h 374"/>
                <a:gd name="T80" fmla="*/ 50 w 635"/>
                <a:gd name="T81" fmla="*/ 70 h 374"/>
                <a:gd name="T82" fmla="*/ 25 w 635"/>
                <a:gd name="T83" fmla="*/ 61 h 374"/>
                <a:gd name="T84" fmla="*/ 13 w 635"/>
                <a:gd name="T85" fmla="*/ 41 h 374"/>
                <a:gd name="T86" fmla="*/ 1 w 635"/>
                <a:gd name="T87"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5" h="374">
                  <a:moveTo>
                    <a:pt x="0" y="4"/>
                  </a:moveTo>
                  <a:cubicBezTo>
                    <a:pt x="378" y="1"/>
                    <a:pt x="378" y="1"/>
                    <a:pt x="378" y="1"/>
                  </a:cubicBezTo>
                  <a:cubicBezTo>
                    <a:pt x="385" y="0"/>
                    <a:pt x="385" y="0"/>
                    <a:pt x="385" y="0"/>
                  </a:cubicBezTo>
                  <a:cubicBezTo>
                    <a:pt x="388" y="71"/>
                    <a:pt x="388" y="71"/>
                    <a:pt x="388" y="71"/>
                  </a:cubicBezTo>
                  <a:cubicBezTo>
                    <a:pt x="422" y="71"/>
                    <a:pt x="422" y="71"/>
                    <a:pt x="422" y="71"/>
                  </a:cubicBezTo>
                  <a:cubicBezTo>
                    <a:pt x="424" y="104"/>
                    <a:pt x="424" y="104"/>
                    <a:pt x="424" y="104"/>
                  </a:cubicBezTo>
                  <a:cubicBezTo>
                    <a:pt x="424" y="104"/>
                    <a:pt x="434" y="111"/>
                    <a:pt x="434" y="113"/>
                  </a:cubicBezTo>
                  <a:cubicBezTo>
                    <a:pt x="435" y="115"/>
                    <a:pt x="438" y="122"/>
                    <a:pt x="438" y="122"/>
                  </a:cubicBezTo>
                  <a:cubicBezTo>
                    <a:pt x="452" y="136"/>
                    <a:pt x="452" y="136"/>
                    <a:pt x="452" y="136"/>
                  </a:cubicBezTo>
                  <a:cubicBezTo>
                    <a:pt x="452" y="145"/>
                    <a:pt x="452" y="145"/>
                    <a:pt x="452" y="145"/>
                  </a:cubicBezTo>
                  <a:cubicBezTo>
                    <a:pt x="490" y="146"/>
                    <a:pt x="490" y="146"/>
                    <a:pt x="490" y="146"/>
                  </a:cubicBezTo>
                  <a:cubicBezTo>
                    <a:pt x="493" y="182"/>
                    <a:pt x="493" y="182"/>
                    <a:pt x="493" y="182"/>
                  </a:cubicBezTo>
                  <a:cubicBezTo>
                    <a:pt x="514" y="181"/>
                    <a:pt x="514" y="181"/>
                    <a:pt x="514" y="181"/>
                  </a:cubicBezTo>
                  <a:cubicBezTo>
                    <a:pt x="516" y="217"/>
                    <a:pt x="516" y="217"/>
                    <a:pt x="516" y="217"/>
                  </a:cubicBezTo>
                  <a:cubicBezTo>
                    <a:pt x="563" y="216"/>
                    <a:pt x="563" y="216"/>
                    <a:pt x="563" y="216"/>
                  </a:cubicBezTo>
                  <a:cubicBezTo>
                    <a:pt x="565" y="252"/>
                    <a:pt x="565" y="252"/>
                    <a:pt x="565" y="252"/>
                  </a:cubicBezTo>
                  <a:cubicBezTo>
                    <a:pt x="599" y="250"/>
                    <a:pt x="599" y="250"/>
                    <a:pt x="599" y="250"/>
                  </a:cubicBezTo>
                  <a:cubicBezTo>
                    <a:pt x="601" y="286"/>
                    <a:pt x="601" y="286"/>
                    <a:pt x="601" y="286"/>
                  </a:cubicBezTo>
                  <a:cubicBezTo>
                    <a:pt x="623" y="285"/>
                    <a:pt x="623" y="285"/>
                    <a:pt x="623" y="285"/>
                  </a:cubicBezTo>
                  <a:cubicBezTo>
                    <a:pt x="630" y="292"/>
                    <a:pt x="630" y="292"/>
                    <a:pt x="630" y="292"/>
                  </a:cubicBezTo>
                  <a:cubicBezTo>
                    <a:pt x="635" y="365"/>
                    <a:pt x="635" y="365"/>
                    <a:pt x="635" y="365"/>
                  </a:cubicBezTo>
                  <a:cubicBezTo>
                    <a:pt x="635" y="365"/>
                    <a:pt x="635" y="365"/>
                    <a:pt x="635" y="365"/>
                  </a:cubicBezTo>
                  <a:cubicBezTo>
                    <a:pt x="630" y="365"/>
                    <a:pt x="630" y="365"/>
                    <a:pt x="630" y="365"/>
                  </a:cubicBezTo>
                  <a:cubicBezTo>
                    <a:pt x="630" y="372"/>
                    <a:pt x="630" y="372"/>
                    <a:pt x="630" y="372"/>
                  </a:cubicBezTo>
                  <a:cubicBezTo>
                    <a:pt x="630" y="372"/>
                    <a:pt x="623" y="372"/>
                    <a:pt x="620" y="371"/>
                  </a:cubicBezTo>
                  <a:cubicBezTo>
                    <a:pt x="616" y="370"/>
                    <a:pt x="607" y="363"/>
                    <a:pt x="604" y="362"/>
                  </a:cubicBezTo>
                  <a:cubicBezTo>
                    <a:pt x="602" y="360"/>
                    <a:pt x="592" y="356"/>
                    <a:pt x="592" y="356"/>
                  </a:cubicBezTo>
                  <a:cubicBezTo>
                    <a:pt x="592" y="356"/>
                    <a:pt x="577" y="344"/>
                    <a:pt x="572" y="343"/>
                  </a:cubicBezTo>
                  <a:cubicBezTo>
                    <a:pt x="568" y="342"/>
                    <a:pt x="555" y="340"/>
                    <a:pt x="552" y="340"/>
                  </a:cubicBezTo>
                  <a:cubicBezTo>
                    <a:pt x="550" y="339"/>
                    <a:pt x="524" y="333"/>
                    <a:pt x="523" y="331"/>
                  </a:cubicBezTo>
                  <a:cubicBezTo>
                    <a:pt x="522" y="329"/>
                    <a:pt x="520" y="325"/>
                    <a:pt x="517" y="324"/>
                  </a:cubicBezTo>
                  <a:cubicBezTo>
                    <a:pt x="514" y="322"/>
                    <a:pt x="508" y="322"/>
                    <a:pt x="506" y="318"/>
                  </a:cubicBezTo>
                  <a:cubicBezTo>
                    <a:pt x="504" y="314"/>
                    <a:pt x="498" y="308"/>
                    <a:pt x="496" y="310"/>
                  </a:cubicBezTo>
                  <a:cubicBezTo>
                    <a:pt x="493" y="311"/>
                    <a:pt x="487" y="312"/>
                    <a:pt x="485" y="310"/>
                  </a:cubicBezTo>
                  <a:cubicBezTo>
                    <a:pt x="483" y="308"/>
                    <a:pt x="478" y="304"/>
                    <a:pt x="473" y="305"/>
                  </a:cubicBezTo>
                  <a:cubicBezTo>
                    <a:pt x="468" y="306"/>
                    <a:pt x="462" y="304"/>
                    <a:pt x="459" y="302"/>
                  </a:cubicBezTo>
                  <a:cubicBezTo>
                    <a:pt x="456" y="300"/>
                    <a:pt x="442" y="293"/>
                    <a:pt x="439" y="292"/>
                  </a:cubicBezTo>
                  <a:cubicBezTo>
                    <a:pt x="436" y="292"/>
                    <a:pt x="432" y="289"/>
                    <a:pt x="430" y="286"/>
                  </a:cubicBezTo>
                  <a:cubicBezTo>
                    <a:pt x="429" y="284"/>
                    <a:pt x="423" y="281"/>
                    <a:pt x="423" y="281"/>
                  </a:cubicBezTo>
                  <a:cubicBezTo>
                    <a:pt x="423" y="281"/>
                    <a:pt x="410" y="288"/>
                    <a:pt x="407" y="292"/>
                  </a:cubicBezTo>
                  <a:cubicBezTo>
                    <a:pt x="404" y="295"/>
                    <a:pt x="396" y="300"/>
                    <a:pt x="396" y="303"/>
                  </a:cubicBezTo>
                  <a:cubicBezTo>
                    <a:pt x="396" y="306"/>
                    <a:pt x="396" y="311"/>
                    <a:pt x="394" y="313"/>
                  </a:cubicBezTo>
                  <a:cubicBezTo>
                    <a:pt x="392" y="315"/>
                    <a:pt x="385" y="322"/>
                    <a:pt x="381" y="322"/>
                  </a:cubicBezTo>
                  <a:cubicBezTo>
                    <a:pt x="377" y="321"/>
                    <a:pt x="368" y="320"/>
                    <a:pt x="368" y="320"/>
                  </a:cubicBezTo>
                  <a:cubicBezTo>
                    <a:pt x="368" y="320"/>
                    <a:pt x="362" y="324"/>
                    <a:pt x="358" y="324"/>
                  </a:cubicBezTo>
                  <a:cubicBezTo>
                    <a:pt x="353" y="323"/>
                    <a:pt x="339" y="325"/>
                    <a:pt x="344" y="331"/>
                  </a:cubicBezTo>
                  <a:cubicBezTo>
                    <a:pt x="348" y="337"/>
                    <a:pt x="353" y="342"/>
                    <a:pt x="354" y="344"/>
                  </a:cubicBezTo>
                  <a:cubicBezTo>
                    <a:pt x="354" y="347"/>
                    <a:pt x="356" y="351"/>
                    <a:pt x="358" y="354"/>
                  </a:cubicBezTo>
                  <a:cubicBezTo>
                    <a:pt x="359" y="358"/>
                    <a:pt x="360" y="368"/>
                    <a:pt x="355" y="374"/>
                  </a:cubicBezTo>
                  <a:cubicBezTo>
                    <a:pt x="355" y="374"/>
                    <a:pt x="348" y="365"/>
                    <a:pt x="340" y="358"/>
                  </a:cubicBezTo>
                  <a:cubicBezTo>
                    <a:pt x="333" y="350"/>
                    <a:pt x="314" y="340"/>
                    <a:pt x="302" y="335"/>
                  </a:cubicBezTo>
                  <a:cubicBezTo>
                    <a:pt x="289" y="330"/>
                    <a:pt x="272" y="340"/>
                    <a:pt x="268" y="342"/>
                  </a:cubicBezTo>
                  <a:cubicBezTo>
                    <a:pt x="265" y="343"/>
                    <a:pt x="258" y="346"/>
                    <a:pt x="254" y="346"/>
                  </a:cubicBezTo>
                  <a:cubicBezTo>
                    <a:pt x="251" y="346"/>
                    <a:pt x="240" y="348"/>
                    <a:pt x="238" y="348"/>
                  </a:cubicBezTo>
                  <a:cubicBezTo>
                    <a:pt x="238" y="345"/>
                    <a:pt x="240" y="339"/>
                    <a:pt x="241" y="336"/>
                  </a:cubicBezTo>
                  <a:cubicBezTo>
                    <a:pt x="242" y="333"/>
                    <a:pt x="246" y="301"/>
                    <a:pt x="246" y="297"/>
                  </a:cubicBezTo>
                  <a:cubicBezTo>
                    <a:pt x="246" y="292"/>
                    <a:pt x="244" y="287"/>
                    <a:pt x="242" y="284"/>
                  </a:cubicBezTo>
                  <a:cubicBezTo>
                    <a:pt x="240" y="280"/>
                    <a:pt x="235" y="273"/>
                    <a:pt x="232" y="272"/>
                  </a:cubicBezTo>
                  <a:cubicBezTo>
                    <a:pt x="230" y="271"/>
                    <a:pt x="226" y="270"/>
                    <a:pt x="222" y="266"/>
                  </a:cubicBezTo>
                  <a:cubicBezTo>
                    <a:pt x="218" y="263"/>
                    <a:pt x="214" y="263"/>
                    <a:pt x="210" y="263"/>
                  </a:cubicBezTo>
                  <a:cubicBezTo>
                    <a:pt x="206" y="263"/>
                    <a:pt x="206" y="264"/>
                    <a:pt x="203" y="268"/>
                  </a:cubicBezTo>
                  <a:cubicBezTo>
                    <a:pt x="200" y="272"/>
                    <a:pt x="197" y="269"/>
                    <a:pt x="196" y="266"/>
                  </a:cubicBezTo>
                  <a:cubicBezTo>
                    <a:pt x="194" y="264"/>
                    <a:pt x="192" y="262"/>
                    <a:pt x="186" y="261"/>
                  </a:cubicBezTo>
                  <a:cubicBezTo>
                    <a:pt x="180" y="259"/>
                    <a:pt x="170" y="253"/>
                    <a:pt x="167" y="251"/>
                  </a:cubicBezTo>
                  <a:cubicBezTo>
                    <a:pt x="164" y="249"/>
                    <a:pt x="160" y="243"/>
                    <a:pt x="158" y="238"/>
                  </a:cubicBezTo>
                  <a:cubicBezTo>
                    <a:pt x="156" y="234"/>
                    <a:pt x="155" y="229"/>
                    <a:pt x="157" y="225"/>
                  </a:cubicBezTo>
                  <a:cubicBezTo>
                    <a:pt x="158" y="221"/>
                    <a:pt x="161" y="210"/>
                    <a:pt x="162" y="206"/>
                  </a:cubicBezTo>
                  <a:cubicBezTo>
                    <a:pt x="164" y="203"/>
                    <a:pt x="164" y="195"/>
                    <a:pt x="165" y="190"/>
                  </a:cubicBezTo>
                  <a:cubicBezTo>
                    <a:pt x="165" y="185"/>
                    <a:pt x="168" y="196"/>
                    <a:pt x="167" y="199"/>
                  </a:cubicBezTo>
                  <a:cubicBezTo>
                    <a:pt x="167" y="202"/>
                    <a:pt x="168" y="204"/>
                    <a:pt x="170" y="204"/>
                  </a:cubicBezTo>
                  <a:cubicBezTo>
                    <a:pt x="172" y="203"/>
                    <a:pt x="175" y="200"/>
                    <a:pt x="176" y="198"/>
                  </a:cubicBezTo>
                  <a:cubicBezTo>
                    <a:pt x="178" y="196"/>
                    <a:pt x="172" y="191"/>
                    <a:pt x="170" y="188"/>
                  </a:cubicBezTo>
                  <a:cubicBezTo>
                    <a:pt x="169" y="185"/>
                    <a:pt x="167" y="179"/>
                    <a:pt x="166" y="176"/>
                  </a:cubicBezTo>
                  <a:cubicBezTo>
                    <a:pt x="165" y="174"/>
                    <a:pt x="158" y="158"/>
                    <a:pt x="158" y="158"/>
                  </a:cubicBezTo>
                  <a:cubicBezTo>
                    <a:pt x="155" y="153"/>
                    <a:pt x="145" y="152"/>
                    <a:pt x="142" y="152"/>
                  </a:cubicBezTo>
                  <a:cubicBezTo>
                    <a:pt x="138" y="152"/>
                    <a:pt x="132" y="150"/>
                    <a:pt x="129" y="147"/>
                  </a:cubicBezTo>
                  <a:cubicBezTo>
                    <a:pt x="125" y="144"/>
                    <a:pt x="121" y="147"/>
                    <a:pt x="117" y="146"/>
                  </a:cubicBezTo>
                  <a:cubicBezTo>
                    <a:pt x="113" y="146"/>
                    <a:pt x="101" y="129"/>
                    <a:pt x="98" y="125"/>
                  </a:cubicBezTo>
                  <a:cubicBezTo>
                    <a:pt x="95" y="120"/>
                    <a:pt x="89" y="112"/>
                    <a:pt x="86" y="106"/>
                  </a:cubicBezTo>
                  <a:cubicBezTo>
                    <a:pt x="82" y="100"/>
                    <a:pt x="65" y="74"/>
                    <a:pt x="62" y="72"/>
                  </a:cubicBezTo>
                  <a:cubicBezTo>
                    <a:pt x="59" y="70"/>
                    <a:pt x="59" y="73"/>
                    <a:pt x="55" y="73"/>
                  </a:cubicBezTo>
                  <a:cubicBezTo>
                    <a:pt x="51" y="74"/>
                    <a:pt x="52" y="73"/>
                    <a:pt x="50" y="70"/>
                  </a:cubicBezTo>
                  <a:cubicBezTo>
                    <a:pt x="48" y="68"/>
                    <a:pt x="39" y="67"/>
                    <a:pt x="36" y="66"/>
                  </a:cubicBezTo>
                  <a:cubicBezTo>
                    <a:pt x="33" y="66"/>
                    <a:pt x="30" y="63"/>
                    <a:pt x="25" y="61"/>
                  </a:cubicBezTo>
                  <a:cubicBezTo>
                    <a:pt x="20" y="60"/>
                    <a:pt x="22" y="57"/>
                    <a:pt x="21" y="53"/>
                  </a:cubicBezTo>
                  <a:cubicBezTo>
                    <a:pt x="20" y="48"/>
                    <a:pt x="15" y="44"/>
                    <a:pt x="13" y="41"/>
                  </a:cubicBezTo>
                  <a:cubicBezTo>
                    <a:pt x="10" y="38"/>
                    <a:pt x="11" y="35"/>
                    <a:pt x="12" y="29"/>
                  </a:cubicBezTo>
                  <a:cubicBezTo>
                    <a:pt x="12" y="22"/>
                    <a:pt x="4" y="9"/>
                    <a:pt x="1" y="6"/>
                  </a:cubicBezTo>
                  <a:cubicBezTo>
                    <a:pt x="1" y="5"/>
                    <a:pt x="0" y="5"/>
                    <a:pt x="0" y="4"/>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San Bernadino County">
              <a:extLst>
                <a:ext uri="{FF2B5EF4-FFF2-40B4-BE49-F238E27FC236}">
                  <a16:creationId xmlns:a16="http://schemas.microsoft.com/office/drawing/2014/main" id="{6D055423-8ACA-4D01-86EF-8E701C218B95}"/>
                </a:ext>
              </a:extLst>
            </p:cNvPr>
            <p:cNvSpPr>
              <a:spLocks/>
            </p:cNvSpPr>
            <p:nvPr/>
          </p:nvSpPr>
          <p:spPr bwMode="auto">
            <a:xfrm>
              <a:off x="5656263" y="4805363"/>
              <a:ext cx="1660525" cy="1247775"/>
            </a:xfrm>
            <a:custGeom>
              <a:avLst/>
              <a:gdLst>
                <a:gd name="T0" fmla="*/ 44 w 1246"/>
                <a:gd name="T1" fmla="*/ 842 h 843"/>
                <a:gd name="T2" fmla="*/ 4 w 1246"/>
                <a:gd name="T3" fmla="*/ 812 h 843"/>
                <a:gd name="T4" fmla="*/ 13 w 1246"/>
                <a:gd name="T5" fmla="*/ 787 h 843"/>
                <a:gd name="T6" fmla="*/ 50 w 1246"/>
                <a:gd name="T7" fmla="*/ 673 h 843"/>
                <a:gd name="T8" fmla="*/ 35 w 1246"/>
                <a:gd name="T9" fmla="*/ 557 h 843"/>
                <a:gd name="T10" fmla="*/ 30 w 1246"/>
                <a:gd name="T11" fmla="*/ 449 h 843"/>
                <a:gd name="T12" fmla="*/ 33 w 1246"/>
                <a:gd name="T13" fmla="*/ 334 h 843"/>
                <a:gd name="T14" fmla="*/ 24 w 1246"/>
                <a:gd name="T15" fmla="*/ 106 h 843"/>
                <a:gd name="T16" fmla="*/ 34 w 1246"/>
                <a:gd name="T17" fmla="*/ 90 h 843"/>
                <a:gd name="T18" fmla="*/ 16 w 1246"/>
                <a:gd name="T19" fmla="*/ 76 h 843"/>
                <a:gd name="T20" fmla="*/ 21 w 1246"/>
                <a:gd name="T21" fmla="*/ 42 h 843"/>
                <a:gd name="T22" fmla="*/ 654 w 1246"/>
                <a:gd name="T23" fmla="*/ 2 h 843"/>
                <a:gd name="T24" fmla="*/ 684 w 1246"/>
                <a:gd name="T25" fmla="*/ 0 h 843"/>
                <a:gd name="T26" fmla="*/ 1056 w 1246"/>
                <a:gd name="T27" fmla="*/ 328 h 843"/>
                <a:gd name="T28" fmla="*/ 1056 w 1246"/>
                <a:gd name="T29" fmla="*/ 360 h 843"/>
                <a:gd name="T30" fmla="*/ 1083 w 1246"/>
                <a:gd name="T31" fmla="*/ 390 h 843"/>
                <a:gd name="T32" fmla="*/ 1119 w 1246"/>
                <a:gd name="T33" fmla="*/ 430 h 843"/>
                <a:gd name="T34" fmla="*/ 1134 w 1246"/>
                <a:gd name="T35" fmla="*/ 463 h 843"/>
                <a:gd name="T36" fmla="*/ 1152 w 1246"/>
                <a:gd name="T37" fmla="*/ 500 h 843"/>
                <a:gd name="T38" fmla="*/ 1168 w 1246"/>
                <a:gd name="T39" fmla="*/ 529 h 843"/>
                <a:gd name="T40" fmla="*/ 1201 w 1246"/>
                <a:gd name="T41" fmla="*/ 548 h 843"/>
                <a:gd name="T42" fmla="*/ 1231 w 1246"/>
                <a:gd name="T43" fmla="*/ 567 h 843"/>
                <a:gd name="T44" fmla="*/ 1241 w 1246"/>
                <a:gd name="T45" fmla="*/ 599 h 843"/>
                <a:gd name="T46" fmla="*/ 1220 w 1246"/>
                <a:gd name="T47" fmla="*/ 622 h 843"/>
                <a:gd name="T48" fmla="*/ 1193 w 1246"/>
                <a:gd name="T49" fmla="*/ 646 h 843"/>
                <a:gd name="T50" fmla="*/ 1152 w 1246"/>
                <a:gd name="T51" fmla="*/ 679 h 843"/>
                <a:gd name="T52" fmla="*/ 1151 w 1246"/>
                <a:gd name="T53" fmla="*/ 687 h 843"/>
                <a:gd name="T54" fmla="*/ 849 w 1246"/>
                <a:gd name="T55" fmla="*/ 726 h 843"/>
                <a:gd name="T56" fmla="*/ 299 w 1246"/>
                <a:gd name="T57" fmla="*/ 776 h 843"/>
                <a:gd name="T58" fmla="*/ 197 w 1246"/>
                <a:gd name="T59" fmla="*/ 774 h 843"/>
                <a:gd name="T60" fmla="*/ 145 w 1246"/>
                <a:gd name="T61" fmla="*/ 772 h 843"/>
                <a:gd name="T62" fmla="*/ 83 w 1246"/>
                <a:gd name="T63" fmla="*/ 793 h 843"/>
                <a:gd name="T64" fmla="*/ 67 w 1246"/>
                <a:gd name="T65" fmla="*/ 81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6" h="843">
                  <a:moveTo>
                    <a:pt x="51" y="822"/>
                  </a:moveTo>
                  <a:cubicBezTo>
                    <a:pt x="52" y="831"/>
                    <a:pt x="44" y="842"/>
                    <a:pt x="44" y="842"/>
                  </a:cubicBezTo>
                  <a:cubicBezTo>
                    <a:pt x="44" y="843"/>
                    <a:pt x="44" y="843"/>
                    <a:pt x="44" y="843"/>
                  </a:cubicBezTo>
                  <a:cubicBezTo>
                    <a:pt x="24" y="826"/>
                    <a:pt x="4" y="812"/>
                    <a:pt x="4" y="812"/>
                  </a:cubicBezTo>
                  <a:cubicBezTo>
                    <a:pt x="4" y="809"/>
                    <a:pt x="3" y="805"/>
                    <a:pt x="1" y="803"/>
                  </a:cubicBezTo>
                  <a:cubicBezTo>
                    <a:pt x="0" y="801"/>
                    <a:pt x="7" y="790"/>
                    <a:pt x="13" y="787"/>
                  </a:cubicBezTo>
                  <a:cubicBezTo>
                    <a:pt x="18" y="784"/>
                    <a:pt x="23" y="784"/>
                    <a:pt x="23" y="784"/>
                  </a:cubicBezTo>
                  <a:cubicBezTo>
                    <a:pt x="50" y="673"/>
                    <a:pt x="50" y="673"/>
                    <a:pt x="50" y="673"/>
                  </a:cubicBezTo>
                  <a:cubicBezTo>
                    <a:pt x="39" y="559"/>
                    <a:pt x="39" y="559"/>
                    <a:pt x="39" y="559"/>
                  </a:cubicBezTo>
                  <a:cubicBezTo>
                    <a:pt x="35" y="557"/>
                    <a:pt x="35" y="557"/>
                    <a:pt x="35" y="557"/>
                  </a:cubicBezTo>
                  <a:cubicBezTo>
                    <a:pt x="30" y="449"/>
                    <a:pt x="30" y="449"/>
                    <a:pt x="30" y="449"/>
                  </a:cubicBezTo>
                  <a:cubicBezTo>
                    <a:pt x="30" y="449"/>
                    <a:pt x="30" y="449"/>
                    <a:pt x="30" y="449"/>
                  </a:cubicBezTo>
                  <a:cubicBezTo>
                    <a:pt x="40" y="448"/>
                    <a:pt x="40" y="448"/>
                    <a:pt x="40" y="448"/>
                  </a:cubicBezTo>
                  <a:cubicBezTo>
                    <a:pt x="33" y="334"/>
                    <a:pt x="33" y="334"/>
                    <a:pt x="33" y="334"/>
                  </a:cubicBezTo>
                  <a:cubicBezTo>
                    <a:pt x="38" y="334"/>
                    <a:pt x="38" y="334"/>
                    <a:pt x="38" y="334"/>
                  </a:cubicBezTo>
                  <a:cubicBezTo>
                    <a:pt x="24" y="106"/>
                    <a:pt x="24" y="106"/>
                    <a:pt x="24" y="106"/>
                  </a:cubicBezTo>
                  <a:cubicBezTo>
                    <a:pt x="36" y="105"/>
                    <a:pt x="36" y="105"/>
                    <a:pt x="36" y="105"/>
                  </a:cubicBezTo>
                  <a:cubicBezTo>
                    <a:pt x="34" y="90"/>
                    <a:pt x="34" y="90"/>
                    <a:pt x="34" y="90"/>
                  </a:cubicBezTo>
                  <a:cubicBezTo>
                    <a:pt x="17" y="92"/>
                    <a:pt x="17" y="92"/>
                    <a:pt x="17" y="92"/>
                  </a:cubicBezTo>
                  <a:cubicBezTo>
                    <a:pt x="16" y="76"/>
                    <a:pt x="16" y="76"/>
                    <a:pt x="16" y="76"/>
                  </a:cubicBezTo>
                  <a:cubicBezTo>
                    <a:pt x="23" y="74"/>
                    <a:pt x="23" y="74"/>
                    <a:pt x="23" y="74"/>
                  </a:cubicBezTo>
                  <a:cubicBezTo>
                    <a:pt x="21" y="42"/>
                    <a:pt x="21" y="42"/>
                    <a:pt x="21" y="42"/>
                  </a:cubicBezTo>
                  <a:cubicBezTo>
                    <a:pt x="655" y="8"/>
                    <a:pt x="655" y="8"/>
                    <a:pt x="655" y="8"/>
                  </a:cubicBezTo>
                  <a:cubicBezTo>
                    <a:pt x="654" y="2"/>
                    <a:pt x="654" y="2"/>
                    <a:pt x="654" y="2"/>
                  </a:cubicBezTo>
                  <a:cubicBezTo>
                    <a:pt x="684" y="0"/>
                    <a:pt x="684" y="0"/>
                    <a:pt x="684" y="0"/>
                  </a:cubicBezTo>
                  <a:cubicBezTo>
                    <a:pt x="684" y="0"/>
                    <a:pt x="684" y="0"/>
                    <a:pt x="684" y="0"/>
                  </a:cubicBezTo>
                  <a:cubicBezTo>
                    <a:pt x="1048" y="308"/>
                    <a:pt x="1048" y="308"/>
                    <a:pt x="1048" y="308"/>
                  </a:cubicBezTo>
                  <a:cubicBezTo>
                    <a:pt x="1048" y="308"/>
                    <a:pt x="1057" y="321"/>
                    <a:pt x="1056" y="328"/>
                  </a:cubicBezTo>
                  <a:cubicBezTo>
                    <a:pt x="1055" y="335"/>
                    <a:pt x="1056" y="343"/>
                    <a:pt x="1055" y="348"/>
                  </a:cubicBezTo>
                  <a:cubicBezTo>
                    <a:pt x="1055" y="352"/>
                    <a:pt x="1052" y="356"/>
                    <a:pt x="1056" y="360"/>
                  </a:cubicBezTo>
                  <a:cubicBezTo>
                    <a:pt x="1061" y="364"/>
                    <a:pt x="1074" y="368"/>
                    <a:pt x="1074" y="373"/>
                  </a:cubicBezTo>
                  <a:cubicBezTo>
                    <a:pt x="1075" y="378"/>
                    <a:pt x="1079" y="387"/>
                    <a:pt x="1083" y="390"/>
                  </a:cubicBezTo>
                  <a:cubicBezTo>
                    <a:pt x="1088" y="393"/>
                    <a:pt x="1099" y="405"/>
                    <a:pt x="1102" y="408"/>
                  </a:cubicBezTo>
                  <a:cubicBezTo>
                    <a:pt x="1105" y="412"/>
                    <a:pt x="1118" y="426"/>
                    <a:pt x="1119" y="430"/>
                  </a:cubicBezTo>
                  <a:cubicBezTo>
                    <a:pt x="1120" y="435"/>
                    <a:pt x="1122" y="442"/>
                    <a:pt x="1125" y="446"/>
                  </a:cubicBezTo>
                  <a:cubicBezTo>
                    <a:pt x="1128" y="451"/>
                    <a:pt x="1137" y="461"/>
                    <a:pt x="1134" y="463"/>
                  </a:cubicBezTo>
                  <a:cubicBezTo>
                    <a:pt x="1132" y="465"/>
                    <a:pt x="1128" y="465"/>
                    <a:pt x="1132" y="470"/>
                  </a:cubicBezTo>
                  <a:cubicBezTo>
                    <a:pt x="1136" y="476"/>
                    <a:pt x="1153" y="492"/>
                    <a:pt x="1152" y="500"/>
                  </a:cubicBezTo>
                  <a:cubicBezTo>
                    <a:pt x="1151" y="507"/>
                    <a:pt x="1149" y="516"/>
                    <a:pt x="1151" y="521"/>
                  </a:cubicBezTo>
                  <a:cubicBezTo>
                    <a:pt x="1153" y="526"/>
                    <a:pt x="1160" y="526"/>
                    <a:pt x="1168" y="529"/>
                  </a:cubicBezTo>
                  <a:cubicBezTo>
                    <a:pt x="1176" y="532"/>
                    <a:pt x="1182" y="535"/>
                    <a:pt x="1185" y="539"/>
                  </a:cubicBezTo>
                  <a:cubicBezTo>
                    <a:pt x="1189" y="543"/>
                    <a:pt x="1196" y="545"/>
                    <a:pt x="1201" y="548"/>
                  </a:cubicBezTo>
                  <a:cubicBezTo>
                    <a:pt x="1205" y="551"/>
                    <a:pt x="1212" y="555"/>
                    <a:pt x="1218" y="557"/>
                  </a:cubicBezTo>
                  <a:cubicBezTo>
                    <a:pt x="1224" y="560"/>
                    <a:pt x="1229" y="562"/>
                    <a:pt x="1231" y="567"/>
                  </a:cubicBezTo>
                  <a:cubicBezTo>
                    <a:pt x="1234" y="572"/>
                    <a:pt x="1243" y="586"/>
                    <a:pt x="1245" y="590"/>
                  </a:cubicBezTo>
                  <a:cubicBezTo>
                    <a:pt x="1246" y="595"/>
                    <a:pt x="1243" y="597"/>
                    <a:pt x="1241" y="599"/>
                  </a:cubicBezTo>
                  <a:cubicBezTo>
                    <a:pt x="1239" y="601"/>
                    <a:pt x="1234" y="608"/>
                    <a:pt x="1230" y="611"/>
                  </a:cubicBezTo>
                  <a:cubicBezTo>
                    <a:pt x="1226" y="614"/>
                    <a:pt x="1221" y="617"/>
                    <a:pt x="1220" y="622"/>
                  </a:cubicBezTo>
                  <a:cubicBezTo>
                    <a:pt x="1219" y="626"/>
                    <a:pt x="1212" y="638"/>
                    <a:pt x="1208" y="638"/>
                  </a:cubicBezTo>
                  <a:cubicBezTo>
                    <a:pt x="1204" y="638"/>
                    <a:pt x="1198" y="641"/>
                    <a:pt x="1193" y="646"/>
                  </a:cubicBezTo>
                  <a:cubicBezTo>
                    <a:pt x="1188" y="650"/>
                    <a:pt x="1177" y="664"/>
                    <a:pt x="1172" y="666"/>
                  </a:cubicBezTo>
                  <a:cubicBezTo>
                    <a:pt x="1166" y="668"/>
                    <a:pt x="1152" y="671"/>
                    <a:pt x="1152" y="679"/>
                  </a:cubicBezTo>
                  <a:cubicBezTo>
                    <a:pt x="1152" y="681"/>
                    <a:pt x="1152" y="684"/>
                    <a:pt x="1152" y="687"/>
                  </a:cubicBezTo>
                  <a:cubicBezTo>
                    <a:pt x="1151" y="687"/>
                    <a:pt x="1151" y="687"/>
                    <a:pt x="1151" y="687"/>
                  </a:cubicBezTo>
                  <a:cubicBezTo>
                    <a:pt x="847" y="710"/>
                    <a:pt x="847" y="710"/>
                    <a:pt x="847" y="710"/>
                  </a:cubicBezTo>
                  <a:cubicBezTo>
                    <a:pt x="849" y="726"/>
                    <a:pt x="849" y="726"/>
                    <a:pt x="849" y="726"/>
                  </a:cubicBezTo>
                  <a:cubicBezTo>
                    <a:pt x="761" y="737"/>
                    <a:pt x="297" y="763"/>
                    <a:pt x="297" y="763"/>
                  </a:cubicBezTo>
                  <a:cubicBezTo>
                    <a:pt x="299" y="776"/>
                    <a:pt x="299" y="776"/>
                    <a:pt x="299" y="776"/>
                  </a:cubicBezTo>
                  <a:cubicBezTo>
                    <a:pt x="198" y="781"/>
                    <a:pt x="198" y="781"/>
                    <a:pt x="198" y="781"/>
                  </a:cubicBezTo>
                  <a:cubicBezTo>
                    <a:pt x="197" y="774"/>
                    <a:pt x="197" y="774"/>
                    <a:pt x="197" y="774"/>
                  </a:cubicBezTo>
                  <a:cubicBezTo>
                    <a:pt x="149" y="777"/>
                    <a:pt x="149" y="777"/>
                    <a:pt x="149" y="777"/>
                  </a:cubicBezTo>
                  <a:cubicBezTo>
                    <a:pt x="145" y="772"/>
                    <a:pt x="145" y="772"/>
                    <a:pt x="145" y="772"/>
                  </a:cubicBezTo>
                  <a:cubicBezTo>
                    <a:pt x="83" y="776"/>
                    <a:pt x="83" y="776"/>
                    <a:pt x="83" y="776"/>
                  </a:cubicBezTo>
                  <a:cubicBezTo>
                    <a:pt x="83" y="793"/>
                    <a:pt x="83" y="793"/>
                    <a:pt x="83" y="793"/>
                  </a:cubicBezTo>
                  <a:cubicBezTo>
                    <a:pt x="67" y="802"/>
                    <a:pt x="67" y="802"/>
                    <a:pt x="67" y="802"/>
                  </a:cubicBezTo>
                  <a:cubicBezTo>
                    <a:pt x="67" y="819"/>
                    <a:pt x="67" y="819"/>
                    <a:pt x="67" y="819"/>
                  </a:cubicBezTo>
                  <a:lnTo>
                    <a:pt x="51" y="822"/>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Imperial County">
              <a:extLst>
                <a:ext uri="{FF2B5EF4-FFF2-40B4-BE49-F238E27FC236}">
                  <a16:creationId xmlns:a16="http://schemas.microsoft.com/office/drawing/2014/main" id="{6C9A25B5-3166-40BC-8C8D-8745332B835C}"/>
                </a:ext>
              </a:extLst>
            </p:cNvPr>
            <p:cNvSpPr>
              <a:spLocks/>
            </p:cNvSpPr>
            <p:nvPr/>
          </p:nvSpPr>
          <p:spPr bwMode="auto">
            <a:xfrm>
              <a:off x="6457951" y="6224588"/>
              <a:ext cx="769938" cy="552449"/>
            </a:xfrm>
            <a:custGeom>
              <a:avLst/>
              <a:gdLst>
                <a:gd name="T0" fmla="*/ 508 w 577"/>
                <a:gd name="T1" fmla="*/ 166 h 373"/>
                <a:gd name="T2" fmla="*/ 521 w 577"/>
                <a:gd name="T3" fmla="*/ 168 h 373"/>
                <a:gd name="T4" fmla="*/ 544 w 577"/>
                <a:gd name="T5" fmla="*/ 165 h 373"/>
                <a:gd name="T6" fmla="*/ 556 w 577"/>
                <a:gd name="T7" fmla="*/ 172 h 373"/>
                <a:gd name="T8" fmla="*/ 562 w 577"/>
                <a:gd name="T9" fmla="*/ 182 h 373"/>
                <a:gd name="T10" fmla="*/ 571 w 577"/>
                <a:gd name="T11" fmla="*/ 192 h 373"/>
                <a:gd name="T12" fmla="*/ 569 w 577"/>
                <a:gd name="T13" fmla="*/ 206 h 373"/>
                <a:gd name="T14" fmla="*/ 576 w 577"/>
                <a:gd name="T15" fmla="*/ 228 h 373"/>
                <a:gd name="T16" fmla="*/ 571 w 577"/>
                <a:gd name="T17" fmla="*/ 244 h 373"/>
                <a:gd name="T18" fmla="*/ 562 w 577"/>
                <a:gd name="T19" fmla="*/ 249 h 373"/>
                <a:gd name="T20" fmla="*/ 554 w 577"/>
                <a:gd name="T21" fmla="*/ 263 h 373"/>
                <a:gd name="T22" fmla="*/ 556 w 577"/>
                <a:gd name="T23" fmla="*/ 280 h 373"/>
                <a:gd name="T24" fmla="*/ 543 w 577"/>
                <a:gd name="T25" fmla="*/ 286 h 373"/>
                <a:gd name="T26" fmla="*/ 532 w 577"/>
                <a:gd name="T27" fmla="*/ 293 h 373"/>
                <a:gd name="T28" fmla="*/ 507 w 577"/>
                <a:gd name="T29" fmla="*/ 288 h 373"/>
                <a:gd name="T30" fmla="*/ 491 w 577"/>
                <a:gd name="T31" fmla="*/ 297 h 373"/>
                <a:gd name="T32" fmla="*/ 14 w 577"/>
                <a:gd name="T33" fmla="*/ 373 h 373"/>
                <a:gd name="T34" fmla="*/ 13 w 577"/>
                <a:gd name="T35" fmla="*/ 371 h 373"/>
                <a:gd name="T36" fmla="*/ 3 w 577"/>
                <a:gd name="T37" fmla="*/ 184 h 373"/>
                <a:gd name="T38" fmla="*/ 9 w 577"/>
                <a:gd name="T39" fmla="*/ 183 h 373"/>
                <a:gd name="T40" fmla="*/ 0 w 577"/>
                <a:gd name="T41" fmla="*/ 39 h 373"/>
                <a:gd name="T42" fmla="*/ 498 w 577"/>
                <a:gd name="T43" fmla="*/ 0 h 373"/>
                <a:gd name="T44" fmla="*/ 499 w 577"/>
                <a:gd name="T45" fmla="*/ 0 h 373"/>
                <a:gd name="T46" fmla="*/ 491 w 577"/>
                <a:gd name="T47" fmla="*/ 9 h 373"/>
                <a:gd name="T48" fmla="*/ 469 w 577"/>
                <a:gd name="T49" fmla="*/ 16 h 373"/>
                <a:gd name="T50" fmla="*/ 476 w 577"/>
                <a:gd name="T51" fmla="*/ 35 h 373"/>
                <a:gd name="T52" fmla="*/ 470 w 577"/>
                <a:gd name="T53" fmla="*/ 53 h 373"/>
                <a:gd name="T54" fmla="*/ 474 w 577"/>
                <a:gd name="T55" fmla="*/ 64 h 373"/>
                <a:gd name="T56" fmla="*/ 488 w 577"/>
                <a:gd name="T57" fmla="*/ 70 h 373"/>
                <a:gd name="T58" fmla="*/ 486 w 577"/>
                <a:gd name="T59" fmla="*/ 81 h 373"/>
                <a:gd name="T60" fmla="*/ 491 w 577"/>
                <a:gd name="T61" fmla="*/ 94 h 373"/>
                <a:gd name="T62" fmla="*/ 491 w 577"/>
                <a:gd name="T63" fmla="*/ 118 h 373"/>
                <a:gd name="T64" fmla="*/ 484 w 577"/>
                <a:gd name="T65" fmla="*/ 138 h 373"/>
                <a:gd name="T66" fmla="*/ 494 w 577"/>
                <a:gd name="T67" fmla="*/ 156 h 373"/>
                <a:gd name="T68" fmla="*/ 501 w 577"/>
                <a:gd name="T69" fmla="*/ 168 h 373"/>
                <a:gd name="T70" fmla="*/ 508 w 577"/>
                <a:gd name="T71" fmla="*/ 16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7" h="373">
                  <a:moveTo>
                    <a:pt x="508" y="166"/>
                  </a:moveTo>
                  <a:cubicBezTo>
                    <a:pt x="513" y="168"/>
                    <a:pt x="516" y="170"/>
                    <a:pt x="521" y="168"/>
                  </a:cubicBezTo>
                  <a:cubicBezTo>
                    <a:pt x="527" y="165"/>
                    <a:pt x="540" y="164"/>
                    <a:pt x="544" y="165"/>
                  </a:cubicBezTo>
                  <a:cubicBezTo>
                    <a:pt x="548" y="165"/>
                    <a:pt x="556" y="166"/>
                    <a:pt x="556" y="172"/>
                  </a:cubicBezTo>
                  <a:cubicBezTo>
                    <a:pt x="557" y="178"/>
                    <a:pt x="559" y="182"/>
                    <a:pt x="562" y="182"/>
                  </a:cubicBezTo>
                  <a:cubicBezTo>
                    <a:pt x="564" y="183"/>
                    <a:pt x="571" y="189"/>
                    <a:pt x="571" y="192"/>
                  </a:cubicBezTo>
                  <a:cubicBezTo>
                    <a:pt x="571" y="195"/>
                    <a:pt x="567" y="201"/>
                    <a:pt x="569" y="206"/>
                  </a:cubicBezTo>
                  <a:cubicBezTo>
                    <a:pt x="571" y="211"/>
                    <a:pt x="575" y="222"/>
                    <a:pt x="576" y="228"/>
                  </a:cubicBezTo>
                  <a:cubicBezTo>
                    <a:pt x="577" y="233"/>
                    <a:pt x="577" y="243"/>
                    <a:pt x="571" y="244"/>
                  </a:cubicBezTo>
                  <a:cubicBezTo>
                    <a:pt x="565" y="246"/>
                    <a:pt x="566" y="246"/>
                    <a:pt x="562" y="249"/>
                  </a:cubicBezTo>
                  <a:cubicBezTo>
                    <a:pt x="559" y="253"/>
                    <a:pt x="554" y="258"/>
                    <a:pt x="554" y="263"/>
                  </a:cubicBezTo>
                  <a:cubicBezTo>
                    <a:pt x="555" y="268"/>
                    <a:pt x="561" y="279"/>
                    <a:pt x="556" y="280"/>
                  </a:cubicBezTo>
                  <a:cubicBezTo>
                    <a:pt x="551" y="281"/>
                    <a:pt x="545" y="282"/>
                    <a:pt x="543" y="286"/>
                  </a:cubicBezTo>
                  <a:cubicBezTo>
                    <a:pt x="541" y="290"/>
                    <a:pt x="536" y="293"/>
                    <a:pt x="532" y="293"/>
                  </a:cubicBezTo>
                  <a:cubicBezTo>
                    <a:pt x="527" y="292"/>
                    <a:pt x="512" y="288"/>
                    <a:pt x="507" y="288"/>
                  </a:cubicBezTo>
                  <a:cubicBezTo>
                    <a:pt x="502" y="288"/>
                    <a:pt x="492" y="288"/>
                    <a:pt x="491" y="297"/>
                  </a:cubicBezTo>
                  <a:cubicBezTo>
                    <a:pt x="14" y="373"/>
                    <a:pt x="14" y="373"/>
                    <a:pt x="14" y="373"/>
                  </a:cubicBezTo>
                  <a:cubicBezTo>
                    <a:pt x="13" y="371"/>
                    <a:pt x="13" y="371"/>
                    <a:pt x="13" y="371"/>
                  </a:cubicBezTo>
                  <a:cubicBezTo>
                    <a:pt x="3" y="184"/>
                    <a:pt x="3" y="184"/>
                    <a:pt x="3" y="184"/>
                  </a:cubicBezTo>
                  <a:cubicBezTo>
                    <a:pt x="9" y="183"/>
                    <a:pt x="9" y="183"/>
                    <a:pt x="9" y="183"/>
                  </a:cubicBezTo>
                  <a:cubicBezTo>
                    <a:pt x="0" y="39"/>
                    <a:pt x="0" y="39"/>
                    <a:pt x="0" y="39"/>
                  </a:cubicBezTo>
                  <a:cubicBezTo>
                    <a:pt x="498" y="0"/>
                    <a:pt x="498" y="0"/>
                    <a:pt x="498" y="0"/>
                  </a:cubicBezTo>
                  <a:cubicBezTo>
                    <a:pt x="499" y="0"/>
                    <a:pt x="499" y="0"/>
                    <a:pt x="499" y="0"/>
                  </a:cubicBezTo>
                  <a:cubicBezTo>
                    <a:pt x="497" y="5"/>
                    <a:pt x="495" y="9"/>
                    <a:pt x="491" y="9"/>
                  </a:cubicBezTo>
                  <a:cubicBezTo>
                    <a:pt x="486" y="10"/>
                    <a:pt x="464" y="9"/>
                    <a:pt x="469" y="16"/>
                  </a:cubicBezTo>
                  <a:cubicBezTo>
                    <a:pt x="473" y="22"/>
                    <a:pt x="480" y="30"/>
                    <a:pt x="476" y="35"/>
                  </a:cubicBezTo>
                  <a:cubicBezTo>
                    <a:pt x="472" y="41"/>
                    <a:pt x="470" y="47"/>
                    <a:pt x="470" y="53"/>
                  </a:cubicBezTo>
                  <a:cubicBezTo>
                    <a:pt x="469" y="59"/>
                    <a:pt x="468" y="62"/>
                    <a:pt x="474" y="64"/>
                  </a:cubicBezTo>
                  <a:cubicBezTo>
                    <a:pt x="480" y="66"/>
                    <a:pt x="489" y="65"/>
                    <a:pt x="488" y="70"/>
                  </a:cubicBezTo>
                  <a:cubicBezTo>
                    <a:pt x="488" y="74"/>
                    <a:pt x="482" y="78"/>
                    <a:pt x="486" y="81"/>
                  </a:cubicBezTo>
                  <a:cubicBezTo>
                    <a:pt x="489" y="85"/>
                    <a:pt x="493" y="90"/>
                    <a:pt x="491" y="94"/>
                  </a:cubicBezTo>
                  <a:cubicBezTo>
                    <a:pt x="490" y="98"/>
                    <a:pt x="493" y="114"/>
                    <a:pt x="491" y="118"/>
                  </a:cubicBezTo>
                  <a:cubicBezTo>
                    <a:pt x="488" y="122"/>
                    <a:pt x="480" y="131"/>
                    <a:pt x="484" y="138"/>
                  </a:cubicBezTo>
                  <a:cubicBezTo>
                    <a:pt x="488" y="146"/>
                    <a:pt x="491" y="149"/>
                    <a:pt x="494" y="156"/>
                  </a:cubicBezTo>
                  <a:cubicBezTo>
                    <a:pt x="497" y="163"/>
                    <a:pt x="497" y="171"/>
                    <a:pt x="501" y="168"/>
                  </a:cubicBezTo>
                  <a:cubicBezTo>
                    <a:pt x="505" y="166"/>
                    <a:pt x="504" y="164"/>
                    <a:pt x="508" y="166"/>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Plumas County">
              <a:extLst>
                <a:ext uri="{FF2B5EF4-FFF2-40B4-BE49-F238E27FC236}">
                  <a16:creationId xmlns:a16="http://schemas.microsoft.com/office/drawing/2014/main" id="{891B4133-9F26-4411-8C81-001D274F947C}"/>
                </a:ext>
              </a:extLst>
            </p:cNvPr>
            <p:cNvSpPr>
              <a:spLocks/>
            </p:cNvSpPr>
            <p:nvPr/>
          </p:nvSpPr>
          <p:spPr bwMode="auto">
            <a:xfrm>
              <a:off x="3943351" y="2047876"/>
              <a:ext cx="593725" cy="527050"/>
            </a:xfrm>
            <a:custGeom>
              <a:avLst/>
              <a:gdLst>
                <a:gd name="T0" fmla="*/ 140 w 445"/>
                <a:gd name="T1" fmla="*/ 356 h 356"/>
                <a:gd name="T2" fmla="*/ 135 w 445"/>
                <a:gd name="T3" fmla="*/ 350 h 356"/>
                <a:gd name="T4" fmla="*/ 119 w 445"/>
                <a:gd name="T5" fmla="*/ 336 h 356"/>
                <a:gd name="T6" fmla="*/ 99 w 445"/>
                <a:gd name="T7" fmla="*/ 315 h 356"/>
                <a:gd name="T8" fmla="*/ 67 w 445"/>
                <a:gd name="T9" fmla="*/ 279 h 356"/>
                <a:gd name="T10" fmla="*/ 47 w 445"/>
                <a:gd name="T11" fmla="*/ 248 h 356"/>
                <a:gd name="T12" fmla="*/ 31 w 445"/>
                <a:gd name="T13" fmla="*/ 237 h 356"/>
                <a:gd name="T14" fmla="*/ 33 w 445"/>
                <a:gd name="T15" fmla="*/ 202 h 356"/>
                <a:gd name="T16" fmla="*/ 29 w 445"/>
                <a:gd name="T17" fmla="*/ 178 h 356"/>
                <a:gd name="T18" fmla="*/ 42 w 445"/>
                <a:gd name="T19" fmla="*/ 158 h 356"/>
                <a:gd name="T20" fmla="*/ 31 w 445"/>
                <a:gd name="T21" fmla="*/ 124 h 356"/>
                <a:gd name="T22" fmla="*/ 23 w 445"/>
                <a:gd name="T23" fmla="*/ 124 h 356"/>
                <a:gd name="T24" fmla="*/ 39 w 445"/>
                <a:gd name="T25" fmla="*/ 104 h 356"/>
                <a:gd name="T26" fmla="*/ 42 w 445"/>
                <a:gd name="T27" fmla="*/ 69 h 356"/>
                <a:gd name="T28" fmla="*/ 40 w 445"/>
                <a:gd name="T29" fmla="*/ 48 h 356"/>
                <a:gd name="T30" fmla="*/ 9 w 445"/>
                <a:gd name="T31" fmla="*/ 16 h 356"/>
                <a:gd name="T32" fmla="*/ 1 w 445"/>
                <a:gd name="T33" fmla="*/ 0 h 356"/>
                <a:gd name="T34" fmla="*/ 139 w 445"/>
                <a:gd name="T35" fmla="*/ 0 h 356"/>
                <a:gd name="T36" fmla="*/ 147 w 445"/>
                <a:gd name="T37" fmla="*/ 78 h 356"/>
                <a:gd name="T38" fmla="*/ 161 w 445"/>
                <a:gd name="T39" fmla="*/ 88 h 356"/>
                <a:gd name="T40" fmla="*/ 174 w 445"/>
                <a:gd name="T41" fmla="*/ 94 h 356"/>
                <a:gd name="T42" fmla="*/ 197 w 445"/>
                <a:gd name="T43" fmla="*/ 105 h 356"/>
                <a:gd name="T44" fmla="*/ 231 w 445"/>
                <a:gd name="T45" fmla="*/ 54 h 356"/>
                <a:gd name="T46" fmla="*/ 243 w 445"/>
                <a:gd name="T47" fmla="*/ 59 h 356"/>
                <a:gd name="T48" fmla="*/ 291 w 445"/>
                <a:gd name="T49" fmla="*/ 69 h 356"/>
                <a:gd name="T50" fmla="*/ 312 w 445"/>
                <a:gd name="T51" fmla="*/ 83 h 356"/>
                <a:gd name="T52" fmla="*/ 330 w 445"/>
                <a:gd name="T53" fmla="*/ 103 h 356"/>
                <a:gd name="T54" fmla="*/ 357 w 445"/>
                <a:gd name="T55" fmla="*/ 126 h 356"/>
                <a:gd name="T56" fmla="*/ 389 w 445"/>
                <a:gd name="T57" fmla="*/ 138 h 356"/>
                <a:gd name="T58" fmla="*/ 420 w 445"/>
                <a:gd name="T59" fmla="*/ 184 h 356"/>
                <a:gd name="T60" fmla="*/ 440 w 445"/>
                <a:gd name="T61" fmla="*/ 210 h 356"/>
                <a:gd name="T62" fmla="*/ 445 w 445"/>
                <a:gd name="T63" fmla="*/ 230 h 356"/>
                <a:gd name="T64" fmla="*/ 443 w 445"/>
                <a:gd name="T65" fmla="*/ 280 h 356"/>
                <a:gd name="T66" fmla="*/ 433 w 445"/>
                <a:gd name="T67" fmla="*/ 304 h 356"/>
                <a:gd name="T68" fmla="*/ 333 w 445"/>
                <a:gd name="T69" fmla="*/ 306 h 356"/>
                <a:gd name="T70" fmla="*/ 275 w 445"/>
                <a:gd name="T71" fmla="*/ 311 h 356"/>
                <a:gd name="T72" fmla="*/ 249 w 445"/>
                <a:gd name="T73" fmla="*/ 308 h 356"/>
                <a:gd name="T74" fmla="*/ 224 w 445"/>
                <a:gd name="T75" fmla="*/ 306 h 356"/>
                <a:gd name="T76" fmla="*/ 201 w 445"/>
                <a:gd name="T77" fmla="*/ 286 h 356"/>
                <a:gd name="T78" fmla="*/ 183 w 445"/>
                <a:gd name="T79" fmla="*/ 299 h 356"/>
                <a:gd name="T80" fmla="*/ 160 w 445"/>
                <a:gd name="T81" fmla="*/ 3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56">
                  <a:moveTo>
                    <a:pt x="160" y="342"/>
                  </a:moveTo>
                  <a:cubicBezTo>
                    <a:pt x="150" y="349"/>
                    <a:pt x="140" y="356"/>
                    <a:pt x="140" y="356"/>
                  </a:cubicBezTo>
                  <a:cubicBezTo>
                    <a:pt x="139" y="356"/>
                    <a:pt x="139" y="356"/>
                    <a:pt x="139" y="356"/>
                  </a:cubicBezTo>
                  <a:cubicBezTo>
                    <a:pt x="138" y="354"/>
                    <a:pt x="136" y="353"/>
                    <a:pt x="135" y="350"/>
                  </a:cubicBezTo>
                  <a:cubicBezTo>
                    <a:pt x="133" y="346"/>
                    <a:pt x="121" y="346"/>
                    <a:pt x="121" y="346"/>
                  </a:cubicBezTo>
                  <a:cubicBezTo>
                    <a:pt x="121" y="346"/>
                    <a:pt x="120" y="339"/>
                    <a:pt x="119" y="336"/>
                  </a:cubicBezTo>
                  <a:cubicBezTo>
                    <a:pt x="119" y="334"/>
                    <a:pt x="111" y="326"/>
                    <a:pt x="111" y="326"/>
                  </a:cubicBezTo>
                  <a:cubicBezTo>
                    <a:pt x="111" y="326"/>
                    <a:pt x="103" y="318"/>
                    <a:pt x="99" y="315"/>
                  </a:cubicBezTo>
                  <a:cubicBezTo>
                    <a:pt x="94" y="312"/>
                    <a:pt x="95" y="311"/>
                    <a:pt x="94" y="308"/>
                  </a:cubicBezTo>
                  <a:cubicBezTo>
                    <a:pt x="93" y="306"/>
                    <a:pt x="67" y="279"/>
                    <a:pt x="67" y="279"/>
                  </a:cubicBezTo>
                  <a:cubicBezTo>
                    <a:pt x="67" y="279"/>
                    <a:pt x="53" y="264"/>
                    <a:pt x="52" y="262"/>
                  </a:cubicBezTo>
                  <a:cubicBezTo>
                    <a:pt x="51" y="259"/>
                    <a:pt x="47" y="248"/>
                    <a:pt x="47" y="248"/>
                  </a:cubicBezTo>
                  <a:cubicBezTo>
                    <a:pt x="31" y="245"/>
                    <a:pt x="31" y="245"/>
                    <a:pt x="31" y="245"/>
                  </a:cubicBezTo>
                  <a:cubicBezTo>
                    <a:pt x="31" y="245"/>
                    <a:pt x="32" y="241"/>
                    <a:pt x="31" y="237"/>
                  </a:cubicBezTo>
                  <a:cubicBezTo>
                    <a:pt x="31" y="233"/>
                    <a:pt x="30" y="221"/>
                    <a:pt x="31" y="218"/>
                  </a:cubicBezTo>
                  <a:cubicBezTo>
                    <a:pt x="31" y="214"/>
                    <a:pt x="33" y="205"/>
                    <a:pt x="33" y="202"/>
                  </a:cubicBezTo>
                  <a:cubicBezTo>
                    <a:pt x="34" y="198"/>
                    <a:pt x="30" y="191"/>
                    <a:pt x="29" y="188"/>
                  </a:cubicBezTo>
                  <a:cubicBezTo>
                    <a:pt x="27" y="184"/>
                    <a:pt x="29" y="180"/>
                    <a:pt x="29" y="178"/>
                  </a:cubicBezTo>
                  <a:cubicBezTo>
                    <a:pt x="30" y="176"/>
                    <a:pt x="41" y="170"/>
                    <a:pt x="41" y="170"/>
                  </a:cubicBezTo>
                  <a:cubicBezTo>
                    <a:pt x="42" y="158"/>
                    <a:pt x="42" y="158"/>
                    <a:pt x="42" y="158"/>
                  </a:cubicBezTo>
                  <a:cubicBezTo>
                    <a:pt x="30" y="146"/>
                    <a:pt x="30" y="146"/>
                    <a:pt x="30" y="146"/>
                  </a:cubicBezTo>
                  <a:cubicBezTo>
                    <a:pt x="31" y="124"/>
                    <a:pt x="31" y="124"/>
                    <a:pt x="31" y="124"/>
                  </a:cubicBezTo>
                  <a:cubicBezTo>
                    <a:pt x="23" y="124"/>
                    <a:pt x="23" y="124"/>
                    <a:pt x="23" y="124"/>
                  </a:cubicBezTo>
                  <a:cubicBezTo>
                    <a:pt x="23" y="124"/>
                    <a:pt x="23" y="124"/>
                    <a:pt x="23" y="124"/>
                  </a:cubicBezTo>
                  <a:cubicBezTo>
                    <a:pt x="23" y="124"/>
                    <a:pt x="24" y="115"/>
                    <a:pt x="25" y="111"/>
                  </a:cubicBezTo>
                  <a:cubicBezTo>
                    <a:pt x="25" y="107"/>
                    <a:pt x="34" y="108"/>
                    <a:pt x="39" y="104"/>
                  </a:cubicBezTo>
                  <a:cubicBezTo>
                    <a:pt x="43" y="100"/>
                    <a:pt x="49" y="84"/>
                    <a:pt x="49" y="81"/>
                  </a:cubicBezTo>
                  <a:cubicBezTo>
                    <a:pt x="49" y="78"/>
                    <a:pt x="45" y="72"/>
                    <a:pt x="42" y="69"/>
                  </a:cubicBezTo>
                  <a:cubicBezTo>
                    <a:pt x="39" y="66"/>
                    <a:pt x="47" y="64"/>
                    <a:pt x="51" y="64"/>
                  </a:cubicBezTo>
                  <a:cubicBezTo>
                    <a:pt x="55" y="64"/>
                    <a:pt x="43" y="50"/>
                    <a:pt x="40" y="48"/>
                  </a:cubicBezTo>
                  <a:cubicBezTo>
                    <a:pt x="37" y="47"/>
                    <a:pt x="25" y="46"/>
                    <a:pt x="17" y="40"/>
                  </a:cubicBezTo>
                  <a:cubicBezTo>
                    <a:pt x="9" y="35"/>
                    <a:pt x="9" y="20"/>
                    <a:pt x="9" y="16"/>
                  </a:cubicBezTo>
                  <a:cubicBezTo>
                    <a:pt x="9" y="12"/>
                    <a:pt x="7" y="11"/>
                    <a:pt x="3" y="8"/>
                  </a:cubicBezTo>
                  <a:cubicBezTo>
                    <a:pt x="0" y="6"/>
                    <a:pt x="1" y="1"/>
                    <a:pt x="1" y="0"/>
                  </a:cubicBezTo>
                  <a:cubicBezTo>
                    <a:pt x="57" y="0"/>
                    <a:pt x="57" y="0"/>
                    <a:pt x="57" y="0"/>
                  </a:cubicBezTo>
                  <a:cubicBezTo>
                    <a:pt x="139" y="0"/>
                    <a:pt x="139" y="0"/>
                    <a:pt x="139" y="0"/>
                  </a:cubicBezTo>
                  <a:cubicBezTo>
                    <a:pt x="141" y="77"/>
                    <a:pt x="141" y="77"/>
                    <a:pt x="141" y="77"/>
                  </a:cubicBezTo>
                  <a:cubicBezTo>
                    <a:pt x="147" y="78"/>
                    <a:pt x="147" y="78"/>
                    <a:pt x="147" y="78"/>
                  </a:cubicBezTo>
                  <a:cubicBezTo>
                    <a:pt x="147" y="88"/>
                    <a:pt x="147" y="88"/>
                    <a:pt x="147" y="88"/>
                  </a:cubicBezTo>
                  <a:cubicBezTo>
                    <a:pt x="161" y="88"/>
                    <a:pt x="161" y="88"/>
                    <a:pt x="161" y="88"/>
                  </a:cubicBezTo>
                  <a:cubicBezTo>
                    <a:pt x="161" y="95"/>
                    <a:pt x="161" y="95"/>
                    <a:pt x="161" y="95"/>
                  </a:cubicBezTo>
                  <a:cubicBezTo>
                    <a:pt x="174" y="94"/>
                    <a:pt x="174" y="94"/>
                    <a:pt x="174" y="94"/>
                  </a:cubicBezTo>
                  <a:cubicBezTo>
                    <a:pt x="183" y="106"/>
                    <a:pt x="183" y="106"/>
                    <a:pt x="183" y="106"/>
                  </a:cubicBezTo>
                  <a:cubicBezTo>
                    <a:pt x="197" y="105"/>
                    <a:pt x="197" y="105"/>
                    <a:pt x="197" y="105"/>
                  </a:cubicBezTo>
                  <a:cubicBezTo>
                    <a:pt x="198" y="88"/>
                    <a:pt x="198" y="88"/>
                    <a:pt x="198" y="88"/>
                  </a:cubicBezTo>
                  <a:cubicBezTo>
                    <a:pt x="231" y="54"/>
                    <a:pt x="231" y="54"/>
                    <a:pt x="231" y="54"/>
                  </a:cubicBezTo>
                  <a:cubicBezTo>
                    <a:pt x="243" y="54"/>
                    <a:pt x="243" y="54"/>
                    <a:pt x="243" y="54"/>
                  </a:cubicBezTo>
                  <a:cubicBezTo>
                    <a:pt x="243" y="59"/>
                    <a:pt x="243" y="59"/>
                    <a:pt x="243" y="59"/>
                  </a:cubicBezTo>
                  <a:cubicBezTo>
                    <a:pt x="265" y="58"/>
                    <a:pt x="265" y="58"/>
                    <a:pt x="265" y="58"/>
                  </a:cubicBezTo>
                  <a:cubicBezTo>
                    <a:pt x="291" y="69"/>
                    <a:pt x="291" y="69"/>
                    <a:pt x="291" y="69"/>
                  </a:cubicBezTo>
                  <a:cubicBezTo>
                    <a:pt x="291" y="78"/>
                    <a:pt x="291" y="78"/>
                    <a:pt x="291" y="78"/>
                  </a:cubicBezTo>
                  <a:cubicBezTo>
                    <a:pt x="291" y="78"/>
                    <a:pt x="309" y="80"/>
                    <a:pt x="312" y="83"/>
                  </a:cubicBezTo>
                  <a:cubicBezTo>
                    <a:pt x="315" y="86"/>
                    <a:pt x="319" y="92"/>
                    <a:pt x="322" y="94"/>
                  </a:cubicBezTo>
                  <a:cubicBezTo>
                    <a:pt x="325" y="97"/>
                    <a:pt x="329" y="100"/>
                    <a:pt x="330" y="103"/>
                  </a:cubicBezTo>
                  <a:cubicBezTo>
                    <a:pt x="331" y="106"/>
                    <a:pt x="343" y="116"/>
                    <a:pt x="345" y="120"/>
                  </a:cubicBezTo>
                  <a:cubicBezTo>
                    <a:pt x="348" y="124"/>
                    <a:pt x="357" y="126"/>
                    <a:pt x="357" y="126"/>
                  </a:cubicBezTo>
                  <a:cubicBezTo>
                    <a:pt x="357" y="136"/>
                    <a:pt x="357" y="136"/>
                    <a:pt x="357" y="136"/>
                  </a:cubicBezTo>
                  <a:cubicBezTo>
                    <a:pt x="357" y="136"/>
                    <a:pt x="385" y="138"/>
                    <a:pt x="389" y="138"/>
                  </a:cubicBezTo>
                  <a:cubicBezTo>
                    <a:pt x="393" y="139"/>
                    <a:pt x="397" y="144"/>
                    <a:pt x="400" y="150"/>
                  </a:cubicBezTo>
                  <a:cubicBezTo>
                    <a:pt x="403" y="156"/>
                    <a:pt x="415" y="178"/>
                    <a:pt x="420" y="184"/>
                  </a:cubicBezTo>
                  <a:cubicBezTo>
                    <a:pt x="425" y="191"/>
                    <a:pt x="429" y="200"/>
                    <a:pt x="431" y="203"/>
                  </a:cubicBezTo>
                  <a:cubicBezTo>
                    <a:pt x="434" y="206"/>
                    <a:pt x="439" y="208"/>
                    <a:pt x="440" y="210"/>
                  </a:cubicBezTo>
                  <a:cubicBezTo>
                    <a:pt x="441" y="213"/>
                    <a:pt x="443" y="220"/>
                    <a:pt x="443" y="220"/>
                  </a:cubicBezTo>
                  <a:cubicBezTo>
                    <a:pt x="443" y="220"/>
                    <a:pt x="445" y="228"/>
                    <a:pt x="445" y="230"/>
                  </a:cubicBezTo>
                  <a:cubicBezTo>
                    <a:pt x="444" y="232"/>
                    <a:pt x="443" y="233"/>
                    <a:pt x="443" y="237"/>
                  </a:cubicBezTo>
                  <a:cubicBezTo>
                    <a:pt x="443" y="241"/>
                    <a:pt x="443" y="280"/>
                    <a:pt x="443" y="280"/>
                  </a:cubicBezTo>
                  <a:cubicBezTo>
                    <a:pt x="433" y="292"/>
                    <a:pt x="433" y="292"/>
                    <a:pt x="433" y="292"/>
                  </a:cubicBezTo>
                  <a:cubicBezTo>
                    <a:pt x="433" y="304"/>
                    <a:pt x="433" y="304"/>
                    <a:pt x="433" y="304"/>
                  </a:cubicBezTo>
                  <a:cubicBezTo>
                    <a:pt x="433" y="304"/>
                    <a:pt x="433" y="304"/>
                    <a:pt x="433" y="304"/>
                  </a:cubicBezTo>
                  <a:cubicBezTo>
                    <a:pt x="333" y="306"/>
                    <a:pt x="333" y="306"/>
                    <a:pt x="333" y="306"/>
                  </a:cubicBezTo>
                  <a:cubicBezTo>
                    <a:pt x="328" y="310"/>
                    <a:pt x="328" y="310"/>
                    <a:pt x="328" y="310"/>
                  </a:cubicBezTo>
                  <a:cubicBezTo>
                    <a:pt x="275" y="311"/>
                    <a:pt x="275" y="311"/>
                    <a:pt x="275" y="311"/>
                  </a:cubicBezTo>
                  <a:cubicBezTo>
                    <a:pt x="265" y="320"/>
                    <a:pt x="265" y="320"/>
                    <a:pt x="265" y="320"/>
                  </a:cubicBezTo>
                  <a:cubicBezTo>
                    <a:pt x="265" y="320"/>
                    <a:pt x="253" y="311"/>
                    <a:pt x="249" y="308"/>
                  </a:cubicBezTo>
                  <a:cubicBezTo>
                    <a:pt x="245" y="306"/>
                    <a:pt x="241" y="306"/>
                    <a:pt x="239" y="307"/>
                  </a:cubicBezTo>
                  <a:cubicBezTo>
                    <a:pt x="236" y="308"/>
                    <a:pt x="227" y="310"/>
                    <a:pt x="224" y="306"/>
                  </a:cubicBezTo>
                  <a:cubicBezTo>
                    <a:pt x="221" y="302"/>
                    <a:pt x="210" y="286"/>
                    <a:pt x="208" y="285"/>
                  </a:cubicBezTo>
                  <a:cubicBezTo>
                    <a:pt x="206" y="284"/>
                    <a:pt x="203" y="283"/>
                    <a:pt x="201" y="286"/>
                  </a:cubicBezTo>
                  <a:cubicBezTo>
                    <a:pt x="198" y="290"/>
                    <a:pt x="193" y="293"/>
                    <a:pt x="190" y="293"/>
                  </a:cubicBezTo>
                  <a:cubicBezTo>
                    <a:pt x="187" y="293"/>
                    <a:pt x="183" y="295"/>
                    <a:pt x="183" y="299"/>
                  </a:cubicBezTo>
                  <a:cubicBezTo>
                    <a:pt x="183" y="303"/>
                    <a:pt x="181" y="323"/>
                    <a:pt x="178" y="327"/>
                  </a:cubicBezTo>
                  <a:cubicBezTo>
                    <a:pt x="177" y="329"/>
                    <a:pt x="168" y="335"/>
                    <a:pt x="160" y="342"/>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Madera County">
              <a:extLst>
                <a:ext uri="{FF2B5EF4-FFF2-40B4-BE49-F238E27FC236}">
                  <a16:creationId xmlns:a16="http://schemas.microsoft.com/office/drawing/2014/main" id="{6A897161-F5AE-436D-9BDE-4C1FFC36127C}"/>
                </a:ext>
              </a:extLst>
            </p:cNvPr>
            <p:cNvSpPr>
              <a:spLocks/>
            </p:cNvSpPr>
            <p:nvPr/>
          </p:nvSpPr>
          <p:spPr bwMode="auto">
            <a:xfrm>
              <a:off x="4379913" y="3689351"/>
              <a:ext cx="652463" cy="641350"/>
            </a:xfrm>
            <a:custGeom>
              <a:avLst/>
              <a:gdLst>
                <a:gd name="T0" fmla="*/ 65 w 489"/>
                <a:gd name="T1" fmla="*/ 421 h 433"/>
                <a:gd name="T2" fmla="*/ 37 w 489"/>
                <a:gd name="T3" fmla="*/ 390 h 433"/>
                <a:gd name="T4" fmla="*/ 32 w 489"/>
                <a:gd name="T5" fmla="*/ 365 h 433"/>
                <a:gd name="T6" fmla="*/ 15 w 489"/>
                <a:gd name="T7" fmla="*/ 335 h 433"/>
                <a:gd name="T8" fmla="*/ 0 w 489"/>
                <a:gd name="T9" fmla="*/ 313 h 433"/>
                <a:gd name="T10" fmla="*/ 21 w 489"/>
                <a:gd name="T11" fmla="*/ 290 h 433"/>
                <a:gd name="T12" fmla="*/ 53 w 489"/>
                <a:gd name="T13" fmla="*/ 283 h 433"/>
                <a:gd name="T14" fmla="*/ 85 w 489"/>
                <a:gd name="T15" fmla="*/ 269 h 433"/>
                <a:gd name="T16" fmla="*/ 125 w 489"/>
                <a:gd name="T17" fmla="*/ 262 h 433"/>
                <a:gd name="T18" fmla="*/ 155 w 489"/>
                <a:gd name="T19" fmla="*/ 259 h 433"/>
                <a:gd name="T20" fmla="*/ 252 w 489"/>
                <a:gd name="T21" fmla="*/ 153 h 433"/>
                <a:gd name="T22" fmla="*/ 287 w 489"/>
                <a:gd name="T23" fmla="*/ 133 h 433"/>
                <a:gd name="T24" fmla="*/ 298 w 489"/>
                <a:gd name="T25" fmla="*/ 119 h 433"/>
                <a:gd name="T26" fmla="*/ 309 w 489"/>
                <a:gd name="T27" fmla="*/ 90 h 433"/>
                <a:gd name="T28" fmla="*/ 406 w 489"/>
                <a:gd name="T29" fmla="*/ 15 h 433"/>
                <a:gd name="T30" fmla="*/ 424 w 489"/>
                <a:gd name="T31" fmla="*/ 21 h 433"/>
                <a:gd name="T32" fmla="*/ 459 w 489"/>
                <a:gd name="T33" fmla="*/ 16 h 433"/>
                <a:gd name="T34" fmla="*/ 481 w 489"/>
                <a:gd name="T35" fmla="*/ 53 h 433"/>
                <a:gd name="T36" fmla="*/ 489 w 489"/>
                <a:gd name="T37" fmla="*/ 75 h 433"/>
                <a:gd name="T38" fmla="*/ 398 w 489"/>
                <a:gd name="T39" fmla="*/ 177 h 433"/>
                <a:gd name="T40" fmla="*/ 395 w 489"/>
                <a:gd name="T41" fmla="*/ 209 h 433"/>
                <a:gd name="T42" fmla="*/ 394 w 489"/>
                <a:gd name="T43" fmla="*/ 237 h 433"/>
                <a:gd name="T44" fmla="*/ 383 w 489"/>
                <a:gd name="T45" fmla="*/ 257 h 433"/>
                <a:gd name="T46" fmla="*/ 365 w 489"/>
                <a:gd name="T47" fmla="*/ 259 h 433"/>
                <a:gd name="T48" fmla="*/ 353 w 489"/>
                <a:gd name="T49" fmla="*/ 277 h 433"/>
                <a:gd name="T50" fmla="*/ 341 w 489"/>
                <a:gd name="T51" fmla="*/ 267 h 433"/>
                <a:gd name="T52" fmla="*/ 327 w 489"/>
                <a:gd name="T53" fmla="*/ 268 h 433"/>
                <a:gd name="T54" fmla="*/ 328 w 489"/>
                <a:gd name="T55" fmla="*/ 282 h 433"/>
                <a:gd name="T56" fmla="*/ 313 w 489"/>
                <a:gd name="T57" fmla="*/ 299 h 433"/>
                <a:gd name="T58" fmla="*/ 292 w 489"/>
                <a:gd name="T59" fmla="*/ 313 h 433"/>
                <a:gd name="T60" fmla="*/ 272 w 489"/>
                <a:gd name="T61" fmla="*/ 333 h 433"/>
                <a:gd name="T62" fmla="*/ 268 w 489"/>
                <a:gd name="T63" fmla="*/ 351 h 433"/>
                <a:gd name="T64" fmla="*/ 255 w 489"/>
                <a:gd name="T65" fmla="*/ 373 h 433"/>
                <a:gd name="T66" fmla="*/ 235 w 489"/>
                <a:gd name="T67" fmla="*/ 387 h 433"/>
                <a:gd name="T68" fmla="*/ 201 w 489"/>
                <a:gd name="T69" fmla="*/ 397 h 433"/>
                <a:gd name="T70" fmla="*/ 176 w 489"/>
                <a:gd name="T71" fmla="*/ 403 h 433"/>
                <a:gd name="T72" fmla="*/ 145 w 489"/>
                <a:gd name="T73" fmla="*/ 408 h 433"/>
                <a:gd name="T74" fmla="*/ 119 w 489"/>
                <a:gd name="T75" fmla="*/ 423 h 433"/>
                <a:gd name="T76" fmla="*/ 99 w 489"/>
                <a:gd name="T77" fmla="*/ 426 h 433"/>
                <a:gd name="T78" fmla="*/ 83 w 489"/>
                <a:gd name="T79" fmla="*/ 42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9" h="433">
                  <a:moveTo>
                    <a:pt x="73" y="419"/>
                  </a:moveTo>
                  <a:cubicBezTo>
                    <a:pt x="69" y="418"/>
                    <a:pt x="68" y="420"/>
                    <a:pt x="65" y="421"/>
                  </a:cubicBezTo>
                  <a:cubicBezTo>
                    <a:pt x="61" y="421"/>
                    <a:pt x="61" y="413"/>
                    <a:pt x="59" y="409"/>
                  </a:cubicBezTo>
                  <a:cubicBezTo>
                    <a:pt x="58" y="406"/>
                    <a:pt x="40" y="393"/>
                    <a:pt x="37" y="390"/>
                  </a:cubicBezTo>
                  <a:cubicBezTo>
                    <a:pt x="33" y="387"/>
                    <a:pt x="32" y="380"/>
                    <a:pt x="31" y="377"/>
                  </a:cubicBezTo>
                  <a:cubicBezTo>
                    <a:pt x="31" y="375"/>
                    <a:pt x="33" y="367"/>
                    <a:pt x="32" y="365"/>
                  </a:cubicBezTo>
                  <a:cubicBezTo>
                    <a:pt x="31" y="363"/>
                    <a:pt x="25" y="350"/>
                    <a:pt x="21" y="346"/>
                  </a:cubicBezTo>
                  <a:cubicBezTo>
                    <a:pt x="18" y="342"/>
                    <a:pt x="17" y="339"/>
                    <a:pt x="15" y="335"/>
                  </a:cubicBezTo>
                  <a:cubicBezTo>
                    <a:pt x="13" y="332"/>
                    <a:pt x="7" y="327"/>
                    <a:pt x="4" y="322"/>
                  </a:cubicBezTo>
                  <a:cubicBezTo>
                    <a:pt x="1" y="318"/>
                    <a:pt x="0" y="313"/>
                    <a:pt x="0" y="313"/>
                  </a:cubicBezTo>
                  <a:cubicBezTo>
                    <a:pt x="0" y="313"/>
                    <a:pt x="0" y="313"/>
                    <a:pt x="0" y="313"/>
                  </a:cubicBezTo>
                  <a:cubicBezTo>
                    <a:pt x="21" y="290"/>
                    <a:pt x="21" y="290"/>
                    <a:pt x="21" y="290"/>
                  </a:cubicBezTo>
                  <a:cubicBezTo>
                    <a:pt x="21" y="290"/>
                    <a:pt x="27" y="291"/>
                    <a:pt x="32" y="291"/>
                  </a:cubicBezTo>
                  <a:cubicBezTo>
                    <a:pt x="37" y="291"/>
                    <a:pt x="49" y="285"/>
                    <a:pt x="53" y="283"/>
                  </a:cubicBezTo>
                  <a:cubicBezTo>
                    <a:pt x="56" y="281"/>
                    <a:pt x="61" y="282"/>
                    <a:pt x="65" y="283"/>
                  </a:cubicBezTo>
                  <a:cubicBezTo>
                    <a:pt x="69" y="283"/>
                    <a:pt x="79" y="273"/>
                    <a:pt x="85" y="269"/>
                  </a:cubicBezTo>
                  <a:cubicBezTo>
                    <a:pt x="92" y="266"/>
                    <a:pt x="109" y="264"/>
                    <a:pt x="115" y="266"/>
                  </a:cubicBezTo>
                  <a:cubicBezTo>
                    <a:pt x="121" y="268"/>
                    <a:pt x="123" y="264"/>
                    <a:pt x="125" y="262"/>
                  </a:cubicBezTo>
                  <a:cubicBezTo>
                    <a:pt x="126" y="260"/>
                    <a:pt x="134" y="262"/>
                    <a:pt x="140" y="263"/>
                  </a:cubicBezTo>
                  <a:cubicBezTo>
                    <a:pt x="146" y="265"/>
                    <a:pt x="155" y="259"/>
                    <a:pt x="155" y="259"/>
                  </a:cubicBezTo>
                  <a:cubicBezTo>
                    <a:pt x="160" y="253"/>
                    <a:pt x="160" y="253"/>
                    <a:pt x="160" y="253"/>
                  </a:cubicBezTo>
                  <a:cubicBezTo>
                    <a:pt x="252" y="153"/>
                    <a:pt x="252" y="153"/>
                    <a:pt x="252" y="153"/>
                  </a:cubicBezTo>
                  <a:cubicBezTo>
                    <a:pt x="286" y="151"/>
                    <a:pt x="286" y="151"/>
                    <a:pt x="286" y="151"/>
                  </a:cubicBezTo>
                  <a:cubicBezTo>
                    <a:pt x="287" y="133"/>
                    <a:pt x="287" y="133"/>
                    <a:pt x="287" y="133"/>
                  </a:cubicBezTo>
                  <a:cubicBezTo>
                    <a:pt x="297" y="131"/>
                    <a:pt x="297" y="131"/>
                    <a:pt x="297" y="131"/>
                  </a:cubicBezTo>
                  <a:cubicBezTo>
                    <a:pt x="298" y="119"/>
                    <a:pt x="298" y="119"/>
                    <a:pt x="298" y="119"/>
                  </a:cubicBezTo>
                  <a:cubicBezTo>
                    <a:pt x="310" y="119"/>
                    <a:pt x="310" y="119"/>
                    <a:pt x="310" y="119"/>
                  </a:cubicBezTo>
                  <a:cubicBezTo>
                    <a:pt x="309" y="90"/>
                    <a:pt x="309" y="90"/>
                    <a:pt x="309" y="90"/>
                  </a:cubicBezTo>
                  <a:cubicBezTo>
                    <a:pt x="395" y="0"/>
                    <a:pt x="395" y="0"/>
                    <a:pt x="395" y="0"/>
                  </a:cubicBezTo>
                  <a:cubicBezTo>
                    <a:pt x="395" y="0"/>
                    <a:pt x="400" y="10"/>
                    <a:pt x="406" y="15"/>
                  </a:cubicBezTo>
                  <a:cubicBezTo>
                    <a:pt x="408" y="17"/>
                    <a:pt x="410" y="16"/>
                    <a:pt x="411" y="14"/>
                  </a:cubicBezTo>
                  <a:cubicBezTo>
                    <a:pt x="411" y="14"/>
                    <a:pt x="419" y="23"/>
                    <a:pt x="424" y="21"/>
                  </a:cubicBezTo>
                  <a:cubicBezTo>
                    <a:pt x="429" y="18"/>
                    <a:pt x="432" y="15"/>
                    <a:pt x="437" y="15"/>
                  </a:cubicBezTo>
                  <a:cubicBezTo>
                    <a:pt x="443" y="14"/>
                    <a:pt x="455" y="13"/>
                    <a:pt x="459" y="16"/>
                  </a:cubicBezTo>
                  <a:cubicBezTo>
                    <a:pt x="463" y="19"/>
                    <a:pt x="477" y="38"/>
                    <a:pt x="477" y="38"/>
                  </a:cubicBezTo>
                  <a:cubicBezTo>
                    <a:pt x="477" y="38"/>
                    <a:pt x="479" y="49"/>
                    <a:pt x="481" y="53"/>
                  </a:cubicBezTo>
                  <a:cubicBezTo>
                    <a:pt x="483" y="56"/>
                    <a:pt x="483" y="61"/>
                    <a:pt x="485" y="65"/>
                  </a:cubicBezTo>
                  <a:cubicBezTo>
                    <a:pt x="486" y="68"/>
                    <a:pt x="485" y="71"/>
                    <a:pt x="489" y="75"/>
                  </a:cubicBezTo>
                  <a:cubicBezTo>
                    <a:pt x="489" y="76"/>
                    <a:pt x="489" y="76"/>
                    <a:pt x="489" y="76"/>
                  </a:cubicBezTo>
                  <a:cubicBezTo>
                    <a:pt x="489" y="76"/>
                    <a:pt x="401" y="175"/>
                    <a:pt x="398" y="177"/>
                  </a:cubicBezTo>
                  <a:cubicBezTo>
                    <a:pt x="395" y="178"/>
                    <a:pt x="391" y="191"/>
                    <a:pt x="391" y="193"/>
                  </a:cubicBezTo>
                  <a:cubicBezTo>
                    <a:pt x="391" y="195"/>
                    <a:pt x="395" y="205"/>
                    <a:pt x="395" y="209"/>
                  </a:cubicBezTo>
                  <a:cubicBezTo>
                    <a:pt x="396" y="213"/>
                    <a:pt x="396" y="220"/>
                    <a:pt x="395" y="223"/>
                  </a:cubicBezTo>
                  <a:cubicBezTo>
                    <a:pt x="395" y="227"/>
                    <a:pt x="392" y="233"/>
                    <a:pt x="394" y="237"/>
                  </a:cubicBezTo>
                  <a:cubicBezTo>
                    <a:pt x="396" y="241"/>
                    <a:pt x="390" y="247"/>
                    <a:pt x="388" y="249"/>
                  </a:cubicBezTo>
                  <a:cubicBezTo>
                    <a:pt x="386" y="251"/>
                    <a:pt x="387" y="253"/>
                    <a:pt x="383" y="257"/>
                  </a:cubicBezTo>
                  <a:cubicBezTo>
                    <a:pt x="380" y="261"/>
                    <a:pt x="375" y="261"/>
                    <a:pt x="371" y="259"/>
                  </a:cubicBezTo>
                  <a:cubicBezTo>
                    <a:pt x="367" y="256"/>
                    <a:pt x="367" y="257"/>
                    <a:pt x="365" y="259"/>
                  </a:cubicBezTo>
                  <a:cubicBezTo>
                    <a:pt x="362" y="261"/>
                    <a:pt x="362" y="267"/>
                    <a:pt x="357" y="267"/>
                  </a:cubicBezTo>
                  <a:cubicBezTo>
                    <a:pt x="353" y="268"/>
                    <a:pt x="355" y="273"/>
                    <a:pt x="353" y="277"/>
                  </a:cubicBezTo>
                  <a:cubicBezTo>
                    <a:pt x="351" y="281"/>
                    <a:pt x="348" y="276"/>
                    <a:pt x="347" y="273"/>
                  </a:cubicBezTo>
                  <a:cubicBezTo>
                    <a:pt x="345" y="269"/>
                    <a:pt x="344" y="270"/>
                    <a:pt x="341" y="267"/>
                  </a:cubicBezTo>
                  <a:cubicBezTo>
                    <a:pt x="339" y="263"/>
                    <a:pt x="335" y="267"/>
                    <a:pt x="333" y="270"/>
                  </a:cubicBezTo>
                  <a:cubicBezTo>
                    <a:pt x="331" y="273"/>
                    <a:pt x="329" y="271"/>
                    <a:pt x="327" y="268"/>
                  </a:cubicBezTo>
                  <a:cubicBezTo>
                    <a:pt x="324" y="265"/>
                    <a:pt x="321" y="271"/>
                    <a:pt x="319" y="274"/>
                  </a:cubicBezTo>
                  <a:cubicBezTo>
                    <a:pt x="318" y="277"/>
                    <a:pt x="325" y="280"/>
                    <a:pt x="328" y="282"/>
                  </a:cubicBezTo>
                  <a:cubicBezTo>
                    <a:pt x="331" y="284"/>
                    <a:pt x="327" y="291"/>
                    <a:pt x="325" y="294"/>
                  </a:cubicBezTo>
                  <a:cubicBezTo>
                    <a:pt x="322" y="297"/>
                    <a:pt x="317" y="299"/>
                    <a:pt x="313" y="299"/>
                  </a:cubicBezTo>
                  <a:cubicBezTo>
                    <a:pt x="310" y="299"/>
                    <a:pt x="307" y="308"/>
                    <a:pt x="302" y="311"/>
                  </a:cubicBezTo>
                  <a:cubicBezTo>
                    <a:pt x="297" y="315"/>
                    <a:pt x="296" y="310"/>
                    <a:pt x="292" y="313"/>
                  </a:cubicBezTo>
                  <a:cubicBezTo>
                    <a:pt x="288" y="315"/>
                    <a:pt x="287" y="321"/>
                    <a:pt x="283" y="323"/>
                  </a:cubicBezTo>
                  <a:cubicBezTo>
                    <a:pt x="279" y="325"/>
                    <a:pt x="276" y="329"/>
                    <a:pt x="272" y="333"/>
                  </a:cubicBezTo>
                  <a:cubicBezTo>
                    <a:pt x="268" y="337"/>
                    <a:pt x="266" y="337"/>
                    <a:pt x="265" y="341"/>
                  </a:cubicBezTo>
                  <a:cubicBezTo>
                    <a:pt x="263" y="344"/>
                    <a:pt x="266" y="347"/>
                    <a:pt x="268" y="351"/>
                  </a:cubicBezTo>
                  <a:cubicBezTo>
                    <a:pt x="270" y="355"/>
                    <a:pt x="265" y="359"/>
                    <a:pt x="262" y="363"/>
                  </a:cubicBezTo>
                  <a:cubicBezTo>
                    <a:pt x="259" y="366"/>
                    <a:pt x="257" y="368"/>
                    <a:pt x="255" y="373"/>
                  </a:cubicBezTo>
                  <a:cubicBezTo>
                    <a:pt x="253" y="377"/>
                    <a:pt x="251" y="381"/>
                    <a:pt x="247" y="384"/>
                  </a:cubicBezTo>
                  <a:cubicBezTo>
                    <a:pt x="243" y="387"/>
                    <a:pt x="240" y="389"/>
                    <a:pt x="235" y="387"/>
                  </a:cubicBezTo>
                  <a:cubicBezTo>
                    <a:pt x="229" y="386"/>
                    <a:pt x="227" y="389"/>
                    <a:pt x="221" y="388"/>
                  </a:cubicBezTo>
                  <a:cubicBezTo>
                    <a:pt x="215" y="387"/>
                    <a:pt x="205" y="395"/>
                    <a:pt x="201" y="397"/>
                  </a:cubicBezTo>
                  <a:cubicBezTo>
                    <a:pt x="198" y="399"/>
                    <a:pt x="193" y="398"/>
                    <a:pt x="189" y="397"/>
                  </a:cubicBezTo>
                  <a:cubicBezTo>
                    <a:pt x="185" y="397"/>
                    <a:pt x="181" y="402"/>
                    <a:pt x="176" y="403"/>
                  </a:cubicBezTo>
                  <a:cubicBezTo>
                    <a:pt x="171" y="405"/>
                    <a:pt x="165" y="405"/>
                    <a:pt x="161" y="404"/>
                  </a:cubicBezTo>
                  <a:cubicBezTo>
                    <a:pt x="157" y="403"/>
                    <a:pt x="151" y="405"/>
                    <a:pt x="145" y="408"/>
                  </a:cubicBezTo>
                  <a:cubicBezTo>
                    <a:pt x="140" y="411"/>
                    <a:pt x="131" y="415"/>
                    <a:pt x="127" y="415"/>
                  </a:cubicBezTo>
                  <a:cubicBezTo>
                    <a:pt x="122" y="416"/>
                    <a:pt x="123" y="423"/>
                    <a:pt x="119" y="423"/>
                  </a:cubicBezTo>
                  <a:cubicBezTo>
                    <a:pt x="115" y="423"/>
                    <a:pt x="117" y="419"/>
                    <a:pt x="112" y="421"/>
                  </a:cubicBezTo>
                  <a:cubicBezTo>
                    <a:pt x="107" y="423"/>
                    <a:pt x="102" y="425"/>
                    <a:pt x="99" y="426"/>
                  </a:cubicBezTo>
                  <a:cubicBezTo>
                    <a:pt x="95" y="427"/>
                    <a:pt x="93" y="427"/>
                    <a:pt x="89" y="430"/>
                  </a:cubicBezTo>
                  <a:cubicBezTo>
                    <a:pt x="86" y="433"/>
                    <a:pt x="85" y="429"/>
                    <a:pt x="83" y="426"/>
                  </a:cubicBezTo>
                  <a:cubicBezTo>
                    <a:pt x="82" y="423"/>
                    <a:pt x="76" y="421"/>
                    <a:pt x="73" y="419"/>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Alameda County">
              <a:extLst>
                <a:ext uri="{FF2B5EF4-FFF2-40B4-BE49-F238E27FC236}">
                  <a16:creationId xmlns:a16="http://schemas.microsoft.com/office/drawing/2014/main" id="{DD2C96C8-1D7B-4F8D-A386-B98A9B8C8F24}"/>
                </a:ext>
              </a:extLst>
            </p:cNvPr>
            <p:cNvSpPr>
              <a:spLocks/>
            </p:cNvSpPr>
            <p:nvPr/>
          </p:nvSpPr>
          <p:spPr bwMode="auto">
            <a:xfrm>
              <a:off x="3598863" y="3624263"/>
              <a:ext cx="366713" cy="279400"/>
            </a:xfrm>
            <a:custGeom>
              <a:avLst/>
              <a:gdLst>
                <a:gd name="T0" fmla="*/ 47 w 276"/>
                <a:gd name="T1" fmla="*/ 85 h 188"/>
                <a:gd name="T2" fmla="*/ 36 w 276"/>
                <a:gd name="T3" fmla="*/ 86 h 188"/>
                <a:gd name="T4" fmla="*/ 35 w 276"/>
                <a:gd name="T5" fmla="*/ 79 h 188"/>
                <a:gd name="T6" fmla="*/ 30 w 276"/>
                <a:gd name="T7" fmla="*/ 74 h 188"/>
                <a:gd name="T8" fmla="*/ 39 w 276"/>
                <a:gd name="T9" fmla="*/ 71 h 188"/>
                <a:gd name="T10" fmla="*/ 36 w 276"/>
                <a:gd name="T11" fmla="*/ 65 h 188"/>
                <a:gd name="T12" fmla="*/ 25 w 276"/>
                <a:gd name="T13" fmla="*/ 61 h 188"/>
                <a:gd name="T14" fmla="*/ 6 w 276"/>
                <a:gd name="T15" fmla="*/ 56 h 188"/>
                <a:gd name="T16" fmla="*/ 4 w 276"/>
                <a:gd name="T17" fmla="*/ 42 h 188"/>
                <a:gd name="T18" fmla="*/ 10 w 276"/>
                <a:gd name="T19" fmla="*/ 30 h 188"/>
                <a:gd name="T20" fmla="*/ 7 w 276"/>
                <a:gd name="T21" fmla="*/ 7 h 188"/>
                <a:gd name="T22" fmla="*/ 6 w 276"/>
                <a:gd name="T23" fmla="*/ 4 h 188"/>
                <a:gd name="T24" fmla="*/ 22 w 276"/>
                <a:gd name="T25" fmla="*/ 0 h 188"/>
                <a:gd name="T26" fmla="*/ 44 w 276"/>
                <a:gd name="T27" fmla="*/ 24 h 188"/>
                <a:gd name="T28" fmla="*/ 52 w 276"/>
                <a:gd name="T29" fmla="*/ 37 h 188"/>
                <a:gd name="T30" fmla="*/ 68 w 276"/>
                <a:gd name="T31" fmla="*/ 45 h 188"/>
                <a:gd name="T32" fmla="*/ 92 w 276"/>
                <a:gd name="T33" fmla="*/ 47 h 188"/>
                <a:gd name="T34" fmla="*/ 106 w 276"/>
                <a:gd name="T35" fmla="*/ 57 h 188"/>
                <a:gd name="T36" fmla="*/ 106 w 276"/>
                <a:gd name="T37" fmla="*/ 67 h 188"/>
                <a:gd name="T38" fmla="*/ 114 w 276"/>
                <a:gd name="T39" fmla="*/ 71 h 188"/>
                <a:gd name="T40" fmla="*/ 116 w 276"/>
                <a:gd name="T41" fmla="*/ 80 h 188"/>
                <a:gd name="T42" fmla="*/ 253 w 276"/>
                <a:gd name="T43" fmla="*/ 38 h 188"/>
                <a:gd name="T44" fmla="*/ 252 w 276"/>
                <a:gd name="T45" fmla="*/ 147 h 188"/>
                <a:gd name="T46" fmla="*/ 257 w 276"/>
                <a:gd name="T47" fmla="*/ 156 h 188"/>
                <a:gd name="T48" fmla="*/ 268 w 276"/>
                <a:gd name="T49" fmla="*/ 157 h 188"/>
                <a:gd name="T50" fmla="*/ 271 w 276"/>
                <a:gd name="T51" fmla="*/ 165 h 188"/>
                <a:gd name="T52" fmla="*/ 276 w 276"/>
                <a:gd name="T53" fmla="*/ 179 h 188"/>
                <a:gd name="T54" fmla="*/ 150 w 276"/>
                <a:gd name="T55" fmla="*/ 177 h 188"/>
                <a:gd name="T56" fmla="*/ 127 w 276"/>
                <a:gd name="T57" fmla="*/ 187 h 188"/>
                <a:gd name="T58" fmla="*/ 111 w 276"/>
                <a:gd name="T59" fmla="*/ 185 h 188"/>
                <a:gd name="T60" fmla="*/ 106 w 276"/>
                <a:gd name="T61" fmla="*/ 185 h 188"/>
                <a:gd name="T62" fmla="*/ 95 w 276"/>
                <a:gd name="T63" fmla="*/ 182 h 188"/>
                <a:gd name="T64" fmla="*/ 94 w 276"/>
                <a:gd name="T65" fmla="*/ 176 h 188"/>
                <a:gd name="T66" fmla="*/ 86 w 276"/>
                <a:gd name="T67" fmla="*/ 169 h 188"/>
                <a:gd name="T68" fmla="*/ 80 w 276"/>
                <a:gd name="T69" fmla="*/ 171 h 188"/>
                <a:gd name="T70" fmla="*/ 74 w 276"/>
                <a:gd name="T71" fmla="*/ 159 h 188"/>
                <a:gd name="T72" fmla="*/ 65 w 276"/>
                <a:gd name="T73" fmla="*/ 140 h 188"/>
                <a:gd name="T74" fmla="*/ 60 w 276"/>
                <a:gd name="T75" fmla="*/ 111 h 188"/>
                <a:gd name="T76" fmla="*/ 52 w 276"/>
                <a:gd name="T77" fmla="*/ 94 h 188"/>
                <a:gd name="T78" fmla="*/ 47 w 276"/>
                <a:gd name="T79" fmla="*/ 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188">
                  <a:moveTo>
                    <a:pt x="47" y="85"/>
                  </a:moveTo>
                  <a:cubicBezTo>
                    <a:pt x="46" y="80"/>
                    <a:pt x="41" y="86"/>
                    <a:pt x="36" y="86"/>
                  </a:cubicBezTo>
                  <a:cubicBezTo>
                    <a:pt x="32" y="87"/>
                    <a:pt x="32" y="81"/>
                    <a:pt x="35" y="79"/>
                  </a:cubicBezTo>
                  <a:cubicBezTo>
                    <a:pt x="37" y="76"/>
                    <a:pt x="33" y="76"/>
                    <a:pt x="30" y="74"/>
                  </a:cubicBezTo>
                  <a:cubicBezTo>
                    <a:pt x="27" y="73"/>
                    <a:pt x="35" y="71"/>
                    <a:pt x="39" y="71"/>
                  </a:cubicBezTo>
                  <a:cubicBezTo>
                    <a:pt x="43" y="71"/>
                    <a:pt x="39" y="66"/>
                    <a:pt x="36" y="65"/>
                  </a:cubicBezTo>
                  <a:cubicBezTo>
                    <a:pt x="34" y="64"/>
                    <a:pt x="28" y="62"/>
                    <a:pt x="25" y="61"/>
                  </a:cubicBezTo>
                  <a:cubicBezTo>
                    <a:pt x="21" y="60"/>
                    <a:pt x="11" y="57"/>
                    <a:pt x="6" y="56"/>
                  </a:cubicBezTo>
                  <a:cubicBezTo>
                    <a:pt x="0" y="55"/>
                    <a:pt x="4" y="45"/>
                    <a:pt x="4" y="42"/>
                  </a:cubicBezTo>
                  <a:cubicBezTo>
                    <a:pt x="4" y="39"/>
                    <a:pt x="9" y="32"/>
                    <a:pt x="10" y="30"/>
                  </a:cubicBezTo>
                  <a:cubicBezTo>
                    <a:pt x="12" y="28"/>
                    <a:pt x="8" y="11"/>
                    <a:pt x="7" y="7"/>
                  </a:cubicBezTo>
                  <a:cubicBezTo>
                    <a:pt x="7" y="6"/>
                    <a:pt x="7" y="5"/>
                    <a:pt x="6" y="4"/>
                  </a:cubicBezTo>
                  <a:cubicBezTo>
                    <a:pt x="22" y="0"/>
                    <a:pt x="22" y="0"/>
                    <a:pt x="22" y="0"/>
                  </a:cubicBezTo>
                  <a:cubicBezTo>
                    <a:pt x="22" y="0"/>
                    <a:pt x="44" y="21"/>
                    <a:pt x="44" y="24"/>
                  </a:cubicBezTo>
                  <a:cubicBezTo>
                    <a:pt x="44" y="27"/>
                    <a:pt x="48" y="34"/>
                    <a:pt x="52" y="37"/>
                  </a:cubicBezTo>
                  <a:cubicBezTo>
                    <a:pt x="55" y="39"/>
                    <a:pt x="62" y="45"/>
                    <a:pt x="68" y="45"/>
                  </a:cubicBezTo>
                  <a:cubicBezTo>
                    <a:pt x="73" y="45"/>
                    <a:pt x="90" y="45"/>
                    <a:pt x="92" y="47"/>
                  </a:cubicBezTo>
                  <a:cubicBezTo>
                    <a:pt x="94" y="48"/>
                    <a:pt x="107" y="53"/>
                    <a:pt x="106" y="57"/>
                  </a:cubicBezTo>
                  <a:cubicBezTo>
                    <a:pt x="106" y="61"/>
                    <a:pt x="104" y="65"/>
                    <a:pt x="106" y="67"/>
                  </a:cubicBezTo>
                  <a:cubicBezTo>
                    <a:pt x="108" y="69"/>
                    <a:pt x="114" y="71"/>
                    <a:pt x="114" y="71"/>
                  </a:cubicBezTo>
                  <a:cubicBezTo>
                    <a:pt x="116" y="80"/>
                    <a:pt x="116" y="80"/>
                    <a:pt x="116" y="80"/>
                  </a:cubicBezTo>
                  <a:cubicBezTo>
                    <a:pt x="253" y="38"/>
                    <a:pt x="253" y="38"/>
                    <a:pt x="253" y="38"/>
                  </a:cubicBezTo>
                  <a:cubicBezTo>
                    <a:pt x="252" y="147"/>
                    <a:pt x="252" y="147"/>
                    <a:pt x="252" y="147"/>
                  </a:cubicBezTo>
                  <a:cubicBezTo>
                    <a:pt x="252" y="147"/>
                    <a:pt x="252" y="157"/>
                    <a:pt x="257" y="156"/>
                  </a:cubicBezTo>
                  <a:cubicBezTo>
                    <a:pt x="262" y="155"/>
                    <a:pt x="267" y="154"/>
                    <a:pt x="268" y="157"/>
                  </a:cubicBezTo>
                  <a:cubicBezTo>
                    <a:pt x="270" y="161"/>
                    <a:pt x="268" y="163"/>
                    <a:pt x="271" y="165"/>
                  </a:cubicBezTo>
                  <a:cubicBezTo>
                    <a:pt x="273" y="167"/>
                    <a:pt x="275" y="174"/>
                    <a:pt x="276" y="179"/>
                  </a:cubicBezTo>
                  <a:cubicBezTo>
                    <a:pt x="272" y="179"/>
                    <a:pt x="153" y="177"/>
                    <a:pt x="150" y="177"/>
                  </a:cubicBezTo>
                  <a:cubicBezTo>
                    <a:pt x="146" y="177"/>
                    <a:pt x="132" y="187"/>
                    <a:pt x="127" y="187"/>
                  </a:cubicBezTo>
                  <a:cubicBezTo>
                    <a:pt x="122" y="188"/>
                    <a:pt x="114" y="185"/>
                    <a:pt x="111" y="185"/>
                  </a:cubicBezTo>
                  <a:cubicBezTo>
                    <a:pt x="110" y="185"/>
                    <a:pt x="108" y="185"/>
                    <a:pt x="106" y="185"/>
                  </a:cubicBezTo>
                  <a:cubicBezTo>
                    <a:pt x="108" y="183"/>
                    <a:pt x="98" y="182"/>
                    <a:pt x="95" y="182"/>
                  </a:cubicBezTo>
                  <a:cubicBezTo>
                    <a:pt x="92" y="181"/>
                    <a:pt x="94" y="178"/>
                    <a:pt x="94" y="176"/>
                  </a:cubicBezTo>
                  <a:cubicBezTo>
                    <a:pt x="94" y="174"/>
                    <a:pt x="89" y="170"/>
                    <a:pt x="86" y="169"/>
                  </a:cubicBezTo>
                  <a:cubicBezTo>
                    <a:pt x="84" y="168"/>
                    <a:pt x="83" y="169"/>
                    <a:pt x="80" y="171"/>
                  </a:cubicBezTo>
                  <a:cubicBezTo>
                    <a:pt x="77" y="173"/>
                    <a:pt x="75" y="165"/>
                    <a:pt x="74" y="159"/>
                  </a:cubicBezTo>
                  <a:cubicBezTo>
                    <a:pt x="72" y="153"/>
                    <a:pt x="67" y="144"/>
                    <a:pt x="65" y="140"/>
                  </a:cubicBezTo>
                  <a:cubicBezTo>
                    <a:pt x="63" y="137"/>
                    <a:pt x="60" y="118"/>
                    <a:pt x="60" y="111"/>
                  </a:cubicBezTo>
                  <a:cubicBezTo>
                    <a:pt x="60" y="105"/>
                    <a:pt x="55" y="98"/>
                    <a:pt x="52" y="94"/>
                  </a:cubicBezTo>
                  <a:cubicBezTo>
                    <a:pt x="49" y="89"/>
                    <a:pt x="48" y="90"/>
                    <a:pt x="47" y="85"/>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Marin County">
              <a:extLst>
                <a:ext uri="{FF2B5EF4-FFF2-40B4-BE49-F238E27FC236}">
                  <a16:creationId xmlns:a16="http://schemas.microsoft.com/office/drawing/2014/main" id="{B46483B4-8EDA-4C2C-BBED-B0139A38F34E}"/>
                </a:ext>
              </a:extLst>
            </p:cNvPr>
            <p:cNvSpPr>
              <a:spLocks/>
            </p:cNvSpPr>
            <p:nvPr/>
          </p:nvSpPr>
          <p:spPr bwMode="auto">
            <a:xfrm>
              <a:off x="3303588" y="3368676"/>
              <a:ext cx="250825" cy="307975"/>
            </a:xfrm>
            <a:custGeom>
              <a:avLst/>
              <a:gdLst>
                <a:gd name="T0" fmla="*/ 24 w 188"/>
                <a:gd name="T1" fmla="*/ 61 h 208"/>
                <a:gd name="T2" fmla="*/ 13 w 188"/>
                <a:gd name="T3" fmla="*/ 41 h 208"/>
                <a:gd name="T4" fmla="*/ 18 w 188"/>
                <a:gd name="T5" fmla="*/ 42 h 208"/>
                <a:gd name="T6" fmla="*/ 27 w 188"/>
                <a:gd name="T7" fmla="*/ 52 h 208"/>
                <a:gd name="T8" fmla="*/ 44 w 188"/>
                <a:gd name="T9" fmla="*/ 82 h 208"/>
                <a:gd name="T10" fmla="*/ 57 w 188"/>
                <a:gd name="T11" fmla="*/ 96 h 208"/>
                <a:gd name="T12" fmla="*/ 60 w 188"/>
                <a:gd name="T13" fmla="*/ 93 h 208"/>
                <a:gd name="T14" fmla="*/ 47 w 188"/>
                <a:gd name="T15" fmla="*/ 75 h 208"/>
                <a:gd name="T16" fmla="*/ 33 w 188"/>
                <a:gd name="T17" fmla="*/ 46 h 208"/>
                <a:gd name="T18" fmla="*/ 23 w 188"/>
                <a:gd name="T19" fmla="*/ 38 h 208"/>
                <a:gd name="T20" fmla="*/ 17 w 188"/>
                <a:gd name="T21" fmla="*/ 22 h 208"/>
                <a:gd name="T22" fmla="*/ 7 w 188"/>
                <a:gd name="T23" fmla="*/ 8 h 208"/>
                <a:gd name="T24" fmla="*/ 7 w 188"/>
                <a:gd name="T25" fmla="*/ 7 h 208"/>
                <a:gd name="T26" fmla="*/ 7 w 188"/>
                <a:gd name="T27" fmla="*/ 6 h 208"/>
                <a:gd name="T28" fmla="*/ 14 w 188"/>
                <a:gd name="T29" fmla="*/ 1 h 208"/>
                <a:gd name="T30" fmla="*/ 28 w 188"/>
                <a:gd name="T31" fmla="*/ 2 h 208"/>
                <a:gd name="T32" fmla="*/ 37 w 188"/>
                <a:gd name="T33" fmla="*/ 0 h 208"/>
                <a:gd name="T34" fmla="*/ 90 w 188"/>
                <a:gd name="T35" fmla="*/ 46 h 208"/>
                <a:gd name="T36" fmla="*/ 104 w 188"/>
                <a:gd name="T37" fmla="*/ 48 h 208"/>
                <a:gd name="T38" fmla="*/ 124 w 188"/>
                <a:gd name="T39" fmla="*/ 57 h 208"/>
                <a:gd name="T40" fmla="*/ 144 w 188"/>
                <a:gd name="T41" fmla="*/ 55 h 208"/>
                <a:gd name="T42" fmla="*/ 150 w 188"/>
                <a:gd name="T43" fmla="*/ 66 h 208"/>
                <a:gd name="T44" fmla="*/ 165 w 188"/>
                <a:gd name="T45" fmla="*/ 83 h 208"/>
                <a:gd name="T46" fmla="*/ 166 w 188"/>
                <a:gd name="T47" fmla="*/ 86 h 208"/>
                <a:gd name="T48" fmla="*/ 171 w 188"/>
                <a:gd name="T49" fmla="*/ 98 h 208"/>
                <a:gd name="T50" fmla="*/ 169 w 188"/>
                <a:gd name="T51" fmla="*/ 120 h 208"/>
                <a:gd name="T52" fmla="*/ 166 w 188"/>
                <a:gd name="T53" fmla="*/ 127 h 208"/>
                <a:gd name="T54" fmla="*/ 178 w 188"/>
                <a:gd name="T55" fmla="*/ 130 h 208"/>
                <a:gd name="T56" fmla="*/ 181 w 188"/>
                <a:gd name="T57" fmla="*/ 142 h 208"/>
                <a:gd name="T58" fmla="*/ 171 w 188"/>
                <a:gd name="T59" fmla="*/ 149 h 208"/>
                <a:gd name="T60" fmla="*/ 174 w 188"/>
                <a:gd name="T61" fmla="*/ 160 h 208"/>
                <a:gd name="T62" fmla="*/ 169 w 188"/>
                <a:gd name="T63" fmla="*/ 164 h 208"/>
                <a:gd name="T64" fmla="*/ 177 w 188"/>
                <a:gd name="T65" fmla="*/ 173 h 208"/>
                <a:gd name="T66" fmla="*/ 185 w 188"/>
                <a:gd name="T67" fmla="*/ 180 h 208"/>
                <a:gd name="T68" fmla="*/ 185 w 188"/>
                <a:gd name="T69" fmla="*/ 188 h 208"/>
                <a:gd name="T70" fmla="*/ 175 w 188"/>
                <a:gd name="T71" fmla="*/ 184 h 208"/>
                <a:gd name="T72" fmla="*/ 167 w 188"/>
                <a:gd name="T73" fmla="*/ 180 h 208"/>
                <a:gd name="T74" fmla="*/ 172 w 188"/>
                <a:gd name="T75" fmla="*/ 190 h 208"/>
                <a:gd name="T76" fmla="*/ 178 w 188"/>
                <a:gd name="T77" fmla="*/ 202 h 208"/>
                <a:gd name="T78" fmla="*/ 165 w 188"/>
                <a:gd name="T79" fmla="*/ 208 h 208"/>
                <a:gd name="T80" fmla="*/ 155 w 188"/>
                <a:gd name="T81" fmla="*/ 202 h 208"/>
                <a:gd name="T82" fmla="*/ 137 w 188"/>
                <a:gd name="T83" fmla="*/ 190 h 208"/>
                <a:gd name="T84" fmla="*/ 118 w 188"/>
                <a:gd name="T85" fmla="*/ 174 h 208"/>
                <a:gd name="T86" fmla="*/ 114 w 188"/>
                <a:gd name="T87" fmla="*/ 167 h 208"/>
                <a:gd name="T88" fmla="*/ 107 w 188"/>
                <a:gd name="T89" fmla="*/ 176 h 208"/>
                <a:gd name="T90" fmla="*/ 97 w 188"/>
                <a:gd name="T91" fmla="*/ 172 h 208"/>
                <a:gd name="T92" fmla="*/ 83 w 188"/>
                <a:gd name="T93" fmla="*/ 160 h 208"/>
                <a:gd name="T94" fmla="*/ 77 w 188"/>
                <a:gd name="T95" fmla="*/ 150 h 208"/>
                <a:gd name="T96" fmla="*/ 73 w 188"/>
                <a:gd name="T97" fmla="*/ 142 h 208"/>
                <a:gd name="T98" fmla="*/ 56 w 188"/>
                <a:gd name="T99" fmla="*/ 129 h 208"/>
                <a:gd name="T100" fmla="*/ 39 w 188"/>
                <a:gd name="T101" fmla="*/ 125 h 208"/>
                <a:gd name="T102" fmla="*/ 43 w 188"/>
                <a:gd name="T103" fmla="*/ 120 h 208"/>
                <a:gd name="T104" fmla="*/ 37 w 188"/>
                <a:gd name="T105" fmla="*/ 115 h 208"/>
                <a:gd name="T106" fmla="*/ 31 w 188"/>
                <a:gd name="T107" fmla="*/ 112 h 208"/>
                <a:gd name="T108" fmla="*/ 31 w 188"/>
                <a:gd name="T109" fmla="*/ 103 h 208"/>
                <a:gd name="T110" fmla="*/ 23 w 188"/>
                <a:gd name="T111" fmla="*/ 106 h 208"/>
                <a:gd name="T112" fmla="*/ 25 w 188"/>
                <a:gd name="T113" fmla="*/ 117 h 208"/>
                <a:gd name="T114" fmla="*/ 17 w 188"/>
                <a:gd name="T115" fmla="*/ 124 h 208"/>
                <a:gd name="T116" fmla="*/ 16 w 188"/>
                <a:gd name="T117" fmla="*/ 137 h 208"/>
                <a:gd name="T118" fmla="*/ 5 w 188"/>
                <a:gd name="T119" fmla="*/ 137 h 208"/>
                <a:gd name="T120" fmla="*/ 5 w 188"/>
                <a:gd name="T121" fmla="*/ 128 h 208"/>
                <a:gd name="T122" fmla="*/ 16 w 188"/>
                <a:gd name="T123" fmla="*/ 101 h 208"/>
                <a:gd name="T124" fmla="*/ 24 w 188"/>
                <a:gd name="T125" fmla="*/ 6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08">
                  <a:moveTo>
                    <a:pt x="24" y="61"/>
                  </a:moveTo>
                  <a:cubicBezTo>
                    <a:pt x="24" y="57"/>
                    <a:pt x="17" y="46"/>
                    <a:pt x="13" y="41"/>
                  </a:cubicBezTo>
                  <a:cubicBezTo>
                    <a:pt x="9" y="36"/>
                    <a:pt x="15" y="38"/>
                    <a:pt x="18" y="42"/>
                  </a:cubicBezTo>
                  <a:cubicBezTo>
                    <a:pt x="21" y="46"/>
                    <a:pt x="25" y="48"/>
                    <a:pt x="27" y="52"/>
                  </a:cubicBezTo>
                  <a:cubicBezTo>
                    <a:pt x="29" y="55"/>
                    <a:pt x="40" y="75"/>
                    <a:pt x="44" y="82"/>
                  </a:cubicBezTo>
                  <a:cubicBezTo>
                    <a:pt x="48" y="88"/>
                    <a:pt x="53" y="92"/>
                    <a:pt x="57" y="96"/>
                  </a:cubicBezTo>
                  <a:cubicBezTo>
                    <a:pt x="62" y="100"/>
                    <a:pt x="62" y="95"/>
                    <a:pt x="60" y="93"/>
                  </a:cubicBezTo>
                  <a:cubicBezTo>
                    <a:pt x="58" y="91"/>
                    <a:pt x="49" y="78"/>
                    <a:pt x="47" y="75"/>
                  </a:cubicBezTo>
                  <a:cubicBezTo>
                    <a:pt x="45" y="72"/>
                    <a:pt x="33" y="48"/>
                    <a:pt x="33" y="46"/>
                  </a:cubicBezTo>
                  <a:cubicBezTo>
                    <a:pt x="32" y="43"/>
                    <a:pt x="26" y="40"/>
                    <a:pt x="23" y="38"/>
                  </a:cubicBezTo>
                  <a:cubicBezTo>
                    <a:pt x="19" y="35"/>
                    <a:pt x="19" y="28"/>
                    <a:pt x="17" y="22"/>
                  </a:cubicBezTo>
                  <a:cubicBezTo>
                    <a:pt x="16" y="17"/>
                    <a:pt x="9" y="10"/>
                    <a:pt x="7" y="8"/>
                  </a:cubicBezTo>
                  <a:cubicBezTo>
                    <a:pt x="7" y="7"/>
                    <a:pt x="7" y="7"/>
                    <a:pt x="7" y="7"/>
                  </a:cubicBezTo>
                  <a:cubicBezTo>
                    <a:pt x="7" y="6"/>
                    <a:pt x="7" y="6"/>
                    <a:pt x="7" y="6"/>
                  </a:cubicBezTo>
                  <a:cubicBezTo>
                    <a:pt x="7" y="6"/>
                    <a:pt x="10" y="1"/>
                    <a:pt x="14" y="1"/>
                  </a:cubicBezTo>
                  <a:cubicBezTo>
                    <a:pt x="18" y="1"/>
                    <a:pt x="23" y="2"/>
                    <a:pt x="28" y="2"/>
                  </a:cubicBezTo>
                  <a:cubicBezTo>
                    <a:pt x="33" y="2"/>
                    <a:pt x="37" y="0"/>
                    <a:pt x="37" y="0"/>
                  </a:cubicBezTo>
                  <a:cubicBezTo>
                    <a:pt x="90" y="46"/>
                    <a:pt x="90" y="46"/>
                    <a:pt x="90" y="46"/>
                  </a:cubicBezTo>
                  <a:cubicBezTo>
                    <a:pt x="90" y="46"/>
                    <a:pt x="101" y="46"/>
                    <a:pt x="104" y="48"/>
                  </a:cubicBezTo>
                  <a:cubicBezTo>
                    <a:pt x="107" y="51"/>
                    <a:pt x="119" y="58"/>
                    <a:pt x="124" y="57"/>
                  </a:cubicBezTo>
                  <a:cubicBezTo>
                    <a:pt x="129" y="56"/>
                    <a:pt x="142" y="51"/>
                    <a:pt x="144" y="55"/>
                  </a:cubicBezTo>
                  <a:cubicBezTo>
                    <a:pt x="146" y="59"/>
                    <a:pt x="147" y="64"/>
                    <a:pt x="150" y="66"/>
                  </a:cubicBezTo>
                  <a:cubicBezTo>
                    <a:pt x="152" y="68"/>
                    <a:pt x="163" y="81"/>
                    <a:pt x="165" y="83"/>
                  </a:cubicBezTo>
                  <a:cubicBezTo>
                    <a:pt x="164" y="84"/>
                    <a:pt x="164" y="85"/>
                    <a:pt x="166" y="86"/>
                  </a:cubicBezTo>
                  <a:cubicBezTo>
                    <a:pt x="170" y="90"/>
                    <a:pt x="171" y="94"/>
                    <a:pt x="171" y="98"/>
                  </a:cubicBezTo>
                  <a:cubicBezTo>
                    <a:pt x="171" y="102"/>
                    <a:pt x="171" y="118"/>
                    <a:pt x="169" y="120"/>
                  </a:cubicBezTo>
                  <a:cubicBezTo>
                    <a:pt x="168" y="123"/>
                    <a:pt x="163" y="126"/>
                    <a:pt x="166" y="127"/>
                  </a:cubicBezTo>
                  <a:cubicBezTo>
                    <a:pt x="169" y="128"/>
                    <a:pt x="176" y="129"/>
                    <a:pt x="178" y="130"/>
                  </a:cubicBezTo>
                  <a:cubicBezTo>
                    <a:pt x="180" y="132"/>
                    <a:pt x="186" y="142"/>
                    <a:pt x="181" y="142"/>
                  </a:cubicBezTo>
                  <a:cubicBezTo>
                    <a:pt x="177" y="142"/>
                    <a:pt x="169" y="146"/>
                    <a:pt x="171" y="149"/>
                  </a:cubicBezTo>
                  <a:cubicBezTo>
                    <a:pt x="172" y="152"/>
                    <a:pt x="177" y="160"/>
                    <a:pt x="174" y="160"/>
                  </a:cubicBezTo>
                  <a:cubicBezTo>
                    <a:pt x="171" y="160"/>
                    <a:pt x="165" y="162"/>
                    <a:pt x="169" y="164"/>
                  </a:cubicBezTo>
                  <a:cubicBezTo>
                    <a:pt x="173" y="167"/>
                    <a:pt x="173" y="169"/>
                    <a:pt x="177" y="173"/>
                  </a:cubicBezTo>
                  <a:cubicBezTo>
                    <a:pt x="180" y="177"/>
                    <a:pt x="185" y="180"/>
                    <a:pt x="185" y="180"/>
                  </a:cubicBezTo>
                  <a:cubicBezTo>
                    <a:pt x="187" y="182"/>
                    <a:pt x="188" y="185"/>
                    <a:pt x="185" y="188"/>
                  </a:cubicBezTo>
                  <a:cubicBezTo>
                    <a:pt x="183" y="192"/>
                    <a:pt x="179" y="187"/>
                    <a:pt x="175" y="184"/>
                  </a:cubicBezTo>
                  <a:cubicBezTo>
                    <a:pt x="172" y="182"/>
                    <a:pt x="171" y="181"/>
                    <a:pt x="167" y="180"/>
                  </a:cubicBezTo>
                  <a:cubicBezTo>
                    <a:pt x="164" y="180"/>
                    <a:pt x="169" y="187"/>
                    <a:pt x="172" y="190"/>
                  </a:cubicBezTo>
                  <a:cubicBezTo>
                    <a:pt x="175" y="192"/>
                    <a:pt x="177" y="198"/>
                    <a:pt x="178" y="202"/>
                  </a:cubicBezTo>
                  <a:cubicBezTo>
                    <a:pt x="179" y="207"/>
                    <a:pt x="171" y="208"/>
                    <a:pt x="165" y="208"/>
                  </a:cubicBezTo>
                  <a:cubicBezTo>
                    <a:pt x="159" y="208"/>
                    <a:pt x="159" y="204"/>
                    <a:pt x="155" y="202"/>
                  </a:cubicBezTo>
                  <a:cubicBezTo>
                    <a:pt x="151" y="199"/>
                    <a:pt x="145" y="193"/>
                    <a:pt x="137" y="190"/>
                  </a:cubicBezTo>
                  <a:cubicBezTo>
                    <a:pt x="129" y="186"/>
                    <a:pt x="121" y="177"/>
                    <a:pt x="118" y="174"/>
                  </a:cubicBezTo>
                  <a:cubicBezTo>
                    <a:pt x="115" y="172"/>
                    <a:pt x="116" y="168"/>
                    <a:pt x="114" y="167"/>
                  </a:cubicBezTo>
                  <a:cubicBezTo>
                    <a:pt x="112" y="166"/>
                    <a:pt x="110" y="174"/>
                    <a:pt x="107" y="176"/>
                  </a:cubicBezTo>
                  <a:cubicBezTo>
                    <a:pt x="103" y="179"/>
                    <a:pt x="99" y="177"/>
                    <a:pt x="97" y="172"/>
                  </a:cubicBezTo>
                  <a:cubicBezTo>
                    <a:pt x="95" y="166"/>
                    <a:pt x="87" y="161"/>
                    <a:pt x="83" y="160"/>
                  </a:cubicBezTo>
                  <a:cubicBezTo>
                    <a:pt x="79" y="158"/>
                    <a:pt x="79" y="153"/>
                    <a:pt x="77" y="150"/>
                  </a:cubicBezTo>
                  <a:cubicBezTo>
                    <a:pt x="76" y="148"/>
                    <a:pt x="75" y="146"/>
                    <a:pt x="73" y="142"/>
                  </a:cubicBezTo>
                  <a:cubicBezTo>
                    <a:pt x="70" y="138"/>
                    <a:pt x="61" y="133"/>
                    <a:pt x="56" y="129"/>
                  </a:cubicBezTo>
                  <a:cubicBezTo>
                    <a:pt x="51" y="125"/>
                    <a:pt x="46" y="126"/>
                    <a:pt x="39" y="125"/>
                  </a:cubicBezTo>
                  <a:cubicBezTo>
                    <a:pt x="31" y="124"/>
                    <a:pt x="39" y="122"/>
                    <a:pt x="43" y="120"/>
                  </a:cubicBezTo>
                  <a:cubicBezTo>
                    <a:pt x="46" y="118"/>
                    <a:pt x="40" y="115"/>
                    <a:pt x="37" y="115"/>
                  </a:cubicBezTo>
                  <a:cubicBezTo>
                    <a:pt x="33" y="115"/>
                    <a:pt x="32" y="116"/>
                    <a:pt x="31" y="112"/>
                  </a:cubicBezTo>
                  <a:cubicBezTo>
                    <a:pt x="31" y="109"/>
                    <a:pt x="33" y="107"/>
                    <a:pt x="31" y="103"/>
                  </a:cubicBezTo>
                  <a:cubicBezTo>
                    <a:pt x="29" y="99"/>
                    <a:pt x="25" y="104"/>
                    <a:pt x="23" y="106"/>
                  </a:cubicBezTo>
                  <a:cubicBezTo>
                    <a:pt x="21" y="109"/>
                    <a:pt x="23" y="114"/>
                    <a:pt x="25" y="117"/>
                  </a:cubicBezTo>
                  <a:cubicBezTo>
                    <a:pt x="27" y="120"/>
                    <a:pt x="21" y="123"/>
                    <a:pt x="17" y="124"/>
                  </a:cubicBezTo>
                  <a:cubicBezTo>
                    <a:pt x="13" y="126"/>
                    <a:pt x="16" y="133"/>
                    <a:pt x="16" y="137"/>
                  </a:cubicBezTo>
                  <a:cubicBezTo>
                    <a:pt x="16" y="141"/>
                    <a:pt x="9" y="138"/>
                    <a:pt x="5" y="137"/>
                  </a:cubicBezTo>
                  <a:cubicBezTo>
                    <a:pt x="0" y="136"/>
                    <a:pt x="3" y="132"/>
                    <a:pt x="5" y="128"/>
                  </a:cubicBezTo>
                  <a:cubicBezTo>
                    <a:pt x="7" y="123"/>
                    <a:pt x="15" y="105"/>
                    <a:pt x="16" y="101"/>
                  </a:cubicBezTo>
                  <a:cubicBezTo>
                    <a:pt x="17" y="97"/>
                    <a:pt x="24" y="65"/>
                    <a:pt x="24" y="61"/>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Mendocino County">
              <a:extLst>
                <a:ext uri="{FF2B5EF4-FFF2-40B4-BE49-F238E27FC236}">
                  <a16:creationId xmlns:a16="http://schemas.microsoft.com/office/drawing/2014/main" id="{5B215B6E-E533-4157-B389-8C3804D6009A}"/>
                </a:ext>
              </a:extLst>
            </p:cNvPr>
            <p:cNvSpPr>
              <a:spLocks/>
            </p:cNvSpPr>
            <p:nvPr/>
          </p:nvSpPr>
          <p:spPr bwMode="auto">
            <a:xfrm>
              <a:off x="2895601" y="2319338"/>
              <a:ext cx="495300" cy="771525"/>
            </a:xfrm>
            <a:custGeom>
              <a:avLst/>
              <a:gdLst>
                <a:gd name="T0" fmla="*/ 337 w 372"/>
                <a:gd name="T1" fmla="*/ 13 h 521"/>
                <a:gd name="T2" fmla="*/ 342 w 372"/>
                <a:gd name="T3" fmla="*/ 22 h 521"/>
                <a:gd name="T4" fmla="*/ 336 w 372"/>
                <a:gd name="T5" fmla="*/ 48 h 521"/>
                <a:gd name="T6" fmla="*/ 337 w 372"/>
                <a:gd name="T7" fmla="*/ 89 h 521"/>
                <a:gd name="T8" fmla="*/ 338 w 372"/>
                <a:gd name="T9" fmla="*/ 110 h 521"/>
                <a:gd name="T10" fmla="*/ 350 w 372"/>
                <a:gd name="T11" fmla="*/ 126 h 521"/>
                <a:gd name="T12" fmla="*/ 352 w 372"/>
                <a:gd name="T13" fmla="*/ 200 h 521"/>
                <a:gd name="T14" fmla="*/ 336 w 372"/>
                <a:gd name="T15" fmla="*/ 207 h 521"/>
                <a:gd name="T16" fmla="*/ 298 w 372"/>
                <a:gd name="T17" fmla="*/ 212 h 521"/>
                <a:gd name="T18" fmla="*/ 299 w 372"/>
                <a:gd name="T19" fmla="*/ 255 h 521"/>
                <a:gd name="T20" fmla="*/ 306 w 372"/>
                <a:gd name="T21" fmla="*/ 325 h 521"/>
                <a:gd name="T22" fmla="*/ 292 w 372"/>
                <a:gd name="T23" fmla="*/ 346 h 521"/>
                <a:gd name="T24" fmla="*/ 288 w 372"/>
                <a:gd name="T25" fmla="*/ 362 h 521"/>
                <a:gd name="T26" fmla="*/ 288 w 372"/>
                <a:gd name="T27" fmla="*/ 392 h 521"/>
                <a:gd name="T28" fmla="*/ 307 w 372"/>
                <a:gd name="T29" fmla="*/ 421 h 521"/>
                <a:gd name="T30" fmla="*/ 327 w 372"/>
                <a:gd name="T31" fmla="*/ 449 h 521"/>
                <a:gd name="T32" fmla="*/ 336 w 372"/>
                <a:gd name="T33" fmla="*/ 462 h 521"/>
                <a:gd name="T34" fmla="*/ 356 w 372"/>
                <a:gd name="T35" fmla="*/ 475 h 521"/>
                <a:gd name="T36" fmla="*/ 372 w 372"/>
                <a:gd name="T37" fmla="*/ 488 h 521"/>
                <a:gd name="T38" fmla="*/ 288 w 372"/>
                <a:gd name="T39" fmla="*/ 488 h 521"/>
                <a:gd name="T40" fmla="*/ 270 w 372"/>
                <a:gd name="T41" fmla="*/ 499 h 521"/>
                <a:gd name="T42" fmla="*/ 194 w 372"/>
                <a:gd name="T43" fmla="*/ 511 h 521"/>
                <a:gd name="T44" fmla="*/ 144 w 372"/>
                <a:gd name="T45" fmla="*/ 520 h 521"/>
                <a:gd name="T46" fmla="*/ 135 w 372"/>
                <a:gd name="T47" fmla="*/ 510 h 521"/>
                <a:gd name="T48" fmla="*/ 115 w 372"/>
                <a:gd name="T49" fmla="*/ 490 h 521"/>
                <a:gd name="T50" fmla="*/ 82 w 372"/>
                <a:gd name="T51" fmla="*/ 444 h 521"/>
                <a:gd name="T52" fmla="*/ 95 w 372"/>
                <a:gd name="T53" fmla="*/ 420 h 521"/>
                <a:gd name="T54" fmla="*/ 79 w 372"/>
                <a:gd name="T55" fmla="*/ 345 h 521"/>
                <a:gd name="T56" fmla="*/ 70 w 372"/>
                <a:gd name="T57" fmla="*/ 323 h 521"/>
                <a:gd name="T58" fmla="*/ 62 w 372"/>
                <a:gd name="T59" fmla="*/ 293 h 521"/>
                <a:gd name="T60" fmla="*/ 58 w 372"/>
                <a:gd name="T61" fmla="*/ 266 h 521"/>
                <a:gd name="T62" fmla="*/ 61 w 372"/>
                <a:gd name="T63" fmla="*/ 238 h 521"/>
                <a:gd name="T64" fmla="*/ 78 w 372"/>
                <a:gd name="T65" fmla="*/ 192 h 521"/>
                <a:gd name="T66" fmla="*/ 71 w 372"/>
                <a:gd name="T67" fmla="*/ 134 h 521"/>
                <a:gd name="T68" fmla="*/ 55 w 372"/>
                <a:gd name="T69" fmla="*/ 82 h 521"/>
                <a:gd name="T70" fmla="*/ 34 w 372"/>
                <a:gd name="T71" fmla="*/ 51 h 521"/>
                <a:gd name="T72" fmla="*/ 18 w 372"/>
                <a:gd name="T73" fmla="*/ 25 h 521"/>
                <a:gd name="T74" fmla="*/ 147 w 372"/>
                <a:gd name="T75" fmla="*/ 3 h 521"/>
                <a:gd name="T76" fmla="*/ 148 w 372"/>
                <a:gd name="T77" fmla="*/ 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2" h="521">
                  <a:moveTo>
                    <a:pt x="148" y="9"/>
                  </a:moveTo>
                  <a:cubicBezTo>
                    <a:pt x="337" y="13"/>
                    <a:pt x="337" y="13"/>
                    <a:pt x="337" y="13"/>
                  </a:cubicBezTo>
                  <a:cubicBezTo>
                    <a:pt x="338" y="13"/>
                    <a:pt x="338" y="13"/>
                    <a:pt x="338" y="13"/>
                  </a:cubicBezTo>
                  <a:cubicBezTo>
                    <a:pt x="340" y="16"/>
                    <a:pt x="341" y="20"/>
                    <a:pt x="342" y="22"/>
                  </a:cubicBezTo>
                  <a:cubicBezTo>
                    <a:pt x="344" y="26"/>
                    <a:pt x="343" y="35"/>
                    <a:pt x="340" y="38"/>
                  </a:cubicBezTo>
                  <a:cubicBezTo>
                    <a:pt x="338" y="40"/>
                    <a:pt x="337" y="44"/>
                    <a:pt x="336" y="48"/>
                  </a:cubicBezTo>
                  <a:cubicBezTo>
                    <a:pt x="334" y="51"/>
                    <a:pt x="330" y="64"/>
                    <a:pt x="331" y="67"/>
                  </a:cubicBezTo>
                  <a:cubicBezTo>
                    <a:pt x="332" y="69"/>
                    <a:pt x="335" y="82"/>
                    <a:pt x="337" y="89"/>
                  </a:cubicBezTo>
                  <a:cubicBezTo>
                    <a:pt x="337" y="91"/>
                    <a:pt x="338" y="92"/>
                    <a:pt x="338" y="93"/>
                  </a:cubicBezTo>
                  <a:cubicBezTo>
                    <a:pt x="338" y="97"/>
                    <a:pt x="333" y="109"/>
                    <a:pt x="338" y="110"/>
                  </a:cubicBezTo>
                  <a:cubicBezTo>
                    <a:pt x="342" y="110"/>
                    <a:pt x="345" y="109"/>
                    <a:pt x="346" y="114"/>
                  </a:cubicBezTo>
                  <a:cubicBezTo>
                    <a:pt x="348" y="118"/>
                    <a:pt x="350" y="122"/>
                    <a:pt x="350" y="126"/>
                  </a:cubicBezTo>
                  <a:cubicBezTo>
                    <a:pt x="350" y="129"/>
                    <a:pt x="351" y="158"/>
                    <a:pt x="352" y="179"/>
                  </a:cubicBezTo>
                  <a:cubicBezTo>
                    <a:pt x="352" y="191"/>
                    <a:pt x="352" y="200"/>
                    <a:pt x="352" y="200"/>
                  </a:cubicBezTo>
                  <a:cubicBezTo>
                    <a:pt x="337" y="200"/>
                    <a:pt x="337" y="200"/>
                    <a:pt x="337" y="200"/>
                  </a:cubicBezTo>
                  <a:cubicBezTo>
                    <a:pt x="336" y="207"/>
                    <a:pt x="336" y="207"/>
                    <a:pt x="336" y="207"/>
                  </a:cubicBezTo>
                  <a:cubicBezTo>
                    <a:pt x="311" y="205"/>
                    <a:pt x="311" y="205"/>
                    <a:pt x="311" y="205"/>
                  </a:cubicBezTo>
                  <a:cubicBezTo>
                    <a:pt x="298" y="212"/>
                    <a:pt x="298" y="212"/>
                    <a:pt x="298" y="212"/>
                  </a:cubicBezTo>
                  <a:cubicBezTo>
                    <a:pt x="294" y="249"/>
                    <a:pt x="294" y="249"/>
                    <a:pt x="294" y="249"/>
                  </a:cubicBezTo>
                  <a:cubicBezTo>
                    <a:pt x="294" y="249"/>
                    <a:pt x="298" y="251"/>
                    <a:pt x="299" y="255"/>
                  </a:cubicBezTo>
                  <a:cubicBezTo>
                    <a:pt x="300" y="259"/>
                    <a:pt x="317" y="324"/>
                    <a:pt x="317" y="324"/>
                  </a:cubicBezTo>
                  <a:cubicBezTo>
                    <a:pt x="306" y="325"/>
                    <a:pt x="306" y="325"/>
                    <a:pt x="306" y="325"/>
                  </a:cubicBezTo>
                  <a:cubicBezTo>
                    <a:pt x="303" y="346"/>
                    <a:pt x="303" y="346"/>
                    <a:pt x="303" y="346"/>
                  </a:cubicBezTo>
                  <a:cubicBezTo>
                    <a:pt x="292" y="346"/>
                    <a:pt x="292" y="346"/>
                    <a:pt x="292" y="346"/>
                  </a:cubicBezTo>
                  <a:cubicBezTo>
                    <a:pt x="294" y="362"/>
                    <a:pt x="294" y="362"/>
                    <a:pt x="294" y="362"/>
                  </a:cubicBezTo>
                  <a:cubicBezTo>
                    <a:pt x="288" y="362"/>
                    <a:pt x="288" y="362"/>
                    <a:pt x="288" y="362"/>
                  </a:cubicBezTo>
                  <a:cubicBezTo>
                    <a:pt x="288" y="362"/>
                    <a:pt x="286" y="376"/>
                    <a:pt x="286" y="379"/>
                  </a:cubicBezTo>
                  <a:cubicBezTo>
                    <a:pt x="286" y="382"/>
                    <a:pt x="285" y="390"/>
                    <a:pt x="288" y="392"/>
                  </a:cubicBezTo>
                  <a:cubicBezTo>
                    <a:pt x="290" y="394"/>
                    <a:pt x="298" y="402"/>
                    <a:pt x="299" y="406"/>
                  </a:cubicBezTo>
                  <a:cubicBezTo>
                    <a:pt x="300" y="411"/>
                    <a:pt x="304" y="420"/>
                    <a:pt x="307" y="421"/>
                  </a:cubicBezTo>
                  <a:cubicBezTo>
                    <a:pt x="310" y="422"/>
                    <a:pt x="319" y="420"/>
                    <a:pt x="320" y="424"/>
                  </a:cubicBezTo>
                  <a:cubicBezTo>
                    <a:pt x="322" y="428"/>
                    <a:pt x="324" y="445"/>
                    <a:pt x="327" y="449"/>
                  </a:cubicBezTo>
                  <a:cubicBezTo>
                    <a:pt x="330" y="453"/>
                    <a:pt x="333" y="454"/>
                    <a:pt x="333" y="456"/>
                  </a:cubicBezTo>
                  <a:cubicBezTo>
                    <a:pt x="333" y="458"/>
                    <a:pt x="331" y="461"/>
                    <a:pt x="336" y="462"/>
                  </a:cubicBezTo>
                  <a:cubicBezTo>
                    <a:pt x="340" y="462"/>
                    <a:pt x="347" y="461"/>
                    <a:pt x="348" y="464"/>
                  </a:cubicBezTo>
                  <a:cubicBezTo>
                    <a:pt x="348" y="466"/>
                    <a:pt x="352" y="474"/>
                    <a:pt x="356" y="475"/>
                  </a:cubicBezTo>
                  <a:cubicBezTo>
                    <a:pt x="361" y="476"/>
                    <a:pt x="372" y="482"/>
                    <a:pt x="372" y="482"/>
                  </a:cubicBezTo>
                  <a:cubicBezTo>
                    <a:pt x="372" y="488"/>
                    <a:pt x="372" y="488"/>
                    <a:pt x="372" y="488"/>
                  </a:cubicBezTo>
                  <a:cubicBezTo>
                    <a:pt x="288" y="483"/>
                    <a:pt x="288" y="483"/>
                    <a:pt x="288" y="483"/>
                  </a:cubicBezTo>
                  <a:cubicBezTo>
                    <a:pt x="288" y="488"/>
                    <a:pt x="288" y="488"/>
                    <a:pt x="288" y="488"/>
                  </a:cubicBezTo>
                  <a:cubicBezTo>
                    <a:pt x="270" y="489"/>
                    <a:pt x="270" y="489"/>
                    <a:pt x="270" y="489"/>
                  </a:cubicBezTo>
                  <a:cubicBezTo>
                    <a:pt x="270" y="499"/>
                    <a:pt x="270" y="499"/>
                    <a:pt x="270" y="499"/>
                  </a:cubicBezTo>
                  <a:cubicBezTo>
                    <a:pt x="196" y="500"/>
                    <a:pt x="196" y="500"/>
                    <a:pt x="196" y="500"/>
                  </a:cubicBezTo>
                  <a:cubicBezTo>
                    <a:pt x="194" y="511"/>
                    <a:pt x="194" y="511"/>
                    <a:pt x="194" y="511"/>
                  </a:cubicBezTo>
                  <a:cubicBezTo>
                    <a:pt x="156" y="511"/>
                    <a:pt x="156" y="511"/>
                    <a:pt x="156" y="511"/>
                  </a:cubicBezTo>
                  <a:cubicBezTo>
                    <a:pt x="144" y="520"/>
                    <a:pt x="144" y="520"/>
                    <a:pt x="144" y="520"/>
                  </a:cubicBezTo>
                  <a:cubicBezTo>
                    <a:pt x="144" y="521"/>
                    <a:pt x="144" y="521"/>
                    <a:pt x="144" y="521"/>
                  </a:cubicBezTo>
                  <a:cubicBezTo>
                    <a:pt x="140" y="516"/>
                    <a:pt x="136" y="512"/>
                    <a:pt x="135" y="510"/>
                  </a:cubicBezTo>
                  <a:cubicBezTo>
                    <a:pt x="132" y="505"/>
                    <a:pt x="128" y="504"/>
                    <a:pt x="126" y="502"/>
                  </a:cubicBezTo>
                  <a:cubicBezTo>
                    <a:pt x="123" y="500"/>
                    <a:pt x="118" y="493"/>
                    <a:pt x="115" y="490"/>
                  </a:cubicBezTo>
                  <a:cubicBezTo>
                    <a:pt x="112" y="486"/>
                    <a:pt x="90" y="460"/>
                    <a:pt x="88" y="456"/>
                  </a:cubicBezTo>
                  <a:cubicBezTo>
                    <a:pt x="85" y="452"/>
                    <a:pt x="82" y="448"/>
                    <a:pt x="82" y="444"/>
                  </a:cubicBezTo>
                  <a:cubicBezTo>
                    <a:pt x="82" y="440"/>
                    <a:pt x="83" y="439"/>
                    <a:pt x="85" y="436"/>
                  </a:cubicBezTo>
                  <a:cubicBezTo>
                    <a:pt x="87" y="434"/>
                    <a:pt x="89" y="432"/>
                    <a:pt x="95" y="420"/>
                  </a:cubicBezTo>
                  <a:cubicBezTo>
                    <a:pt x="101" y="409"/>
                    <a:pt x="92" y="379"/>
                    <a:pt x="90" y="373"/>
                  </a:cubicBezTo>
                  <a:cubicBezTo>
                    <a:pt x="89" y="367"/>
                    <a:pt x="81" y="350"/>
                    <a:pt x="79" y="345"/>
                  </a:cubicBezTo>
                  <a:cubicBezTo>
                    <a:pt x="77" y="340"/>
                    <a:pt x="76" y="340"/>
                    <a:pt x="74" y="338"/>
                  </a:cubicBezTo>
                  <a:cubicBezTo>
                    <a:pt x="71" y="336"/>
                    <a:pt x="70" y="327"/>
                    <a:pt x="70" y="323"/>
                  </a:cubicBezTo>
                  <a:cubicBezTo>
                    <a:pt x="70" y="319"/>
                    <a:pt x="65" y="306"/>
                    <a:pt x="64" y="301"/>
                  </a:cubicBezTo>
                  <a:cubicBezTo>
                    <a:pt x="64" y="296"/>
                    <a:pt x="64" y="296"/>
                    <a:pt x="62" y="293"/>
                  </a:cubicBezTo>
                  <a:cubicBezTo>
                    <a:pt x="60" y="290"/>
                    <a:pt x="63" y="284"/>
                    <a:pt x="61" y="282"/>
                  </a:cubicBezTo>
                  <a:cubicBezTo>
                    <a:pt x="59" y="279"/>
                    <a:pt x="58" y="272"/>
                    <a:pt x="58" y="266"/>
                  </a:cubicBezTo>
                  <a:cubicBezTo>
                    <a:pt x="57" y="261"/>
                    <a:pt x="61" y="252"/>
                    <a:pt x="62" y="249"/>
                  </a:cubicBezTo>
                  <a:cubicBezTo>
                    <a:pt x="64" y="246"/>
                    <a:pt x="62" y="241"/>
                    <a:pt x="61" y="238"/>
                  </a:cubicBezTo>
                  <a:cubicBezTo>
                    <a:pt x="60" y="234"/>
                    <a:pt x="66" y="222"/>
                    <a:pt x="67" y="218"/>
                  </a:cubicBezTo>
                  <a:cubicBezTo>
                    <a:pt x="68" y="213"/>
                    <a:pt x="76" y="196"/>
                    <a:pt x="78" y="192"/>
                  </a:cubicBezTo>
                  <a:cubicBezTo>
                    <a:pt x="80" y="188"/>
                    <a:pt x="74" y="177"/>
                    <a:pt x="71" y="170"/>
                  </a:cubicBezTo>
                  <a:cubicBezTo>
                    <a:pt x="68" y="162"/>
                    <a:pt x="71" y="138"/>
                    <a:pt x="71" y="134"/>
                  </a:cubicBezTo>
                  <a:cubicBezTo>
                    <a:pt x="71" y="129"/>
                    <a:pt x="66" y="124"/>
                    <a:pt x="60" y="120"/>
                  </a:cubicBezTo>
                  <a:cubicBezTo>
                    <a:pt x="55" y="116"/>
                    <a:pt x="56" y="90"/>
                    <a:pt x="55" y="82"/>
                  </a:cubicBezTo>
                  <a:cubicBezTo>
                    <a:pt x="54" y="74"/>
                    <a:pt x="51" y="70"/>
                    <a:pt x="44" y="67"/>
                  </a:cubicBezTo>
                  <a:cubicBezTo>
                    <a:pt x="38" y="64"/>
                    <a:pt x="36" y="59"/>
                    <a:pt x="34" y="51"/>
                  </a:cubicBezTo>
                  <a:cubicBezTo>
                    <a:pt x="31" y="43"/>
                    <a:pt x="28" y="40"/>
                    <a:pt x="25" y="38"/>
                  </a:cubicBezTo>
                  <a:cubicBezTo>
                    <a:pt x="22" y="36"/>
                    <a:pt x="20" y="30"/>
                    <a:pt x="18" y="25"/>
                  </a:cubicBezTo>
                  <a:cubicBezTo>
                    <a:pt x="16" y="21"/>
                    <a:pt x="5" y="8"/>
                    <a:pt x="0" y="0"/>
                  </a:cubicBezTo>
                  <a:cubicBezTo>
                    <a:pt x="147" y="3"/>
                    <a:pt x="147" y="3"/>
                    <a:pt x="147" y="3"/>
                  </a:cubicBezTo>
                  <a:cubicBezTo>
                    <a:pt x="148" y="3"/>
                    <a:pt x="148" y="3"/>
                    <a:pt x="148" y="3"/>
                  </a:cubicBezTo>
                  <a:lnTo>
                    <a:pt x="148" y="9"/>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El Dorado County">
              <a:extLst>
                <a:ext uri="{FF2B5EF4-FFF2-40B4-BE49-F238E27FC236}">
                  <a16:creationId xmlns:a16="http://schemas.microsoft.com/office/drawing/2014/main" id="{F95A7A3F-772B-4A3C-921B-953B5054B09E}"/>
                </a:ext>
              </a:extLst>
            </p:cNvPr>
            <p:cNvSpPr>
              <a:spLocks/>
            </p:cNvSpPr>
            <p:nvPr/>
          </p:nvSpPr>
          <p:spPr bwMode="auto">
            <a:xfrm>
              <a:off x="4105276" y="2897188"/>
              <a:ext cx="541338" cy="354013"/>
            </a:xfrm>
            <a:custGeom>
              <a:avLst/>
              <a:gdLst>
                <a:gd name="T0" fmla="*/ 8 w 407"/>
                <a:gd name="T1" fmla="*/ 152 h 239"/>
                <a:gd name="T2" fmla="*/ 0 w 407"/>
                <a:gd name="T3" fmla="*/ 151 h 239"/>
                <a:gd name="T4" fmla="*/ 0 w 407"/>
                <a:gd name="T5" fmla="*/ 151 h 239"/>
                <a:gd name="T6" fmla="*/ 2 w 407"/>
                <a:gd name="T7" fmla="*/ 140 h 239"/>
                <a:gd name="T8" fmla="*/ 10 w 407"/>
                <a:gd name="T9" fmla="*/ 132 h 239"/>
                <a:gd name="T10" fmla="*/ 16 w 407"/>
                <a:gd name="T11" fmla="*/ 113 h 239"/>
                <a:gd name="T12" fmla="*/ 21 w 407"/>
                <a:gd name="T13" fmla="*/ 103 h 239"/>
                <a:gd name="T14" fmla="*/ 29 w 407"/>
                <a:gd name="T15" fmla="*/ 91 h 239"/>
                <a:gd name="T16" fmla="*/ 33 w 407"/>
                <a:gd name="T17" fmla="*/ 74 h 239"/>
                <a:gd name="T18" fmla="*/ 45 w 407"/>
                <a:gd name="T19" fmla="*/ 68 h 239"/>
                <a:gd name="T20" fmla="*/ 62 w 407"/>
                <a:gd name="T21" fmla="*/ 59 h 239"/>
                <a:gd name="T22" fmla="*/ 69 w 407"/>
                <a:gd name="T23" fmla="*/ 51 h 239"/>
                <a:gd name="T24" fmla="*/ 86 w 407"/>
                <a:gd name="T25" fmla="*/ 52 h 239"/>
                <a:gd name="T26" fmla="*/ 98 w 407"/>
                <a:gd name="T27" fmla="*/ 41 h 239"/>
                <a:gd name="T28" fmla="*/ 127 w 407"/>
                <a:gd name="T29" fmla="*/ 31 h 239"/>
                <a:gd name="T30" fmla="*/ 134 w 407"/>
                <a:gd name="T31" fmla="*/ 35 h 239"/>
                <a:gd name="T32" fmla="*/ 142 w 407"/>
                <a:gd name="T33" fmla="*/ 40 h 239"/>
                <a:gd name="T34" fmla="*/ 152 w 407"/>
                <a:gd name="T35" fmla="*/ 48 h 239"/>
                <a:gd name="T36" fmla="*/ 169 w 407"/>
                <a:gd name="T37" fmla="*/ 58 h 239"/>
                <a:gd name="T38" fmla="*/ 184 w 407"/>
                <a:gd name="T39" fmla="*/ 65 h 239"/>
                <a:gd name="T40" fmla="*/ 212 w 407"/>
                <a:gd name="T41" fmla="*/ 47 h 239"/>
                <a:gd name="T42" fmla="*/ 226 w 407"/>
                <a:gd name="T43" fmla="*/ 17 h 239"/>
                <a:gd name="T44" fmla="*/ 288 w 407"/>
                <a:gd name="T45" fmla="*/ 18 h 239"/>
                <a:gd name="T46" fmla="*/ 290 w 407"/>
                <a:gd name="T47" fmla="*/ 16 h 239"/>
                <a:gd name="T48" fmla="*/ 307 w 407"/>
                <a:gd name="T49" fmla="*/ 14 h 239"/>
                <a:gd name="T50" fmla="*/ 321 w 407"/>
                <a:gd name="T51" fmla="*/ 0 h 239"/>
                <a:gd name="T52" fmla="*/ 362 w 407"/>
                <a:gd name="T53" fmla="*/ 0 h 239"/>
                <a:gd name="T54" fmla="*/ 362 w 407"/>
                <a:gd name="T55" fmla="*/ 0 h 239"/>
                <a:gd name="T56" fmla="*/ 363 w 407"/>
                <a:gd name="T57" fmla="*/ 30 h 239"/>
                <a:gd name="T58" fmla="*/ 403 w 407"/>
                <a:gd name="T59" fmla="*/ 63 h 239"/>
                <a:gd name="T60" fmla="*/ 402 w 407"/>
                <a:gd name="T61" fmla="*/ 64 h 239"/>
                <a:gd name="T62" fmla="*/ 404 w 407"/>
                <a:gd name="T63" fmla="*/ 73 h 239"/>
                <a:gd name="T64" fmla="*/ 404 w 407"/>
                <a:gd name="T65" fmla="*/ 86 h 239"/>
                <a:gd name="T66" fmla="*/ 397 w 407"/>
                <a:gd name="T67" fmla="*/ 92 h 239"/>
                <a:gd name="T68" fmla="*/ 392 w 407"/>
                <a:gd name="T69" fmla="*/ 102 h 239"/>
                <a:gd name="T70" fmla="*/ 344 w 407"/>
                <a:gd name="T71" fmla="*/ 152 h 239"/>
                <a:gd name="T72" fmla="*/ 330 w 407"/>
                <a:gd name="T73" fmla="*/ 159 h 239"/>
                <a:gd name="T74" fmla="*/ 320 w 407"/>
                <a:gd name="T75" fmla="*/ 178 h 239"/>
                <a:gd name="T76" fmla="*/ 300 w 407"/>
                <a:gd name="T77" fmla="*/ 189 h 239"/>
                <a:gd name="T78" fmla="*/ 293 w 407"/>
                <a:gd name="T79" fmla="*/ 202 h 239"/>
                <a:gd name="T80" fmla="*/ 282 w 407"/>
                <a:gd name="T81" fmla="*/ 211 h 239"/>
                <a:gd name="T82" fmla="*/ 266 w 407"/>
                <a:gd name="T83" fmla="*/ 221 h 239"/>
                <a:gd name="T84" fmla="*/ 250 w 407"/>
                <a:gd name="T85" fmla="*/ 222 h 239"/>
                <a:gd name="T86" fmla="*/ 232 w 407"/>
                <a:gd name="T87" fmla="*/ 228 h 239"/>
                <a:gd name="T88" fmla="*/ 218 w 407"/>
                <a:gd name="T89" fmla="*/ 229 h 239"/>
                <a:gd name="T90" fmla="*/ 190 w 407"/>
                <a:gd name="T91" fmla="*/ 237 h 239"/>
                <a:gd name="T92" fmla="*/ 152 w 407"/>
                <a:gd name="T93" fmla="*/ 230 h 239"/>
                <a:gd name="T94" fmla="*/ 131 w 407"/>
                <a:gd name="T95" fmla="*/ 221 h 239"/>
                <a:gd name="T96" fmla="*/ 117 w 407"/>
                <a:gd name="T97" fmla="*/ 219 h 239"/>
                <a:gd name="T98" fmla="*/ 102 w 407"/>
                <a:gd name="T99" fmla="*/ 218 h 239"/>
                <a:gd name="T100" fmla="*/ 88 w 407"/>
                <a:gd name="T101" fmla="*/ 229 h 239"/>
                <a:gd name="T102" fmla="*/ 80 w 407"/>
                <a:gd name="T103" fmla="*/ 231 h 239"/>
                <a:gd name="T104" fmla="*/ 68 w 407"/>
                <a:gd name="T105" fmla="*/ 235 h 239"/>
                <a:gd name="T106" fmla="*/ 55 w 407"/>
                <a:gd name="T107" fmla="*/ 235 h 239"/>
                <a:gd name="T108" fmla="*/ 40 w 407"/>
                <a:gd name="T109" fmla="*/ 238 h 239"/>
                <a:gd name="T110" fmla="*/ 8 w 407"/>
                <a:gd name="T111" fmla="*/ 15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7" h="239">
                  <a:moveTo>
                    <a:pt x="8" y="152"/>
                  </a:moveTo>
                  <a:cubicBezTo>
                    <a:pt x="0" y="151"/>
                    <a:pt x="0" y="151"/>
                    <a:pt x="0" y="151"/>
                  </a:cubicBezTo>
                  <a:cubicBezTo>
                    <a:pt x="0" y="151"/>
                    <a:pt x="0" y="151"/>
                    <a:pt x="0" y="151"/>
                  </a:cubicBezTo>
                  <a:cubicBezTo>
                    <a:pt x="0" y="151"/>
                    <a:pt x="2" y="143"/>
                    <a:pt x="2" y="140"/>
                  </a:cubicBezTo>
                  <a:cubicBezTo>
                    <a:pt x="3" y="138"/>
                    <a:pt x="9" y="134"/>
                    <a:pt x="10" y="132"/>
                  </a:cubicBezTo>
                  <a:cubicBezTo>
                    <a:pt x="12" y="130"/>
                    <a:pt x="16" y="116"/>
                    <a:pt x="16" y="113"/>
                  </a:cubicBezTo>
                  <a:cubicBezTo>
                    <a:pt x="16" y="110"/>
                    <a:pt x="19" y="106"/>
                    <a:pt x="21" y="103"/>
                  </a:cubicBezTo>
                  <a:cubicBezTo>
                    <a:pt x="23" y="100"/>
                    <a:pt x="28" y="94"/>
                    <a:pt x="29" y="91"/>
                  </a:cubicBezTo>
                  <a:cubicBezTo>
                    <a:pt x="30" y="88"/>
                    <a:pt x="32" y="77"/>
                    <a:pt x="33" y="74"/>
                  </a:cubicBezTo>
                  <a:cubicBezTo>
                    <a:pt x="34" y="70"/>
                    <a:pt x="42" y="68"/>
                    <a:pt x="45" y="68"/>
                  </a:cubicBezTo>
                  <a:cubicBezTo>
                    <a:pt x="48" y="67"/>
                    <a:pt x="59" y="61"/>
                    <a:pt x="62" y="59"/>
                  </a:cubicBezTo>
                  <a:cubicBezTo>
                    <a:pt x="64" y="57"/>
                    <a:pt x="68" y="54"/>
                    <a:pt x="69" y="51"/>
                  </a:cubicBezTo>
                  <a:cubicBezTo>
                    <a:pt x="70" y="48"/>
                    <a:pt x="78" y="52"/>
                    <a:pt x="86" y="52"/>
                  </a:cubicBezTo>
                  <a:cubicBezTo>
                    <a:pt x="94" y="53"/>
                    <a:pt x="96" y="49"/>
                    <a:pt x="98" y="41"/>
                  </a:cubicBezTo>
                  <a:cubicBezTo>
                    <a:pt x="101" y="33"/>
                    <a:pt x="122" y="31"/>
                    <a:pt x="127" y="31"/>
                  </a:cubicBezTo>
                  <a:cubicBezTo>
                    <a:pt x="132" y="31"/>
                    <a:pt x="134" y="33"/>
                    <a:pt x="134" y="35"/>
                  </a:cubicBezTo>
                  <a:cubicBezTo>
                    <a:pt x="135" y="37"/>
                    <a:pt x="140" y="40"/>
                    <a:pt x="142" y="40"/>
                  </a:cubicBezTo>
                  <a:cubicBezTo>
                    <a:pt x="145" y="40"/>
                    <a:pt x="150" y="46"/>
                    <a:pt x="152" y="48"/>
                  </a:cubicBezTo>
                  <a:cubicBezTo>
                    <a:pt x="154" y="50"/>
                    <a:pt x="166" y="55"/>
                    <a:pt x="169" y="58"/>
                  </a:cubicBezTo>
                  <a:cubicBezTo>
                    <a:pt x="172" y="60"/>
                    <a:pt x="180" y="64"/>
                    <a:pt x="184" y="65"/>
                  </a:cubicBezTo>
                  <a:cubicBezTo>
                    <a:pt x="188" y="66"/>
                    <a:pt x="205" y="52"/>
                    <a:pt x="212" y="47"/>
                  </a:cubicBezTo>
                  <a:cubicBezTo>
                    <a:pt x="220" y="42"/>
                    <a:pt x="226" y="17"/>
                    <a:pt x="226" y="17"/>
                  </a:cubicBezTo>
                  <a:cubicBezTo>
                    <a:pt x="288" y="18"/>
                    <a:pt x="288" y="18"/>
                    <a:pt x="288" y="18"/>
                  </a:cubicBezTo>
                  <a:cubicBezTo>
                    <a:pt x="288" y="18"/>
                    <a:pt x="288" y="18"/>
                    <a:pt x="290" y="16"/>
                  </a:cubicBezTo>
                  <a:cubicBezTo>
                    <a:pt x="293" y="14"/>
                    <a:pt x="298" y="16"/>
                    <a:pt x="307" y="14"/>
                  </a:cubicBezTo>
                  <a:cubicBezTo>
                    <a:pt x="316" y="12"/>
                    <a:pt x="321" y="0"/>
                    <a:pt x="321" y="0"/>
                  </a:cubicBezTo>
                  <a:cubicBezTo>
                    <a:pt x="362" y="0"/>
                    <a:pt x="362" y="0"/>
                    <a:pt x="362" y="0"/>
                  </a:cubicBezTo>
                  <a:cubicBezTo>
                    <a:pt x="362" y="0"/>
                    <a:pt x="362" y="0"/>
                    <a:pt x="362" y="0"/>
                  </a:cubicBezTo>
                  <a:cubicBezTo>
                    <a:pt x="363" y="30"/>
                    <a:pt x="363" y="30"/>
                    <a:pt x="363" y="30"/>
                  </a:cubicBezTo>
                  <a:cubicBezTo>
                    <a:pt x="403" y="63"/>
                    <a:pt x="403" y="63"/>
                    <a:pt x="403" y="63"/>
                  </a:cubicBezTo>
                  <a:cubicBezTo>
                    <a:pt x="402" y="64"/>
                    <a:pt x="402" y="64"/>
                    <a:pt x="402" y="64"/>
                  </a:cubicBezTo>
                  <a:cubicBezTo>
                    <a:pt x="402" y="64"/>
                    <a:pt x="403" y="68"/>
                    <a:pt x="404" y="73"/>
                  </a:cubicBezTo>
                  <a:cubicBezTo>
                    <a:pt x="406" y="78"/>
                    <a:pt x="407" y="85"/>
                    <a:pt x="404" y="86"/>
                  </a:cubicBezTo>
                  <a:cubicBezTo>
                    <a:pt x="402" y="88"/>
                    <a:pt x="398" y="88"/>
                    <a:pt x="397" y="92"/>
                  </a:cubicBezTo>
                  <a:cubicBezTo>
                    <a:pt x="396" y="95"/>
                    <a:pt x="394" y="98"/>
                    <a:pt x="392" y="102"/>
                  </a:cubicBezTo>
                  <a:cubicBezTo>
                    <a:pt x="389" y="107"/>
                    <a:pt x="368" y="135"/>
                    <a:pt x="344" y="152"/>
                  </a:cubicBezTo>
                  <a:cubicBezTo>
                    <a:pt x="344" y="152"/>
                    <a:pt x="332" y="151"/>
                    <a:pt x="330" y="159"/>
                  </a:cubicBezTo>
                  <a:cubicBezTo>
                    <a:pt x="327" y="167"/>
                    <a:pt x="323" y="176"/>
                    <a:pt x="320" y="178"/>
                  </a:cubicBezTo>
                  <a:cubicBezTo>
                    <a:pt x="316" y="180"/>
                    <a:pt x="302" y="185"/>
                    <a:pt x="300" y="189"/>
                  </a:cubicBezTo>
                  <a:cubicBezTo>
                    <a:pt x="298" y="193"/>
                    <a:pt x="296" y="201"/>
                    <a:pt x="293" y="202"/>
                  </a:cubicBezTo>
                  <a:cubicBezTo>
                    <a:pt x="290" y="204"/>
                    <a:pt x="283" y="208"/>
                    <a:pt x="282" y="211"/>
                  </a:cubicBezTo>
                  <a:cubicBezTo>
                    <a:pt x="280" y="214"/>
                    <a:pt x="273" y="221"/>
                    <a:pt x="266" y="221"/>
                  </a:cubicBezTo>
                  <a:cubicBezTo>
                    <a:pt x="260" y="221"/>
                    <a:pt x="255" y="219"/>
                    <a:pt x="250" y="222"/>
                  </a:cubicBezTo>
                  <a:cubicBezTo>
                    <a:pt x="246" y="224"/>
                    <a:pt x="238" y="227"/>
                    <a:pt x="232" y="228"/>
                  </a:cubicBezTo>
                  <a:cubicBezTo>
                    <a:pt x="227" y="228"/>
                    <a:pt x="222" y="226"/>
                    <a:pt x="218" y="229"/>
                  </a:cubicBezTo>
                  <a:cubicBezTo>
                    <a:pt x="214" y="232"/>
                    <a:pt x="205" y="235"/>
                    <a:pt x="190" y="237"/>
                  </a:cubicBezTo>
                  <a:cubicBezTo>
                    <a:pt x="174" y="239"/>
                    <a:pt x="162" y="237"/>
                    <a:pt x="152" y="230"/>
                  </a:cubicBezTo>
                  <a:cubicBezTo>
                    <a:pt x="141" y="224"/>
                    <a:pt x="136" y="222"/>
                    <a:pt x="131" y="221"/>
                  </a:cubicBezTo>
                  <a:cubicBezTo>
                    <a:pt x="126" y="220"/>
                    <a:pt x="122" y="222"/>
                    <a:pt x="117" y="219"/>
                  </a:cubicBezTo>
                  <a:cubicBezTo>
                    <a:pt x="112" y="216"/>
                    <a:pt x="106" y="216"/>
                    <a:pt x="102" y="218"/>
                  </a:cubicBezTo>
                  <a:cubicBezTo>
                    <a:pt x="98" y="220"/>
                    <a:pt x="92" y="227"/>
                    <a:pt x="88" y="229"/>
                  </a:cubicBezTo>
                  <a:cubicBezTo>
                    <a:pt x="84" y="231"/>
                    <a:pt x="83" y="228"/>
                    <a:pt x="80" y="231"/>
                  </a:cubicBezTo>
                  <a:cubicBezTo>
                    <a:pt x="76" y="234"/>
                    <a:pt x="72" y="236"/>
                    <a:pt x="68" y="235"/>
                  </a:cubicBezTo>
                  <a:cubicBezTo>
                    <a:pt x="63" y="234"/>
                    <a:pt x="59" y="235"/>
                    <a:pt x="55" y="235"/>
                  </a:cubicBezTo>
                  <a:cubicBezTo>
                    <a:pt x="51" y="235"/>
                    <a:pt x="44" y="233"/>
                    <a:pt x="40" y="238"/>
                  </a:cubicBezTo>
                  <a:lnTo>
                    <a:pt x="8" y="152"/>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Nevada County">
              <a:extLst>
                <a:ext uri="{FF2B5EF4-FFF2-40B4-BE49-F238E27FC236}">
                  <a16:creationId xmlns:a16="http://schemas.microsoft.com/office/drawing/2014/main" id="{4BC450C8-D0D1-4FB1-8ADC-B5D2F6D50D17}"/>
                </a:ext>
              </a:extLst>
            </p:cNvPr>
            <p:cNvSpPr>
              <a:spLocks/>
            </p:cNvSpPr>
            <p:nvPr/>
          </p:nvSpPr>
          <p:spPr bwMode="auto">
            <a:xfrm>
              <a:off x="4043363" y="2620963"/>
              <a:ext cx="541338" cy="323850"/>
            </a:xfrm>
            <a:custGeom>
              <a:avLst/>
              <a:gdLst>
                <a:gd name="T0" fmla="*/ 404 w 406"/>
                <a:gd name="T1" fmla="*/ 27 h 219"/>
                <a:gd name="T2" fmla="*/ 406 w 406"/>
                <a:gd name="T3" fmla="*/ 83 h 219"/>
                <a:gd name="T4" fmla="*/ 406 w 406"/>
                <a:gd name="T5" fmla="*/ 83 h 219"/>
                <a:gd name="T6" fmla="*/ 191 w 406"/>
                <a:gd name="T7" fmla="*/ 87 h 219"/>
                <a:gd name="T8" fmla="*/ 138 w 406"/>
                <a:gd name="T9" fmla="*/ 135 h 219"/>
                <a:gd name="T10" fmla="*/ 131 w 406"/>
                <a:gd name="T11" fmla="*/ 144 h 219"/>
                <a:gd name="T12" fmla="*/ 120 w 406"/>
                <a:gd name="T13" fmla="*/ 150 h 219"/>
                <a:gd name="T14" fmla="*/ 98 w 406"/>
                <a:gd name="T15" fmla="*/ 175 h 219"/>
                <a:gd name="T16" fmla="*/ 95 w 406"/>
                <a:gd name="T17" fmla="*/ 191 h 219"/>
                <a:gd name="T18" fmla="*/ 86 w 406"/>
                <a:gd name="T19" fmla="*/ 203 h 219"/>
                <a:gd name="T20" fmla="*/ 70 w 406"/>
                <a:gd name="T21" fmla="*/ 217 h 219"/>
                <a:gd name="T22" fmla="*/ 47 w 406"/>
                <a:gd name="T23" fmla="*/ 207 h 219"/>
                <a:gd name="T24" fmla="*/ 32 w 406"/>
                <a:gd name="T25" fmla="*/ 214 h 219"/>
                <a:gd name="T26" fmla="*/ 22 w 406"/>
                <a:gd name="T27" fmla="*/ 214 h 219"/>
                <a:gd name="T28" fmla="*/ 0 w 406"/>
                <a:gd name="T29" fmla="*/ 204 h 219"/>
                <a:gd name="T30" fmla="*/ 1 w 406"/>
                <a:gd name="T31" fmla="*/ 127 h 219"/>
                <a:gd name="T32" fmla="*/ 6 w 406"/>
                <a:gd name="T33" fmla="*/ 120 h 219"/>
                <a:gd name="T34" fmla="*/ 8 w 406"/>
                <a:gd name="T35" fmla="*/ 107 h 219"/>
                <a:gd name="T36" fmla="*/ 24 w 406"/>
                <a:gd name="T37" fmla="*/ 100 h 219"/>
                <a:gd name="T38" fmla="*/ 26 w 406"/>
                <a:gd name="T39" fmla="*/ 91 h 219"/>
                <a:gd name="T40" fmla="*/ 32 w 406"/>
                <a:gd name="T41" fmla="*/ 81 h 219"/>
                <a:gd name="T42" fmla="*/ 41 w 406"/>
                <a:gd name="T43" fmla="*/ 79 h 219"/>
                <a:gd name="T44" fmla="*/ 44 w 406"/>
                <a:gd name="T45" fmla="*/ 69 h 219"/>
                <a:gd name="T46" fmla="*/ 60 w 406"/>
                <a:gd name="T47" fmla="*/ 57 h 219"/>
                <a:gd name="T48" fmla="*/ 74 w 406"/>
                <a:gd name="T49" fmla="*/ 55 h 219"/>
                <a:gd name="T50" fmla="*/ 82 w 406"/>
                <a:gd name="T51" fmla="*/ 57 h 219"/>
                <a:gd name="T52" fmla="*/ 86 w 406"/>
                <a:gd name="T53" fmla="*/ 55 h 219"/>
                <a:gd name="T54" fmla="*/ 101 w 406"/>
                <a:gd name="T55" fmla="*/ 45 h 219"/>
                <a:gd name="T56" fmla="*/ 129 w 406"/>
                <a:gd name="T57" fmla="*/ 40 h 219"/>
                <a:gd name="T58" fmla="*/ 156 w 406"/>
                <a:gd name="T59" fmla="*/ 35 h 219"/>
                <a:gd name="T60" fmla="*/ 181 w 406"/>
                <a:gd name="T61" fmla="*/ 15 h 219"/>
                <a:gd name="T62" fmla="*/ 198 w 406"/>
                <a:gd name="T63" fmla="*/ 1 h 219"/>
                <a:gd name="T64" fmla="*/ 223 w 406"/>
                <a:gd name="T65" fmla="*/ 1 h 219"/>
                <a:gd name="T66" fmla="*/ 236 w 406"/>
                <a:gd name="T67" fmla="*/ 11 h 219"/>
                <a:gd name="T68" fmla="*/ 249 w 406"/>
                <a:gd name="T69" fmla="*/ 32 h 219"/>
                <a:gd name="T70" fmla="*/ 404 w 406"/>
                <a:gd name="T71" fmla="*/ 2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6" h="219">
                  <a:moveTo>
                    <a:pt x="404" y="27"/>
                  </a:moveTo>
                  <a:cubicBezTo>
                    <a:pt x="406" y="83"/>
                    <a:pt x="406" y="83"/>
                    <a:pt x="406" y="83"/>
                  </a:cubicBezTo>
                  <a:cubicBezTo>
                    <a:pt x="406" y="83"/>
                    <a:pt x="406" y="83"/>
                    <a:pt x="406" y="83"/>
                  </a:cubicBezTo>
                  <a:cubicBezTo>
                    <a:pt x="191" y="87"/>
                    <a:pt x="191" y="87"/>
                    <a:pt x="191" y="87"/>
                  </a:cubicBezTo>
                  <a:cubicBezTo>
                    <a:pt x="138" y="135"/>
                    <a:pt x="138" y="135"/>
                    <a:pt x="138" y="135"/>
                  </a:cubicBezTo>
                  <a:cubicBezTo>
                    <a:pt x="138" y="135"/>
                    <a:pt x="134" y="143"/>
                    <a:pt x="131" y="144"/>
                  </a:cubicBezTo>
                  <a:cubicBezTo>
                    <a:pt x="128" y="145"/>
                    <a:pt x="122" y="149"/>
                    <a:pt x="120" y="150"/>
                  </a:cubicBezTo>
                  <a:cubicBezTo>
                    <a:pt x="118" y="151"/>
                    <a:pt x="98" y="172"/>
                    <a:pt x="98" y="175"/>
                  </a:cubicBezTo>
                  <a:cubicBezTo>
                    <a:pt x="98" y="179"/>
                    <a:pt x="98" y="187"/>
                    <a:pt x="95" y="191"/>
                  </a:cubicBezTo>
                  <a:cubicBezTo>
                    <a:pt x="92" y="194"/>
                    <a:pt x="88" y="201"/>
                    <a:pt x="86" y="203"/>
                  </a:cubicBezTo>
                  <a:cubicBezTo>
                    <a:pt x="85" y="205"/>
                    <a:pt x="81" y="219"/>
                    <a:pt x="70" y="217"/>
                  </a:cubicBezTo>
                  <a:cubicBezTo>
                    <a:pt x="60" y="215"/>
                    <a:pt x="50" y="207"/>
                    <a:pt x="47" y="207"/>
                  </a:cubicBezTo>
                  <a:cubicBezTo>
                    <a:pt x="44" y="208"/>
                    <a:pt x="36" y="214"/>
                    <a:pt x="32" y="214"/>
                  </a:cubicBezTo>
                  <a:cubicBezTo>
                    <a:pt x="29" y="214"/>
                    <a:pt x="27" y="217"/>
                    <a:pt x="22" y="214"/>
                  </a:cubicBezTo>
                  <a:cubicBezTo>
                    <a:pt x="17" y="212"/>
                    <a:pt x="7" y="213"/>
                    <a:pt x="0" y="204"/>
                  </a:cubicBezTo>
                  <a:cubicBezTo>
                    <a:pt x="1" y="127"/>
                    <a:pt x="1" y="127"/>
                    <a:pt x="1" y="127"/>
                  </a:cubicBezTo>
                  <a:cubicBezTo>
                    <a:pt x="6" y="120"/>
                    <a:pt x="6" y="120"/>
                    <a:pt x="6" y="120"/>
                  </a:cubicBezTo>
                  <a:cubicBezTo>
                    <a:pt x="6" y="120"/>
                    <a:pt x="8" y="111"/>
                    <a:pt x="8" y="107"/>
                  </a:cubicBezTo>
                  <a:cubicBezTo>
                    <a:pt x="8" y="103"/>
                    <a:pt x="22" y="100"/>
                    <a:pt x="24" y="100"/>
                  </a:cubicBezTo>
                  <a:cubicBezTo>
                    <a:pt x="27" y="100"/>
                    <a:pt x="26" y="94"/>
                    <a:pt x="26" y="91"/>
                  </a:cubicBezTo>
                  <a:cubicBezTo>
                    <a:pt x="25" y="87"/>
                    <a:pt x="30" y="83"/>
                    <a:pt x="32" y="81"/>
                  </a:cubicBezTo>
                  <a:cubicBezTo>
                    <a:pt x="34" y="79"/>
                    <a:pt x="38" y="79"/>
                    <a:pt x="41" y="79"/>
                  </a:cubicBezTo>
                  <a:cubicBezTo>
                    <a:pt x="44" y="79"/>
                    <a:pt x="44" y="72"/>
                    <a:pt x="44" y="69"/>
                  </a:cubicBezTo>
                  <a:cubicBezTo>
                    <a:pt x="44" y="65"/>
                    <a:pt x="60" y="57"/>
                    <a:pt x="60" y="57"/>
                  </a:cubicBezTo>
                  <a:cubicBezTo>
                    <a:pt x="66" y="55"/>
                    <a:pt x="70" y="53"/>
                    <a:pt x="74" y="55"/>
                  </a:cubicBezTo>
                  <a:cubicBezTo>
                    <a:pt x="76" y="56"/>
                    <a:pt x="79" y="57"/>
                    <a:pt x="82" y="57"/>
                  </a:cubicBezTo>
                  <a:cubicBezTo>
                    <a:pt x="83" y="57"/>
                    <a:pt x="84" y="56"/>
                    <a:pt x="86" y="55"/>
                  </a:cubicBezTo>
                  <a:cubicBezTo>
                    <a:pt x="90" y="51"/>
                    <a:pt x="96" y="45"/>
                    <a:pt x="101" y="45"/>
                  </a:cubicBezTo>
                  <a:cubicBezTo>
                    <a:pt x="106" y="45"/>
                    <a:pt x="125" y="41"/>
                    <a:pt x="129" y="40"/>
                  </a:cubicBezTo>
                  <a:cubicBezTo>
                    <a:pt x="133" y="39"/>
                    <a:pt x="151" y="37"/>
                    <a:pt x="156" y="35"/>
                  </a:cubicBezTo>
                  <a:cubicBezTo>
                    <a:pt x="162" y="33"/>
                    <a:pt x="177" y="17"/>
                    <a:pt x="181" y="15"/>
                  </a:cubicBezTo>
                  <a:cubicBezTo>
                    <a:pt x="185" y="12"/>
                    <a:pt x="194" y="1"/>
                    <a:pt x="198" y="1"/>
                  </a:cubicBezTo>
                  <a:cubicBezTo>
                    <a:pt x="202" y="1"/>
                    <a:pt x="220" y="0"/>
                    <a:pt x="223" y="1"/>
                  </a:cubicBezTo>
                  <a:cubicBezTo>
                    <a:pt x="226" y="1"/>
                    <a:pt x="234" y="7"/>
                    <a:pt x="236" y="11"/>
                  </a:cubicBezTo>
                  <a:cubicBezTo>
                    <a:pt x="238" y="16"/>
                    <a:pt x="242" y="33"/>
                    <a:pt x="249" y="32"/>
                  </a:cubicBezTo>
                  <a:cubicBezTo>
                    <a:pt x="256" y="31"/>
                    <a:pt x="404" y="27"/>
                    <a:pt x="404" y="27"/>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San Mateo County">
              <a:extLst>
                <a:ext uri="{FF2B5EF4-FFF2-40B4-BE49-F238E27FC236}">
                  <a16:creationId xmlns:a16="http://schemas.microsoft.com/office/drawing/2014/main" id="{3232BBE1-091D-41CC-A59A-61AFF89665DE}"/>
                </a:ext>
              </a:extLst>
            </p:cNvPr>
            <p:cNvSpPr>
              <a:spLocks/>
            </p:cNvSpPr>
            <p:nvPr/>
          </p:nvSpPr>
          <p:spPr bwMode="auto">
            <a:xfrm>
              <a:off x="3514726" y="3748088"/>
              <a:ext cx="185738" cy="371475"/>
            </a:xfrm>
            <a:custGeom>
              <a:avLst/>
              <a:gdLst>
                <a:gd name="T0" fmla="*/ 47 w 140"/>
                <a:gd name="T1" fmla="*/ 0 h 251"/>
                <a:gd name="T2" fmla="*/ 48 w 140"/>
                <a:gd name="T3" fmla="*/ 0 h 251"/>
                <a:gd name="T4" fmla="*/ 47 w 140"/>
                <a:gd name="T5" fmla="*/ 6 h 251"/>
                <a:gd name="T6" fmla="*/ 50 w 140"/>
                <a:gd name="T7" fmla="*/ 20 h 251"/>
                <a:gd name="T8" fmla="*/ 47 w 140"/>
                <a:gd name="T9" fmla="*/ 26 h 251"/>
                <a:gd name="T10" fmla="*/ 50 w 140"/>
                <a:gd name="T11" fmla="*/ 36 h 251"/>
                <a:gd name="T12" fmla="*/ 51 w 140"/>
                <a:gd name="T13" fmla="*/ 43 h 251"/>
                <a:gd name="T14" fmla="*/ 57 w 140"/>
                <a:gd name="T15" fmla="*/ 51 h 251"/>
                <a:gd name="T16" fmla="*/ 67 w 140"/>
                <a:gd name="T17" fmla="*/ 52 h 251"/>
                <a:gd name="T18" fmla="*/ 75 w 140"/>
                <a:gd name="T19" fmla="*/ 60 h 251"/>
                <a:gd name="T20" fmla="*/ 86 w 140"/>
                <a:gd name="T21" fmla="*/ 58 h 251"/>
                <a:gd name="T22" fmla="*/ 94 w 140"/>
                <a:gd name="T23" fmla="*/ 68 h 251"/>
                <a:gd name="T24" fmla="*/ 106 w 140"/>
                <a:gd name="T25" fmla="*/ 74 h 251"/>
                <a:gd name="T26" fmla="*/ 106 w 140"/>
                <a:gd name="T27" fmla="*/ 80 h 251"/>
                <a:gd name="T28" fmla="*/ 113 w 140"/>
                <a:gd name="T29" fmla="*/ 82 h 251"/>
                <a:gd name="T30" fmla="*/ 118 w 140"/>
                <a:gd name="T31" fmla="*/ 85 h 251"/>
                <a:gd name="T32" fmla="*/ 126 w 140"/>
                <a:gd name="T33" fmla="*/ 87 h 251"/>
                <a:gd name="T34" fmla="*/ 132 w 140"/>
                <a:gd name="T35" fmla="*/ 92 h 251"/>
                <a:gd name="T36" fmla="*/ 140 w 140"/>
                <a:gd name="T37" fmla="*/ 105 h 251"/>
                <a:gd name="T38" fmla="*/ 140 w 140"/>
                <a:gd name="T39" fmla="*/ 105 h 251"/>
                <a:gd name="T40" fmla="*/ 133 w 140"/>
                <a:gd name="T41" fmla="*/ 108 h 251"/>
                <a:gd name="T42" fmla="*/ 115 w 140"/>
                <a:gd name="T43" fmla="*/ 106 h 251"/>
                <a:gd name="T44" fmla="*/ 105 w 140"/>
                <a:gd name="T45" fmla="*/ 127 h 251"/>
                <a:gd name="T46" fmla="*/ 107 w 140"/>
                <a:gd name="T47" fmla="*/ 150 h 251"/>
                <a:gd name="T48" fmla="*/ 111 w 140"/>
                <a:gd name="T49" fmla="*/ 156 h 251"/>
                <a:gd name="T50" fmla="*/ 111 w 140"/>
                <a:gd name="T51" fmla="*/ 162 h 251"/>
                <a:gd name="T52" fmla="*/ 119 w 140"/>
                <a:gd name="T53" fmla="*/ 172 h 251"/>
                <a:gd name="T54" fmla="*/ 119 w 140"/>
                <a:gd name="T55" fmla="*/ 208 h 251"/>
                <a:gd name="T56" fmla="*/ 92 w 140"/>
                <a:gd name="T57" fmla="*/ 208 h 251"/>
                <a:gd name="T58" fmla="*/ 92 w 140"/>
                <a:gd name="T59" fmla="*/ 218 h 251"/>
                <a:gd name="T60" fmla="*/ 68 w 140"/>
                <a:gd name="T61" fmla="*/ 218 h 251"/>
                <a:gd name="T62" fmla="*/ 68 w 140"/>
                <a:gd name="T63" fmla="*/ 232 h 251"/>
                <a:gd name="T64" fmla="*/ 74 w 140"/>
                <a:gd name="T65" fmla="*/ 250 h 251"/>
                <a:gd name="T66" fmla="*/ 74 w 140"/>
                <a:gd name="T67" fmla="*/ 251 h 251"/>
                <a:gd name="T68" fmla="*/ 66 w 140"/>
                <a:gd name="T69" fmla="*/ 249 h 251"/>
                <a:gd name="T70" fmla="*/ 55 w 140"/>
                <a:gd name="T71" fmla="*/ 232 h 251"/>
                <a:gd name="T72" fmla="*/ 48 w 140"/>
                <a:gd name="T73" fmla="*/ 224 h 251"/>
                <a:gd name="T74" fmla="*/ 40 w 140"/>
                <a:gd name="T75" fmla="*/ 210 h 251"/>
                <a:gd name="T76" fmla="*/ 36 w 140"/>
                <a:gd name="T77" fmla="*/ 198 h 251"/>
                <a:gd name="T78" fmla="*/ 38 w 140"/>
                <a:gd name="T79" fmla="*/ 185 h 251"/>
                <a:gd name="T80" fmla="*/ 40 w 140"/>
                <a:gd name="T81" fmla="*/ 164 h 251"/>
                <a:gd name="T82" fmla="*/ 41 w 140"/>
                <a:gd name="T83" fmla="*/ 146 h 251"/>
                <a:gd name="T84" fmla="*/ 32 w 140"/>
                <a:gd name="T85" fmla="*/ 121 h 251"/>
                <a:gd name="T86" fmla="*/ 21 w 140"/>
                <a:gd name="T87" fmla="*/ 92 h 251"/>
                <a:gd name="T88" fmla="*/ 11 w 140"/>
                <a:gd name="T89" fmla="*/ 88 h 251"/>
                <a:gd name="T90" fmla="*/ 5 w 140"/>
                <a:gd name="T91" fmla="*/ 65 h 251"/>
                <a:gd name="T92" fmla="*/ 3 w 140"/>
                <a:gd name="T93" fmla="*/ 54 h 251"/>
                <a:gd name="T94" fmla="*/ 11 w 140"/>
                <a:gd name="T95" fmla="*/ 44 h 251"/>
                <a:gd name="T96" fmla="*/ 9 w 140"/>
                <a:gd name="T97" fmla="*/ 8 h 251"/>
                <a:gd name="T98" fmla="*/ 9 w 140"/>
                <a:gd name="T99" fmla="*/ 1 h 251"/>
                <a:gd name="T100" fmla="*/ 47 w 140"/>
                <a:gd name="T10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251">
                  <a:moveTo>
                    <a:pt x="47" y="0"/>
                  </a:moveTo>
                  <a:cubicBezTo>
                    <a:pt x="48" y="0"/>
                    <a:pt x="48" y="0"/>
                    <a:pt x="48" y="0"/>
                  </a:cubicBezTo>
                  <a:cubicBezTo>
                    <a:pt x="47" y="2"/>
                    <a:pt x="47" y="5"/>
                    <a:pt x="47" y="6"/>
                  </a:cubicBezTo>
                  <a:cubicBezTo>
                    <a:pt x="47" y="10"/>
                    <a:pt x="50" y="18"/>
                    <a:pt x="50" y="20"/>
                  </a:cubicBezTo>
                  <a:cubicBezTo>
                    <a:pt x="50" y="23"/>
                    <a:pt x="49" y="25"/>
                    <a:pt x="47" y="26"/>
                  </a:cubicBezTo>
                  <a:cubicBezTo>
                    <a:pt x="45" y="27"/>
                    <a:pt x="48" y="33"/>
                    <a:pt x="50" y="36"/>
                  </a:cubicBezTo>
                  <a:cubicBezTo>
                    <a:pt x="52" y="38"/>
                    <a:pt x="53" y="40"/>
                    <a:pt x="51" y="43"/>
                  </a:cubicBezTo>
                  <a:cubicBezTo>
                    <a:pt x="49" y="46"/>
                    <a:pt x="54" y="49"/>
                    <a:pt x="57" y="51"/>
                  </a:cubicBezTo>
                  <a:cubicBezTo>
                    <a:pt x="61" y="52"/>
                    <a:pt x="64" y="53"/>
                    <a:pt x="67" y="52"/>
                  </a:cubicBezTo>
                  <a:cubicBezTo>
                    <a:pt x="71" y="52"/>
                    <a:pt x="73" y="57"/>
                    <a:pt x="75" y="60"/>
                  </a:cubicBezTo>
                  <a:cubicBezTo>
                    <a:pt x="76" y="64"/>
                    <a:pt x="81" y="59"/>
                    <a:pt x="86" y="58"/>
                  </a:cubicBezTo>
                  <a:cubicBezTo>
                    <a:pt x="92" y="56"/>
                    <a:pt x="93" y="62"/>
                    <a:pt x="94" y="68"/>
                  </a:cubicBezTo>
                  <a:cubicBezTo>
                    <a:pt x="95" y="73"/>
                    <a:pt x="102" y="73"/>
                    <a:pt x="106" y="74"/>
                  </a:cubicBezTo>
                  <a:cubicBezTo>
                    <a:pt x="109" y="75"/>
                    <a:pt x="108" y="76"/>
                    <a:pt x="106" y="80"/>
                  </a:cubicBezTo>
                  <a:cubicBezTo>
                    <a:pt x="105" y="83"/>
                    <a:pt x="110" y="83"/>
                    <a:pt x="113" y="82"/>
                  </a:cubicBezTo>
                  <a:cubicBezTo>
                    <a:pt x="115" y="81"/>
                    <a:pt x="116" y="83"/>
                    <a:pt x="118" y="85"/>
                  </a:cubicBezTo>
                  <a:cubicBezTo>
                    <a:pt x="121" y="88"/>
                    <a:pt x="124" y="88"/>
                    <a:pt x="126" y="87"/>
                  </a:cubicBezTo>
                  <a:cubicBezTo>
                    <a:pt x="129" y="86"/>
                    <a:pt x="132" y="88"/>
                    <a:pt x="132" y="92"/>
                  </a:cubicBezTo>
                  <a:cubicBezTo>
                    <a:pt x="132" y="95"/>
                    <a:pt x="137" y="102"/>
                    <a:pt x="140" y="105"/>
                  </a:cubicBezTo>
                  <a:cubicBezTo>
                    <a:pt x="140" y="105"/>
                    <a:pt x="140" y="105"/>
                    <a:pt x="140" y="105"/>
                  </a:cubicBezTo>
                  <a:cubicBezTo>
                    <a:pt x="139" y="107"/>
                    <a:pt x="136" y="109"/>
                    <a:pt x="133" y="108"/>
                  </a:cubicBezTo>
                  <a:cubicBezTo>
                    <a:pt x="126" y="106"/>
                    <a:pt x="117" y="104"/>
                    <a:pt x="115" y="106"/>
                  </a:cubicBezTo>
                  <a:cubicBezTo>
                    <a:pt x="112" y="109"/>
                    <a:pt x="105" y="122"/>
                    <a:pt x="105" y="127"/>
                  </a:cubicBezTo>
                  <a:cubicBezTo>
                    <a:pt x="105" y="132"/>
                    <a:pt x="105" y="148"/>
                    <a:pt x="107" y="150"/>
                  </a:cubicBezTo>
                  <a:cubicBezTo>
                    <a:pt x="110" y="152"/>
                    <a:pt x="111" y="156"/>
                    <a:pt x="111" y="156"/>
                  </a:cubicBezTo>
                  <a:cubicBezTo>
                    <a:pt x="111" y="156"/>
                    <a:pt x="108" y="158"/>
                    <a:pt x="111" y="162"/>
                  </a:cubicBezTo>
                  <a:cubicBezTo>
                    <a:pt x="113" y="167"/>
                    <a:pt x="117" y="167"/>
                    <a:pt x="119" y="172"/>
                  </a:cubicBezTo>
                  <a:cubicBezTo>
                    <a:pt x="119" y="208"/>
                    <a:pt x="119" y="208"/>
                    <a:pt x="119" y="208"/>
                  </a:cubicBezTo>
                  <a:cubicBezTo>
                    <a:pt x="92" y="208"/>
                    <a:pt x="92" y="208"/>
                    <a:pt x="92" y="208"/>
                  </a:cubicBezTo>
                  <a:cubicBezTo>
                    <a:pt x="92" y="218"/>
                    <a:pt x="92" y="218"/>
                    <a:pt x="92" y="218"/>
                  </a:cubicBezTo>
                  <a:cubicBezTo>
                    <a:pt x="68" y="218"/>
                    <a:pt x="68" y="218"/>
                    <a:pt x="68" y="218"/>
                  </a:cubicBezTo>
                  <a:cubicBezTo>
                    <a:pt x="68" y="218"/>
                    <a:pt x="66" y="227"/>
                    <a:pt x="68" y="232"/>
                  </a:cubicBezTo>
                  <a:cubicBezTo>
                    <a:pt x="70" y="236"/>
                    <a:pt x="76" y="244"/>
                    <a:pt x="74" y="250"/>
                  </a:cubicBezTo>
                  <a:cubicBezTo>
                    <a:pt x="74" y="251"/>
                    <a:pt x="74" y="251"/>
                    <a:pt x="74" y="251"/>
                  </a:cubicBezTo>
                  <a:cubicBezTo>
                    <a:pt x="72" y="249"/>
                    <a:pt x="69" y="249"/>
                    <a:pt x="66" y="249"/>
                  </a:cubicBezTo>
                  <a:cubicBezTo>
                    <a:pt x="62" y="248"/>
                    <a:pt x="57" y="235"/>
                    <a:pt x="55" y="232"/>
                  </a:cubicBezTo>
                  <a:cubicBezTo>
                    <a:pt x="53" y="228"/>
                    <a:pt x="52" y="226"/>
                    <a:pt x="48" y="224"/>
                  </a:cubicBezTo>
                  <a:cubicBezTo>
                    <a:pt x="45" y="221"/>
                    <a:pt x="40" y="214"/>
                    <a:pt x="40" y="210"/>
                  </a:cubicBezTo>
                  <a:cubicBezTo>
                    <a:pt x="40" y="206"/>
                    <a:pt x="37" y="201"/>
                    <a:pt x="36" y="198"/>
                  </a:cubicBezTo>
                  <a:cubicBezTo>
                    <a:pt x="35" y="195"/>
                    <a:pt x="37" y="188"/>
                    <a:pt x="38" y="185"/>
                  </a:cubicBezTo>
                  <a:cubicBezTo>
                    <a:pt x="40" y="182"/>
                    <a:pt x="39" y="167"/>
                    <a:pt x="40" y="164"/>
                  </a:cubicBezTo>
                  <a:cubicBezTo>
                    <a:pt x="40" y="160"/>
                    <a:pt x="42" y="150"/>
                    <a:pt x="41" y="146"/>
                  </a:cubicBezTo>
                  <a:cubicBezTo>
                    <a:pt x="41" y="142"/>
                    <a:pt x="33" y="126"/>
                    <a:pt x="32" y="121"/>
                  </a:cubicBezTo>
                  <a:cubicBezTo>
                    <a:pt x="31" y="115"/>
                    <a:pt x="23" y="95"/>
                    <a:pt x="21" y="92"/>
                  </a:cubicBezTo>
                  <a:cubicBezTo>
                    <a:pt x="19" y="88"/>
                    <a:pt x="16" y="89"/>
                    <a:pt x="11" y="88"/>
                  </a:cubicBezTo>
                  <a:cubicBezTo>
                    <a:pt x="6" y="87"/>
                    <a:pt x="5" y="69"/>
                    <a:pt x="5" y="65"/>
                  </a:cubicBezTo>
                  <a:cubicBezTo>
                    <a:pt x="5" y="60"/>
                    <a:pt x="6" y="58"/>
                    <a:pt x="3" y="54"/>
                  </a:cubicBezTo>
                  <a:cubicBezTo>
                    <a:pt x="0" y="50"/>
                    <a:pt x="8" y="47"/>
                    <a:pt x="11" y="44"/>
                  </a:cubicBezTo>
                  <a:cubicBezTo>
                    <a:pt x="14" y="40"/>
                    <a:pt x="10" y="13"/>
                    <a:pt x="9" y="8"/>
                  </a:cubicBezTo>
                  <a:cubicBezTo>
                    <a:pt x="9" y="7"/>
                    <a:pt x="9" y="4"/>
                    <a:pt x="9" y="1"/>
                  </a:cubicBezTo>
                  <a:lnTo>
                    <a:pt x="47" y="0"/>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Butte County">
              <a:extLst>
                <a:ext uri="{FF2B5EF4-FFF2-40B4-BE49-F238E27FC236}">
                  <a16:creationId xmlns:a16="http://schemas.microsoft.com/office/drawing/2014/main" id="{6C4221F9-5322-4EA6-8BAD-F2681F137FA0}"/>
                </a:ext>
              </a:extLst>
            </p:cNvPr>
            <p:cNvSpPr>
              <a:spLocks/>
            </p:cNvSpPr>
            <p:nvPr/>
          </p:nvSpPr>
          <p:spPr bwMode="auto">
            <a:xfrm>
              <a:off x="3716338" y="2230438"/>
              <a:ext cx="415925" cy="530225"/>
            </a:xfrm>
            <a:custGeom>
              <a:avLst/>
              <a:gdLst>
                <a:gd name="T0" fmla="*/ 52 w 313"/>
                <a:gd name="T1" fmla="*/ 330 h 358"/>
                <a:gd name="T2" fmla="*/ 56 w 313"/>
                <a:gd name="T3" fmla="*/ 312 h 358"/>
                <a:gd name="T4" fmla="*/ 70 w 313"/>
                <a:gd name="T5" fmla="*/ 260 h 358"/>
                <a:gd name="T6" fmla="*/ 24 w 313"/>
                <a:gd name="T7" fmla="*/ 264 h 358"/>
                <a:gd name="T8" fmla="*/ 24 w 313"/>
                <a:gd name="T9" fmla="*/ 224 h 358"/>
                <a:gd name="T10" fmla="*/ 24 w 313"/>
                <a:gd name="T11" fmla="*/ 206 h 358"/>
                <a:gd name="T12" fmla="*/ 37 w 313"/>
                <a:gd name="T13" fmla="*/ 191 h 358"/>
                <a:gd name="T14" fmla="*/ 24 w 313"/>
                <a:gd name="T15" fmla="*/ 173 h 358"/>
                <a:gd name="T16" fmla="*/ 12 w 313"/>
                <a:gd name="T17" fmla="*/ 153 h 358"/>
                <a:gd name="T18" fmla="*/ 0 w 313"/>
                <a:gd name="T19" fmla="*/ 130 h 358"/>
                <a:gd name="T20" fmla="*/ 4 w 313"/>
                <a:gd name="T21" fmla="*/ 114 h 358"/>
                <a:gd name="T22" fmla="*/ 100 w 313"/>
                <a:gd name="T23" fmla="*/ 103 h 358"/>
                <a:gd name="T24" fmla="*/ 133 w 313"/>
                <a:gd name="T25" fmla="*/ 55 h 358"/>
                <a:gd name="T26" fmla="*/ 145 w 313"/>
                <a:gd name="T27" fmla="*/ 24 h 358"/>
                <a:gd name="T28" fmla="*/ 176 w 313"/>
                <a:gd name="T29" fmla="*/ 19 h 358"/>
                <a:gd name="T30" fmla="*/ 190 w 313"/>
                <a:gd name="T31" fmla="*/ 0 h 358"/>
                <a:gd name="T32" fmla="*/ 202 w 313"/>
                <a:gd name="T33" fmla="*/ 0 h 358"/>
                <a:gd name="T34" fmla="*/ 213 w 313"/>
                <a:gd name="T35" fmla="*/ 34 h 358"/>
                <a:gd name="T36" fmla="*/ 200 w 313"/>
                <a:gd name="T37" fmla="*/ 54 h 358"/>
                <a:gd name="T38" fmla="*/ 204 w 313"/>
                <a:gd name="T39" fmla="*/ 78 h 358"/>
                <a:gd name="T40" fmla="*/ 202 w 313"/>
                <a:gd name="T41" fmla="*/ 113 h 358"/>
                <a:gd name="T42" fmla="*/ 218 w 313"/>
                <a:gd name="T43" fmla="*/ 124 h 358"/>
                <a:gd name="T44" fmla="*/ 238 w 313"/>
                <a:gd name="T45" fmla="*/ 155 h 358"/>
                <a:gd name="T46" fmla="*/ 270 w 313"/>
                <a:gd name="T47" fmla="*/ 191 h 358"/>
                <a:gd name="T48" fmla="*/ 290 w 313"/>
                <a:gd name="T49" fmla="*/ 212 h 358"/>
                <a:gd name="T50" fmla="*/ 306 w 313"/>
                <a:gd name="T51" fmla="*/ 226 h 358"/>
                <a:gd name="T52" fmla="*/ 311 w 313"/>
                <a:gd name="T53" fmla="*/ 238 h 358"/>
                <a:gd name="T54" fmla="*/ 293 w 313"/>
                <a:gd name="T55" fmla="*/ 248 h 358"/>
                <a:gd name="T56" fmla="*/ 272 w 313"/>
                <a:gd name="T57" fmla="*/ 265 h 358"/>
                <a:gd name="T58" fmla="*/ 258 w 313"/>
                <a:gd name="T59" fmla="*/ 270 h 358"/>
                <a:gd name="T60" fmla="*/ 245 w 313"/>
                <a:gd name="T61" fmla="*/ 264 h 358"/>
                <a:gd name="T62" fmla="*/ 234 w 313"/>
                <a:gd name="T63" fmla="*/ 284 h 358"/>
                <a:gd name="T64" fmla="*/ 224 w 313"/>
                <a:gd name="T65" fmla="*/ 314 h 358"/>
                <a:gd name="T66" fmla="*/ 183 w 313"/>
                <a:gd name="T67" fmla="*/ 351 h 358"/>
                <a:gd name="T68" fmla="*/ 148 w 313"/>
                <a:gd name="T69" fmla="*/ 354 h 358"/>
                <a:gd name="T70" fmla="*/ 48 w 313"/>
                <a:gd name="T71" fmla="*/ 357 h 358"/>
                <a:gd name="T72" fmla="*/ 52 w 313"/>
                <a:gd name="T73" fmla="*/ 3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3" h="358">
                  <a:moveTo>
                    <a:pt x="52" y="350"/>
                  </a:moveTo>
                  <a:cubicBezTo>
                    <a:pt x="54" y="344"/>
                    <a:pt x="51" y="335"/>
                    <a:pt x="52" y="330"/>
                  </a:cubicBezTo>
                  <a:cubicBezTo>
                    <a:pt x="52" y="328"/>
                    <a:pt x="53" y="325"/>
                    <a:pt x="53" y="322"/>
                  </a:cubicBezTo>
                  <a:cubicBezTo>
                    <a:pt x="54" y="318"/>
                    <a:pt x="55" y="315"/>
                    <a:pt x="56" y="312"/>
                  </a:cubicBezTo>
                  <a:cubicBezTo>
                    <a:pt x="57" y="308"/>
                    <a:pt x="58" y="282"/>
                    <a:pt x="58" y="276"/>
                  </a:cubicBezTo>
                  <a:cubicBezTo>
                    <a:pt x="58" y="270"/>
                    <a:pt x="70" y="260"/>
                    <a:pt x="70" y="260"/>
                  </a:cubicBezTo>
                  <a:cubicBezTo>
                    <a:pt x="70" y="260"/>
                    <a:pt x="40" y="260"/>
                    <a:pt x="34" y="260"/>
                  </a:cubicBezTo>
                  <a:cubicBezTo>
                    <a:pt x="29" y="260"/>
                    <a:pt x="24" y="264"/>
                    <a:pt x="24" y="264"/>
                  </a:cubicBezTo>
                  <a:cubicBezTo>
                    <a:pt x="24" y="264"/>
                    <a:pt x="20" y="258"/>
                    <a:pt x="20" y="252"/>
                  </a:cubicBezTo>
                  <a:cubicBezTo>
                    <a:pt x="20" y="245"/>
                    <a:pt x="24" y="226"/>
                    <a:pt x="24" y="224"/>
                  </a:cubicBezTo>
                  <a:cubicBezTo>
                    <a:pt x="24" y="221"/>
                    <a:pt x="24" y="217"/>
                    <a:pt x="26" y="214"/>
                  </a:cubicBezTo>
                  <a:cubicBezTo>
                    <a:pt x="27" y="212"/>
                    <a:pt x="26" y="208"/>
                    <a:pt x="24" y="206"/>
                  </a:cubicBezTo>
                  <a:cubicBezTo>
                    <a:pt x="22" y="203"/>
                    <a:pt x="25" y="201"/>
                    <a:pt x="28" y="199"/>
                  </a:cubicBezTo>
                  <a:cubicBezTo>
                    <a:pt x="30" y="197"/>
                    <a:pt x="35" y="194"/>
                    <a:pt x="37" y="191"/>
                  </a:cubicBezTo>
                  <a:cubicBezTo>
                    <a:pt x="39" y="188"/>
                    <a:pt x="34" y="180"/>
                    <a:pt x="32" y="176"/>
                  </a:cubicBezTo>
                  <a:cubicBezTo>
                    <a:pt x="29" y="172"/>
                    <a:pt x="28" y="173"/>
                    <a:pt x="24" y="173"/>
                  </a:cubicBezTo>
                  <a:cubicBezTo>
                    <a:pt x="21" y="173"/>
                    <a:pt x="19" y="171"/>
                    <a:pt x="16" y="168"/>
                  </a:cubicBezTo>
                  <a:cubicBezTo>
                    <a:pt x="14" y="164"/>
                    <a:pt x="12" y="156"/>
                    <a:pt x="12" y="153"/>
                  </a:cubicBezTo>
                  <a:cubicBezTo>
                    <a:pt x="11" y="150"/>
                    <a:pt x="2" y="151"/>
                    <a:pt x="1" y="148"/>
                  </a:cubicBezTo>
                  <a:cubicBezTo>
                    <a:pt x="0" y="144"/>
                    <a:pt x="0" y="133"/>
                    <a:pt x="0" y="130"/>
                  </a:cubicBezTo>
                  <a:cubicBezTo>
                    <a:pt x="0" y="128"/>
                    <a:pt x="3" y="124"/>
                    <a:pt x="6" y="122"/>
                  </a:cubicBezTo>
                  <a:cubicBezTo>
                    <a:pt x="8" y="119"/>
                    <a:pt x="4" y="114"/>
                    <a:pt x="4" y="114"/>
                  </a:cubicBezTo>
                  <a:cubicBezTo>
                    <a:pt x="90" y="114"/>
                    <a:pt x="90" y="114"/>
                    <a:pt x="90" y="114"/>
                  </a:cubicBezTo>
                  <a:cubicBezTo>
                    <a:pt x="90" y="114"/>
                    <a:pt x="96" y="107"/>
                    <a:pt x="100" y="103"/>
                  </a:cubicBezTo>
                  <a:cubicBezTo>
                    <a:pt x="104" y="99"/>
                    <a:pt x="118" y="82"/>
                    <a:pt x="122" y="80"/>
                  </a:cubicBezTo>
                  <a:cubicBezTo>
                    <a:pt x="125" y="77"/>
                    <a:pt x="132" y="58"/>
                    <a:pt x="133" y="55"/>
                  </a:cubicBezTo>
                  <a:cubicBezTo>
                    <a:pt x="134" y="52"/>
                    <a:pt x="142" y="42"/>
                    <a:pt x="144" y="40"/>
                  </a:cubicBezTo>
                  <a:cubicBezTo>
                    <a:pt x="146" y="38"/>
                    <a:pt x="145" y="24"/>
                    <a:pt x="145" y="24"/>
                  </a:cubicBezTo>
                  <a:cubicBezTo>
                    <a:pt x="145" y="24"/>
                    <a:pt x="159" y="24"/>
                    <a:pt x="163" y="24"/>
                  </a:cubicBezTo>
                  <a:cubicBezTo>
                    <a:pt x="167" y="24"/>
                    <a:pt x="174" y="21"/>
                    <a:pt x="176" y="19"/>
                  </a:cubicBezTo>
                  <a:cubicBezTo>
                    <a:pt x="178" y="17"/>
                    <a:pt x="182" y="17"/>
                    <a:pt x="186" y="15"/>
                  </a:cubicBezTo>
                  <a:cubicBezTo>
                    <a:pt x="189" y="13"/>
                    <a:pt x="190" y="0"/>
                    <a:pt x="190" y="0"/>
                  </a:cubicBezTo>
                  <a:cubicBezTo>
                    <a:pt x="194" y="0"/>
                    <a:pt x="194" y="0"/>
                    <a:pt x="194" y="0"/>
                  </a:cubicBezTo>
                  <a:cubicBezTo>
                    <a:pt x="202" y="0"/>
                    <a:pt x="202" y="0"/>
                    <a:pt x="202" y="0"/>
                  </a:cubicBezTo>
                  <a:cubicBezTo>
                    <a:pt x="201" y="22"/>
                    <a:pt x="201" y="22"/>
                    <a:pt x="201" y="22"/>
                  </a:cubicBezTo>
                  <a:cubicBezTo>
                    <a:pt x="213" y="34"/>
                    <a:pt x="213" y="34"/>
                    <a:pt x="213" y="34"/>
                  </a:cubicBezTo>
                  <a:cubicBezTo>
                    <a:pt x="212" y="46"/>
                    <a:pt x="212" y="46"/>
                    <a:pt x="212" y="46"/>
                  </a:cubicBezTo>
                  <a:cubicBezTo>
                    <a:pt x="212" y="46"/>
                    <a:pt x="201" y="52"/>
                    <a:pt x="200" y="54"/>
                  </a:cubicBezTo>
                  <a:cubicBezTo>
                    <a:pt x="200" y="56"/>
                    <a:pt x="198" y="60"/>
                    <a:pt x="200" y="64"/>
                  </a:cubicBezTo>
                  <a:cubicBezTo>
                    <a:pt x="201" y="67"/>
                    <a:pt x="205" y="74"/>
                    <a:pt x="204" y="78"/>
                  </a:cubicBezTo>
                  <a:cubicBezTo>
                    <a:pt x="204" y="81"/>
                    <a:pt x="202" y="90"/>
                    <a:pt x="202" y="94"/>
                  </a:cubicBezTo>
                  <a:cubicBezTo>
                    <a:pt x="201" y="97"/>
                    <a:pt x="202" y="109"/>
                    <a:pt x="202" y="113"/>
                  </a:cubicBezTo>
                  <a:cubicBezTo>
                    <a:pt x="203" y="117"/>
                    <a:pt x="202" y="121"/>
                    <a:pt x="202" y="121"/>
                  </a:cubicBezTo>
                  <a:cubicBezTo>
                    <a:pt x="218" y="124"/>
                    <a:pt x="218" y="124"/>
                    <a:pt x="218" y="124"/>
                  </a:cubicBezTo>
                  <a:cubicBezTo>
                    <a:pt x="218" y="124"/>
                    <a:pt x="222" y="135"/>
                    <a:pt x="223" y="138"/>
                  </a:cubicBezTo>
                  <a:cubicBezTo>
                    <a:pt x="224" y="140"/>
                    <a:pt x="238" y="155"/>
                    <a:pt x="238" y="155"/>
                  </a:cubicBezTo>
                  <a:cubicBezTo>
                    <a:pt x="238" y="155"/>
                    <a:pt x="264" y="182"/>
                    <a:pt x="265" y="184"/>
                  </a:cubicBezTo>
                  <a:cubicBezTo>
                    <a:pt x="266" y="187"/>
                    <a:pt x="265" y="188"/>
                    <a:pt x="270" y="191"/>
                  </a:cubicBezTo>
                  <a:cubicBezTo>
                    <a:pt x="274" y="194"/>
                    <a:pt x="282" y="202"/>
                    <a:pt x="282" y="202"/>
                  </a:cubicBezTo>
                  <a:cubicBezTo>
                    <a:pt x="282" y="202"/>
                    <a:pt x="290" y="210"/>
                    <a:pt x="290" y="212"/>
                  </a:cubicBezTo>
                  <a:cubicBezTo>
                    <a:pt x="291" y="215"/>
                    <a:pt x="292" y="222"/>
                    <a:pt x="292" y="222"/>
                  </a:cubicBezTo>
                  <a:cubicBezTo>
                    <a:pt x="292" y="222"/>
                    <a:pt x="304" y="222"/>
                    <a:pt x="306" y="226"/>
                  </a:cubicBezTo>
                  <a:cubicBezTo>
                    <a:pt x="307" y="229"/>
                    <a:pt x="309" y="230"/>
                    <a:pt x="310" y="232"/>
                  </a:cubicBezTo>
                  <a:cubicBezTo>
                    <a:pt x="312" y="234"/>
                    <a:pt x="313" y="236"/>
                    <a:pt x="311" y="238"/>
                  </a:cubicBezTo>
                  <a:cubicBezTo>
                    <a:pt x="308" y="240"/>
                    <a:pt x="304" y="241"/>
                    <a:pt x="304" y="244"/>
                  </a:cubicBezTo>
                  <a:cubicBezTo>
                    <a:pt x="303" y="246"/>
                    <a:pt x="293" y="248"/>
                    <a:pt x="293" y="248"/>
                  </a:cubicBezTo>
                  <a:cubicBezTo>
                    <a:pt x="293" y="248"/>
                    <a:pt x="284" y="267"/>
                    <a:pt x="281" y="268"/>
                  </a:cubicBezTo>
                  <a:cubicBezTo>
                    <a:pt x="278" y="268"/>
                    <a:pt x="278" y="266"/>
                    <a:pt x="272" y="265"/>
                  </a:cubicBezTo>
                  <a:cubicBezTo>
                    <a:pt x="267" y="264"/>
                    <a:pt x="259" y="263"/>
                    <a:pt x="259" y="263"/>
                  </a:cubicBezTo>
                  <a:cubicBezTo>
                    <a:pt x="258" y="270"/>
                    <a:pt x="258" y="270"/>
                    <a:pt x="258" y="270"/>
                  </a:cubicBezTo>
                  <a:cubicBezTo>
                    <a:pt x="245" y="270"/>
                    <a:pt x="245" y="270"/>
                    <a:pt x="245" y="270"/>
                  </a:cubicBezTo>
                  <a:cubicBezTo>
                    <a:pt x="245" y="264"/>
                    <a:pt x="245" y="264"/>
                    <a:pt x="245" y="264"/>
                  </a:cubicBezTo>
                  <a:cubicBezTo>
                    <a:pt x="236" y="264"/>
                    <a:pt x="236" y="264"/>
                    <a:pt x="236" y="264"/>
                  </a:cubicBezTo>
                  <a:cubicBezTo>
                    <a:pt x="236" y="264"/>
                    <a:pt x="237" y="280"/>
                    <a:pt x="234" y="284"/>
                  </a:cubicBezTo>
                  <a:cubicBezTo>
                    <a:pt x="230" y="288"/>
                    <a:pt x="226" y="294"/>
                    <a:pt x="226" y="300"/>
                  </a:cubicBezTo>
                  <a:cubicBezTo>
                    <a:pt x="226" y="307"/>
                    <a:pt x="225" y="310"/>
                    <a:pt x="224" y="314"/>
                  </a:cubicBezTo>
                  <a:cubicBezTo>
                    <a:pt x="222" y="318"/>
                    <a:pt x="216" y="344"/>
                    <a:pt x="201" y="345"/>
                  </a:cubicBezTo>
                  <a:cubicBezTo>
                    <a:pt x="186" y="346"/>
                    <a:pt x="184" y="349"/>
                    <a:pt x="183" y="351"/>
                  </a:cubicBezTo>
                  <a:cubicBezTo>
                    <a:pt x="182" y="353"/>
                    <a:pt x="169" y="358"/>
                    <a:pt x="164" y="358"/>
                  </a:cubicBezTo>
                  <a:cubicBezTo>
                    <a:pt x="158" y="358"/>
                    <a:pt x="151" y="354"/>
                    <a:pt x="148" y="354"/>
                  </a:cubicBezTo>
                  <a:cubicBezTo>
                    <a:pt x="144" y="354"/>
                    <a:pt x="138" y="356"/>
                    <a:pt x="138" y="356"/>
                  </a:cubicBezTo>
                  <a:cubicBezTo>
                    <a:pt x="48" y="357"/>
                    <a:pt x="48" y="357"/>
                    <a:pt x="48" y="357"/>
                  </a:cubicBezTo>
                  <a:cubicBezTo>
                    <a:pt x="47" y="357"/>
                    <a:pt x="47" y="357"/>
                    <a:pt x="47" y="357"/>
                  </a:cubicBezTo>
                  <a:cubicBezTo>
                    <a:pt x="49" y="354"/>
                    <a:pt x="51" y="351"/>
                    <a:pt x="52" y="350"/>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San Benito County">
              <a:extLst>
                <a:ext uri="{FF2B5EF4-FFF2-40B4-BE49-F238E27FC236}">
                  <a16:creationId xmlns:a16="http://schemas.microsoft.com/office/drawing/2014/main" id="{2FE4F594-54D0-4AF8-AFFA-50FB31AAEF05}"/>
                </a:ext>
              </a:extLst>
            </p:cNvPr>
            <p:cNvSpPr>
              <a:spLocks/>
            </p:cNvSpPr>
            <p:nvPr/>
          </p:nvSpPr>
          <p:spPr bwMode="auto">
            <a:xfrm>
              <a:off x="3898901" y="4192588"/>
              <a:ext cx="466725" cy="484188"/>
            </a:xfrm>
            <a:custGeom>
              <a:avLst/>
              <a:gdLst>
                <a:gd name="T0" fmla="*/ 139 w 351"/>
                <a:gd name="T1" fmla="*/ 16 h 327"/>
                <a:gd name="T2" fmla="*/ 137 w 351"/>
                <a:gd name="T3" fmla="*/ 27 h 327"/>
                <a:gd name="T4" fmla="*/ 149 w 351"/>
                <a:gd name="T5" fmla="*/ 32 h 327"/>
                <a:gd name="T6" fmla="*/ 157 w 351"/>
                <a:gd name="T7" fmla="*/ 44 h 327"/>
                <a:gd name="T8" fmla="*/ 167 w 351"/>
                <a:gd name="T9" fmla="*/ 54 h 327"/>
                <a:gd name="T10" fmla="*/ 169 w 351"/>
                <a:gd name="T11" fmla="*/ 64 h 327"/>
                <a:gd name="T12" fmla="*/ 234 w 351"/>
                <a:gd name="T13" fmla="*/ 96 h 327"/>
                <a:gd name="T14" fmla="*/ 241 w 351"/>
                <a:gd name="T15" fmla="*/ 103 h 327"/>
                <a:gd name="T16" fmla="*/ 351 w 351"/>
                <a:gd name="T17" fmla="*/ 208 h 327"/>
                <a:gd name="T18" fmla="*/ 350 w 351"/>
                <a:gd name="T19" fmla="*/ 267 h 327"/>
                <a:gd name="T20" fmla="*/ 338 w 351"/>
                <a:gd name="T21" fmla="*/ 274 h 327"/>
                <a:gd name="T22" fmla="*/ 327 w 351"/>
                <a:gd name="T23" fmla="*/ 278 h 327"/>
                <a:gd name="T24" fmla="*/ 325 w 351"/>
                <a:gd name="T25" fmla="*/ 287 h 327"/>
                <a:gd name="T26" fmla="*/ 325 w 351"/>
                <a:gd name="T27" fmla="*/ 292 h 327"/>
                <a:gd name="T28" fmla="*/ 325 w 351"/>
                <a:gd name="T29" fmla="*/ 292 h 327"/>
                <a:gd name="T30" fmla="*/ 317 w 351"/>
                <a:gd name="T31" fmla="*/ 288 h 327"/>
                <a:gd name="T32" fmla="*/ 302 w 351"/>
                <a:gd name="T33" fmla="*/ 278 h 327"/>
                <a:gd name="T34" fmla="*/ 308 w 351"/>
                <a:gd name="T35" fmla="*/ 295 h 327"/>
                <a:gd name="T36" fmla="*/ 317 w 351"/>
                <a:gd name="T37" fmla="*/ 320 h 327"/>
                <a:gd name="T38" fmla="*/ 305 w 351"/>
                <a:gd name="T39" fmla="*/ 326 h 327"/>
                <a:gd name="T40" fmla="*/ 296 w 351"/>
                <a:gd name="T41" fmla="*/ 322 h 327"/>
                <a:gd name="T42" fmla="*/ 279 w 351"/>
                <a:gd name="T43" fmla="*/ 305 h 327"/>
                <a:gd name="T44" fmla="*/ 270 w 351"/>
                <a:gd name="T45" fmla="*/ 291 h 327"/>
                <a:gd name="T46" fmla="*/ 259 w 351"/>
                <a:gd name="T47" fmla="*/ 289 h 327"/>
                <a:gd name="T48" fmla="*/ 248 w 351"/>
                <a:gd name="T49" fmla="*/ 284 h 327"/>
                <a:gd name="T50" fmla="*/ 239 w 351"/>
                <a:gd name="T51" fmla="*/ 292 h 327"/>
                <a:gd name="T52" fmla="*/ 230 w 351"/>
                <a:gd name="T53" fmla="*/ 290 h 327"/>
                <a:gd name="T54" fmla="*/ 221 w 351"/>
                <a:gd name="T55" fmla="*/ 300 h 327"/>
                <a:gd name="T56" fmla="*/ 211 w 351"/>
                <a:gd name="T57" fmla="*/ 295 h 327"/>
                <a:gd name="T58" fmla="*/ 203 w 351"/>
                <a:gd name="T59" fmla="*/ 289 h 327"/>
                <a:gd name="T60" fmla="*/ 203 w 351"/>
                <a:gd name="T61" fmla="*/ 273 h 327"/>
                <a:gd name="T62" fmla="*/ 149 w 351"/>
                <a:gd name="T63" fmla="*/ 220 h 327"/>
                <a:gd name="T64" fmla="*/ 139 w 351"/>
                <a:gd name="T65" fmla="*/ 204 h 327"/>
                <a:gd name="T66" fmla="*/ 120 w 351"/>
                <a:gd name="T67" fmla="*/ 202 h 327"/>
                <a:gd name="T68" fmla="*/ 113 w 351"/>
                <a:gd name="T69" fmla="*/ 192 h 327"/>
                <a:gd name="T70" fmla="*/ 107 w 351"/>
                <a:gd name="T71" fmla="*/ 182 h 327"/>
                <a:gd name="T72" fmla="*/ 107 w 351"/>
                <a:gd name="T73" fmla="*/ 164 h 327"/>
                <a:gd name="T74" fmla="*/ 103 w 351"/>
                <a:gd name="T75" fmla="*/ 147 h 327"/>
                <a:gd name="T76" fmla="*/ 92 w 351"/>
                <a:gd name="T77" fmla="*/ 139 h 327"/>
                <a:gd name="T78" fmla="*/ 80 w 351"/>
                <a:gd name="T79" fmla="*/ 134 h 327"/>
                <a:gd name="T80" fmla="*/ 66 w 351"/>
                <a:gd name="T81" fmla="*/ 130 h 327"/>
                <a:gd name="T82" fmla="*/ 57 w 351"/>
                <a:gd name="T83" fmla="*/ 119 h 327"/>
                <a:gd name="T84" fmla="*/ 63 w 351"/>
                <a:gd name="T85" fmla="*/ 112 h 327"/>
                <a:gd name="T86" fmla="*/ 57 w 351"/>
                <a:gd name="T87" fmla="*/ 94 h 327"/>
                <a:gd name="T88" fmla="*/ 45 w 351"/>
                <a:gd name="T89" fmla="*/ 96 h 327"/>
                <a:gd name="T90" fmla="*/ 25 w 351"/>
                <a:gd name="T91" fmla="*/ 73 h 327"/>
                <a:gd name="T92" fmla="*/ 5 w 351"/>
                <a:gd name="T93" fmla="*/ 53 h 327"/>
                <a:gd name="T94" fmla="*/ 0 w 351"/>
                <a:gd name="T95" fmla="*/ 34 h 327"/>
                <a:gd name="T96" fmla="*/ 0 w 351"/>
                <a:gd name="T97" fmla="*/ 33 h 327"/>
                <a:gd name="T98" fmla="*/ 7 w 351"/>
                <a:gd name="T99" fmla="*/ 36 h 327"/>
                <a:gd name="T100" fmla="*/ 17 w 351"/>
                <a:gd name="T101" fmla="*/ 40 h 327"/>
                <a:gd name="T102" fmla="*/ 24 w 351"/>
                <a:gd name="T103" fmla="*/ 42 h 327"/>
                <a:gd name="T104" fmla="*/ 31 w 351"/>
                <a:gd name="T105" fmla="*/ 29 h 327"/>
                <a:gd name="T106" fmla="*/ 43 w 351"/>
                <a:gd name="T107" fmla="*/ 22 h 327"/>
                <a:gd name="T108" fmla="*/ 45 w 351"/>
                <a:gd name="T109" fmla="*/ 12 h 327"/>
                <a:gd name="T110" fmla="*/ 56 w 351"/>
                <a:gd name="T111" fmla="*/ 3 h 327"/>
                <a:gd name="T112" fmla="*/ 73 w 351"/>
                <a:gd name="T113" fmla="*/ 12 h 327"/>
                <a:gd name="T114" fmla="*/ 138 w 351"/>
                <a:gd name="T115" fmla="*/ 13 h 327"/>
                <a:gd name="T116" fmla="*/ 139 w 351"/>
                <a:gd name="T117" fmla="*/ 13 h 327"/>
                <a:gd name="T118" fmla="*/ 139 w 351"/>
                <a:gd name="T119" fmla="*/ 1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1" h="327">
                  <a:moveTo>
                    <a:pt x="139" y="16"/>
                  </a:moveTo>
                  <a:cubicBezTo>
                    <a:pt x="137" y="20"/>
                    <a:pt x="132" y="26"/>
                    <a:pt x="137" y="27"/>
                  </a:cubicBezTo>
                  <a:cubicBezTo>
                    <a:pt x="141" y="28"/>
                    <a:pt x="148" y="30"/>
                    <a:pt x="149" y="32"/>
                  </a:cubicBezTo>
                  <a:cubicBezTo>
                    <a:pt x="151" y="35"/>
                    <a:pt x="154" y="41"/>
                    <a:pt x="157" y="44"/>
                  </a:cubicBezTo>
                  <a:cubicBezTo>
                    <a:pt x="161" y="48"/>
                    <a:pt x="167" y="51"/>
                    <a:pt x="167" y="54"/>
                  </a:cubicBezTo>
                  <a:cubicBezTo>
                    <a:pt x="168" y="58"/>
                    <a:pt x="169" y="64"/>
                    <a:pt x="169" y="64"/>
                  </a:cubicBezTo>
                  <a:cubicBezTo>
                    <a:pt x="234" y="96"/>
                    <a:pt x="234" y="96"/>
                    <a:pt x="234" y="96"/>
                  </a:cubicBezTo>
                  <a:cubicBezTo>
                    <a:pt x="241" y="103"/>
                    <a:pt x="241" y="103"/>
                    <a:pt x="241" y="103"/>
                  </a:cubicBezTo>
                  <a:cubicBezTo>
                    <a:pt x="351" y="208"/>
                    <a:pt x="351" y="208"/>
                    <a:pt x="351" y="208"/>
                  </a:cubicBezTo>
                  <a:cubicBezTo>
                    <a:pt x="350" y="267"/>
                    <a:pt x="350" y="267"/>
                    <a:pt x="350" y="267"/>
                  </a:cubicBezTo>
                  <a:cubicBezTo>
                    <a:pt x="350" y="267"/>
                    <a:pt x="341" y="274"/>
                    <a:pt x="338" y="274"/>
                  </a:cubicBezTo>
                  <a:cubicBezTo>
                    <a:pt x="335" y="274"/>
                    <a:pt x="327" y="276"/>
                    <a:pt x="327" y="278"/>
                  </a:cubicBezTo>
                  <a:cubicBezTo>
                    <a:pt x="326" y="281"/>
                    <a:pt x="324" y="283"/>
                    <a:pt x="325" y="287"/>
                  </a:cubicBezTo>
                  <a:cubicBezTo>
                    <a:pt x="325" y="289"/>
                    <a:pt x="325" y="290"/>
                    <a:pt x="325" y="292"/>
                  </a:cubicBezTo>
                  <a:cubicBezTo>
                    <a:pt x="325" y="292"/>
                    <a:pt x="325" y="292"/>
                    <a:pt x="325" y="292"/>
                  </a:cubicBezTo>
                  <a:cubicBezTo>
                    <a:pt x="325" y="292"/>
                    <a:pt x="320" y="291"/>
                    <a:pt x="317" y="288"/>
                  </a:cubicBezTo>
                  <a:cubicBezTo>
                    <a:pt x="313" y="284"/>
                    <a:pt x="306" y="280"/>
                    <a:pt x="302" y="278"/>
                  </a:cubicBezTo>
                  <a:cubicBezTo>
                    <a:pt x="298" y="276"/>
                    <a:pt x="305" y="290"/>
                    <a:pt x="308" y="295"/>
                  </a:cubicBezTo>
                  <a:cubicBezTo>
                    <a:pt x="311" y="300"/>
                    <a:pt x="317" y="314"/>
                    <a:pt x="317" y="320"/>
                  </a:cubicBezTo>
                  <a:cubicBezTo>
                    <a:pt x="318" y="327"/>
                    <a:pt x="310" y="326"/>
                    <a:pt x="305" y="326"/>
                  </a:cubicBezTo>
                  <a:cubicBezTo>
                    <a:pt x="301" y="326"/>
                    <a:pt x="298" y="324"/>
                    <a:pt x="296" y="322"/>
                  </a:cubicBezTo>
                  <a:cubicBezTo>
                    <a:pt x="294" y="319"/>
                    <a:pt x="282" y="308"/>
                    <a:pt x="279" y="305"/>
                  </a:cubicBezTo>
                  <a:cubicBezTo>
                    <a:pt x="275" y="302"/>
                    <a:pt x="273" y="295"/>
                    <a:pt x="270" y="291"/>
                  </a:cubicBezTo>
                  <a:cubicBezTo>
                    <a:pt x="267" y="287"/>
                    <a:pt x="263" y="288"/>
                    <a:pt x="259" y="289"/>
                  </a:cubicBezTo>
                  <a:cubicBezTo>
                    <a:pt x="255" y="290"/>
                    <a:pt x="252" y="286"/>
                    <a:pt x="248" y="284"/>
                  </a:cubicBezTo>
                  <a:cubicBezTo>
                    <a:pt x="244" y="282"/>
                    <a:pt x="241" y="289"/>
                    <a:pt x="239" y="292"/>
                  </a:cubicBezTo>
                  <a:cubicBezTo>
                    <a:pt x="236" y="294"/>
                    <a:pt x="233" y="292"/>
                    <a:pt x="230" y="290"/>
                  </a:cubicBezTo>
                  <a:cubicBezTo>
                    <a:pt x="227" y="288"/>
                    <a:pt x="225" y="297"/>
                    <a:pt x="221" y="300"/>
                  </a:cubicBezTo>
                  <a:cubicBezTo>
                    <a:pt x="218" y="302"/>
                    <a:pt x="213" y="298"/>
                    <a:pt x="211" y="295"/>
                  </a:cubicBezTo>
                  <a:cubicBezTo>
                    <a:pt x="208" y="292"/>
                    <a:pt x="203" y="289"/>
                    <a:pt x="203" y="289"/>
                  </a:cubicBezTo>
                  <a:cubicBezTo>
                    <a:pt x="203" y="273"/>
                    <a:pt x="203" y="273"/>
                    <a:pt x="203" y="273"/>
                  </a:cubicBezTo>
                  <a:cubicBezTo>
                    <a:pt x="203" y="273"/>
                    <a:pt x="152" y="224"/>
                    <a:pt x="149" y="220"/>
                  </a:cubicBezTo>
                  <a:cubicBezTo>
                    <a:pt x="147" y="217"/>
                    <a:pt x="140" y="208"/>
                    <a:pt x="139" y="204"/>
                  </a:cubicBezTo>
                  <a:cubicBezTo>
                    <a:pt x="139" y="199"/>
                    <a:pt x="127" y="202"/>
                    <a:pt x="120" y="202"/>
                  </a:cubicBezTo>
                  <a:cubicBezTo>
                    <a:pt x="113" y="202"/>
                    <a:pt x="113" y="196"/>
                    <a:pt x="113" y="192"/>
                  </a:cubicBezTo>
                  <a:cubicBezTo>
                    <a:pt x="113" y="188"/>
                    <a:pt x="111" y="187"/>
                    <a:pt x="107" y="182"/>
                  </a:cubicBezTo>
                  <a:cubicBezTo>
                    <a:pt x="104" y="178"/>
                    <a:pt x="106" y="169"/>
                    <a:pt x="107" y="164"/>
                  </a:cubicBezTo>
                  <a:cubicBezTo>
                    <a:pt x="109" y="160"/>
                    <a:pt x="106" y="152"/>
                    <a:pt x="103" y="147"/>
                  </a:cubicBezTo>
                  <a:cubicBezTo>
                    <a:pt x="101" y="142"/>
                    <a:pt x="96" y="140"/>
                    <a:pt x="92" y="139"/>
                  </a:cubicBezTo>
                  <a:cubicBezTo>
                    <a:pt x="88" y="138"/>
                    <a:pt x="83" y="138"/>
                    <a:pt x="80" y="134"/>
                  </a:cubicBezTo>
                  <a:cubicBezTo>
                    <a:pt x="77" y="130"/>
                    <a:pt x="71" y="131"/>
                    <a:pt x="66" y="130"/>
                  </a:cubicBezTo>
                  <a:cubicBezTo>
                    <a:pt x="61" y="130"/>
                    <a:pt x="59" y="123"/>
                    <a:pt x="57" y="119"/>
                  </a:cubicBezTo>
                  <a:cubicBezTo>
                    <a:pt x="55" y="115"/>
                    <a:pt x="61" y="113"/>
                    <a:pt x="63" y="112"/>
                  </a:cubicBezTo>
                  <a:cubicBezTo>
                    <a:pt x="66" y="110"/>
                    <a:pt x="57" y="94"/>
                    <a:pt x="57" y="94"/>
                  </a:cubicBezTo>
                  <a:cubicBezTo>
                    <a:pt x="45" y="96"/>
                    <a:pt x="45" y="96"/>
                    <a:pt x="45" y="96"/>
                  </a:cubicBezTo>
                  <a:cubicBezTo>
                    <a:pt x="45" y="96"/>
                    <a:pt x="28" y="76"/>
                    <a:pt x="25" y="73"/>
                  </a:cubicBezTo>
                  <a:cubicBezTo>
                    <a:pt x="23" y="70"/>
                    <a:pt x="9" y="58"/>
                    <a:pt x="5" y="53"/>
                  </a:cubicBezTo>
                  <a:cubicBezTo>
                    <a:pt x="1" y="48"/>
                    <a:pt x="0" y="34"/>
                    <a:pt x="0" y="34"/>
                  </a:cubicBezTo>
                  <a:cubicBezTo>
                    <a:pt x="0" y="33"/>
                    <a:pt x="0" y="33"/>
                    <a:pt x="0" y="33"/>
                  </a:cubicBezTo>
                  <a:cubicBezTo>
                    <a:pt x="2" y="35"/>
                    <a:pt x="4" y="36"/>
                    <a:pt x="7" y="36"/>
                  </a:cubicBezTo>
                  <a:cubicBezTo>
                    <a:pt x="9" y="37"/>
                    <a:pt x="13" y="39"/>
                    <a:pt x="17" y="40"/>
                  </a:cubicBezTo>
                  <a:cubicBezTo>
                    <a:pt x="20" y="41"/>
                    <a:pt x="22" y="42"/>
                    <a:pt x="24" y="42"/>
                  </a:cubicBezTo>
                  <a:cubicBezTo>
                    <a:pt x="27" y="43"/>
                    <a:pt x="30" y="32"/>
                    <a:pt x="31" y="29"/>
                  </a:cubicBezTo>
                  <a:cubicBezTo>
                    <a:pt x="33" y="26"/>
                    <a:pt x="39" y="23"/>
                    <a:pt x="43" y="22"/>
                  </a:cubicBezTo>
                  <a:cubicBezTo>
                    <a:pt x="47" y="20"/>
                    <a:pt x="45" y="16"/>
                    <a:pt x="45" y="12"/>
                  </a:cubicBezTo>
                  <a:cubicBezTo>
                    <a:pt x="45" y="8"/>
                    <a:pt x="48" y="6"/>
                    <a:pt x="56" y="3"/>
                  </a:cubicBezTo>
                  <a:cubicBezTo>
                    <a:pt x="64" y="0"/>
                    <a:pt x="73" y="12"/>
                    <a:pt x="73" y="12"/>
                  </a:cubicBezTo>
                  <a:cubicBezTo>
                    <a:pt x="138" y="13"/>
                    <a:pt x="138" y="13"/>
                    <a:pt x="138" y="13"/>
                  </a:cubicBezTo>
                  <a:cubicBezTo>
                    <a:pt x="139" y="13"/>
                    <a:pt x="139" y="13"/>
                    <a:pt x="139" y="13"/>
                  </a:cubicBezTo>
                  <a:cubicBezTo>
                    <a:pt x="139" y="14"/>
                    <a:pt x="139" y="15"/>
                    <a:pt x="139" y="16"/>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Sonoma County">
              <a:extLst>
                <a:ext uri="{FF2B5EF4-FFF2-40B4-BE49-F238E27FC236}">
                  <a16:creationId xmlns:a16="http://schemas.microsoft.com/office/drawing/2014/main" id="{87F18150-A6A3-4A5E-96F7-1B52DDF23649}"/>
                </a:ext>
              </a:extLst>
            </p:cNvPr>
            <p:cNvSpPr>
              <a:spLocks/>
            </p:cNvSpPr>
            <p:nvPr/>
          </p:nvSpPr>
          <p:spPr bwMode="auto">
            <a:xfrm>
              <a:off x="3087688" y="3035301"/>
              <a:ext cx="506413" cy="460375"/>
            </a:xfrm>
            <a:custGeom>
              <a:avLst/>
              <a:gdLst>
                <a:gd name="T0" fmla="*/ 0 w 381"/>
                <a:gd name="T1" fmla="*/ 37 h 311"/>
                <a:gd name="T2" fmla="*/ 12 w 381"/>
                <a:gd name="T3" fmla="*/ 28 h 311"/>
                <a:gd name="T4" fmla="*/ 50 w 381"/>
                <a:gd name="T5" fmla="*/ 28 h 311"/>
                <a:gd name="T6" fmla="*/ 52 w 381"/>
                <a:gd name="T7" fmla="*/ 17 h 311"/>
                <a:gd name="T8" fmla="*/ 126 w 381"/>
                <a:gd name="T9" fmla="*/ 16 h 311"/>
                <a:gd name="T10" fmla="*/ 126 w 381"/>
                <a:gd name="T11" fmla="*/ 6 h 311"/>
                <a:gd name="T12" fmla="*/ 144 w 381"/>
                <a:gd name="T13" fmla="*/ 5 h 311"/>
                <a:gd name="T14" fmla="*/ 144 w 381"/>
                <a:gd name="T15" fmla="*/ 0 h 311"/>
                <a:gd name="T16" fmla="*/ 228 w 381"/>
                <a:gd name="T17" fmla="*/ 5 h 311"/>
                <a:gd name="T18" fmla="*/ 250 w 381"/>
                <a:gd name="T19" fmla="*/ 17 h 311"/>
                <a:gd name="T20" fmla="*/ 255 w 381"/>
                <a:gd name="T21" fmla="*/ 35 h 311"/>
                <a:gd name="T22" fmla="*/ 264 w 381"/>
                <a:gd name="T23" fmla="*/ 46 h 311"/>
                <a:gd name="T24" fmla="*/ 271 w 381"/>
                <a:gd name="T25" fmla="*/ 59 h 311"/>
                <a:gd name="T26" fmla="*/ 280 w 381"/>
                <a:gd name="T27" fmla="*/ 63 h 311"/>
                <a:gd name="T28" fmla="*/ 290 w 381"/>
                <a:gd name="T29" fmla="*/ 77 h 311"/>
                <a:gd name="T30" fmla="*/ 288 w 381"/>
                <a:gd name="T31" fmla="*/ 91 h 311"/>
                <a:gd name="T32" fmla="*/ 286 w 381"/>
                <a:gd name="T33" fmla="*/ 115 h 311"/>
                <a:gd name="T34" fmla="*/ 299 w 381"/>
                <a:gd name="T35" fmla="*/ 125 h 311"/>
                <a:gd name="T36" fmla="*/ 311 w 381"/>
                <a:gd name="T37" fmla="*/ 136 h 311"/>
                <a:gd name="T38" fmla="*/ 320 w 381"/>
                <a:gd name="T39" fmla="*/ 159 h 311"/>
                <a:gd name="T40" fmla="*/ 330 w 381"/>
                <a:gd name="T41" fmla="*/ 166 h 311"/>
                <a:gd name="T42" fmla="*/ 331 w 381"/>
                <a:gd name="T43" fmla="*/ 180 h 311"/>
                <a:gd name="T44" fmla="*/ 340 w 381"/>
                <a:gd name="T45" fmla="*/ 192 h 311"/>
                <a:gd name="T46" fmla="*/ 344 w 381"/>
                <a:gd name="T47" fmla="*/ 207 h 311"/>
                <a:gd name="T48" fmla="*/ 364 w 381"/>
                <a:gd name="T49" fmla="*/ 229 h 311"/>
                <a:gd name="T50" fmla="*/ 367 w 381"/>
                <a:gd name="T51" fmla="*/ 248 h 311"/>
                <a:gd name="T52" fmla="*/ 376 w 381"/>
                <a:gd name="T53" fmla="*/ 265 h 311"/>
                <a:gd name="T54" fmla="*/ 379 w 381"/>
                <a:gd name="T55" fmla="*/ 275 h 311"/>
                <a:gd name="T56" fmla="*/ 371 w 381"/>
                <a:gd name="T57" fmla="*/ 289 h 311"/>
                <a:gd name="T58" fmla="*/ 371 w 381"/>
                <a:gd name="T59" fmla="*/ 289 h 311"/>
                <a:gd name="T60" fmla="*/ 358 w 381"/>
                <a:gd name="T61" fmla="*/ 289 h 311"/>
                <a:gd name="T62" fmla="*/ 362 w 381"/>
                <a:gd name="T63" fmla="*/ 296 h 311"/>
                <a:gd name="T64" fmla="*/ 361 w 381"/>
                <a:gd name="T65" fmla="*/ 296 h 311"/>
                <a:gd name="T66" fmla="*/ 358 w 381"/>
                <a:gd name="T67" fmla="*/ 306 h 311"/>
                <a:gd name="T68" fmla="*/ 347 w 381"/>
                <a:gd name="T69" fmla="*/ 310 h 311"/>
                <a:gd name="T70" fmla="*/ 332 w 381"/>
                <a:gd name="T71" fmla="*/ 308 h 311"/>
                <a:gd name="T72" fmla="*/ 328 w 381"/>
                <a:gd name="T73" fmla="*/ 308 h 311"/>
                <a:gd name="T74" fmla="*/ 313 w 381"/>
                <a:gd name="T75" fmla="*/ 291 h 311"/>
                <a:gd name="T76" fmla="*/ 307 w 381"/>
                <a:gd name="T77" fmla="*/ 280 h 311"/>
                <a:gd name="T78" fmla="*/ 287 w 381"/>
                <a:gd name="T79" fmla="*/ 282 h 311"/>
                <a:gd name="T80" fmla="*/ 267 w 381"/>
                <a:gd name="T81" fmla="*/ 273 h 311"/>
                <a:gd name="T82" fmla="*/ 253 w 381"/>
                <a:gd name="T83" fmla="*/ 271 h 311"/>
                <a:gd name="T84" fmla="*/ 200 w 381"/>
                <a:gd name="T85" fmla="*/ 225 h 311"/>
                <a:gd name="T86" fmla="*/ 191 w 381"/>
                <a:gd name="T87" fmla="*/ 227 h 311"/>
                <a:gd name="T88" fmla="*/ 177 w 381"/>
                <a:gd name="T89" fmla="*/ 226 h 311"/>
                <a:gd name="T90" fmla="*/ 170 w 381"/>
                <a:gd name="T91" fmla="*/ 231 h 311"/>
                <a:gd name="T92" fmla="*/ 170 w 381"/>
                <a:gd name="T93" fmla="*/ 232 h 311"/>
                <a:gd name="T94" fmla="*/ 163 w 381"/>
                <a:gd name="T95" fmla="*/ 229 h 311"/>
                <a:gd name="T96" fmla="*/ 156 w 381"/>
                <a:gd name="T97" fmla="*/ 231 h 311"/>
                <a:gd name="T98" fmla="*/ 149 w 381"/>
                <a:gd name="T99" fmla="*/ 230 h 311"/>
                <a:gd name="T100" fmla="*/ 150 w 381"/>
                <a:gd name="T101" fmla="*/ 217 h 311"/>
                <a:gd name="T102" fmla="*/ 140 w 381"/>
                <a:gd name="T103" fmla="*/ 193 h 311"/>
                <a:gd name="T104" fmla="*/ 130 w 381"/>
                <a:gd name="T105" fmla="*/ 171 h 311"/>
                <a:gd name="T106" fmla="*/ 116 w 381"/>
                <a:gd name="T107" fmla="*/ 160 h 311"/>
                <a:gd name="T108" fmla="*/ 92 w 381"/>
                <a:gd name="T109" fmla="*/ 144 h 311"/>
                <a:gd name="T110" fmla="*/ 73 w 381"/>
                <a:gd name="T111" fmla="*/ 126 h 311"/>
                <a:gd name="T112" fmla="*/ 63 w 381"/>
                <a:gd name="T113" fmla="*/ 115 h 311"/>
                <a:gd name="T114" fmla="*/ 55 w 381"/>
                <a:gd name="T115" fmla="*/ 106 h 311"/>
                <a:gd name="T116" fmla="*/ 44 w 381"/>
                <a:gd name="T117" fmla="*/ 93 h 311"/>
                <a:gd name="T118" fmla="*/ 28 w 381"/>
                <a:gd name="T119" fmla="*/ 61 h 311"/>
                <a:gd name="T120" fmla="*/ 11 w 381"/>
                <a:gd name="T121" fmla="*/ 47 h 311"/>
                <a:gd name="T122" fmla="*/ 0 w 381"/>
                <a:gd name="T123" fmla="*/ 38 h 311"/>
                <a:gd name="T124" fmla="*/ 0 w 381"/>
                <a:gd name="T125" fmla="*/ 3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 h="311">
                  <a:moveTo>
                    <a:pt x="0" y="37"/>
                  </a:moveTo>
                  <a:cubicBezTo>
                    <a:pt x="12" y="28"/>
                    <a:pt x="12" y="28"/>
                    <a:pt x="12" y="28"/>
                  </a:cubicBezTo>
                  <a:cubicBezTo>
                    <a:pt x="50" y="28"/>
                    <a:pt x="50" y="28"/>
                    <a:pt x="50" y="28"/>
                  </a:cubicBezTo>
                  <a:cubicBezTo>
                    <a:pt x="52" y="17"/>
                    <a:pt x="52" y="17"/>
                    <a:pt x="52" y="17"/>
                  </a:cubicBezTo>
                  <a:cubicBezTo>
                    <a:pt x="126" y="16"/>
                    <a:pt x="126" y="16"/>
                    <a:pt x="126" y="16"/>
                  </a:cubicBezTo>
                  <a:cubicBezTo>
                    <a:pt x="126" y="6"/>
                    <a:pt x="126" y="6"/>
                    <a:pt x="126" y="6"/>
                  </a:cubicBezTo>
                  <a:cubicBezTo>
                    <a:pt x="144" y="5"/>
                    <a:pt x="144" y="5"/>
                    <a:pt x="144" y="5"/>
                  </a:cubicBezTo>
                  <a:cubicBezTo>
                    <a:pt x="144" y="0"/>
                    <a:pt x="144" y="0"/>
                    <a:pt x="144" y="0"/>
                  </a:cubicBezTo>
                  <a:cubicBezTo>
                    <a:pt x="228" y="5"/>
                    <a:pt x="228" y="5"/>
                    <a:pt x="228" y="5"/>
                  </a:cubicBezTo>
                  <a:cubicBezTo>
                    <a:pt x="250" y="17"/>
                    <a:pt x="250" y="17"/>
                    <a:pt x="250" y="17"/>
                  </a:cubicBezTo>
                  <a:cubicBezTo>
                    <a:pt x="250" y="17"/>
                    <a:pt x="252" y="31"/>
                    <a:pt x="255" y="35"/>
                  </a:cubicBezTo>
                  <a:cubicBezTo>
                    <a:pt x="258" y="38"/>
                    <a:pt x="263" y="43"/>
                    <a:pt x="264" y="46"/>
                  </a:cubicBezTo>
                  <a:cubicBezTo>
                    <a:pt x="264" y="49"/>
                    <a:pt x="266" y="57"/>
                    <a:pt x="271" y="59"/>
                  </a:cubicBezTo>
                  <a:cubicBezTo>
                    <a:pt x="276" y="60"/>
                    <a:pt x="278" y="61"/>
                    <a:pt x="280" y="63"/>
                  </a:cubicBezTo>
                  <a:cubicBezTo>
                    <a:pt x="282" y="66"/>
                    <a:pt x="290" y="77"/>
                    <a:pt x="290" y="77"/>
                  </a:cubicBezTo>
                  <a:cubicBezTo>
                    <a:pt x="290" y="77"/>
                    <a:pt x="289" y="87"/>
                    <a:pt x="288" y="91"/>
                  </a:cubicBezTo>
                  <a:cubicBezTo>
                    <a:pt x="286" y="95"/>
                    <a:pt x="282" y="109"/>
                    <a:pt x="286" y="115"/>
                  </a:cubicBezTo>
                  <a:cubicBezTo>
                    <a:pt x="291" y="120"/>
                    <a:pt x="294" y="123"/>
                    <a:pt x="299" y="125"/>
                  </a:cubicBezTo>
                  <a:cubicBezTo>
                    <a:pt x="304" y="128"/>
                    <a:pt x="309" y="132"/>
                    <a:pt x="311" y="136"/>
                  </a:cubicBezTo>
                  <a:cubicBezTo>
                    <a:pt x="313" y="140"/>
                    <a:pt x="316" y="157"/>
                    <a:pt x="320" y="159"/>
                  </a:cubicBezTo>
                  <a:cubicBezTo>
                    <a:pt x="324" y="161"/>
                    <a:pt x="328" y="163"/>
                    <a:pt x="330" y="166"/>
                  </a:cubicBezTo>
                  <a:cubicBezTo>
                    <a:pt x="332" y="169"/>
                    <a:pt x="328" y="177"/>
                    <a:pt x="331" y="180"/>
                  </a:cubicBezTo>
                  <a:cubicBezTo>
                    <a:pt x="334" y="183"/>
                    <a:pt x="338" y="190"/>
                    <a:pt x="340" y="192"/>
                  </a:cubicBezTo>
                  <a:cubicBezTo>
                    <a:pt x="342" y="194"/>
                    <a:pt x="342" y="204"/>
                    <a:pt x="344" y="207"/>
                  </a:cubicBezTo>
                  <a:cubicBezTo>
                    <a:pt x="347" y="209"/>
                    <a:pt x="364" y="225"/>
                    <a:pt x="364" y="229"/>
                  </a:cubicBezTo>
                  <a:cubicBezTo>
                    <a:pt x="364" y="233"/>
                    <a:pt x="364" y="245"/>
                    <a:pt x="367" y="248"/>
                  </a:cubicBezTo>
                  <a:cubicBezTo>
                    <a:pt x="370" y="251"/>
                    <a:pt x="374" y="260"/>
                    <a:pt x="376" y="265"/>
                  </a:cubicBezTo>
                  <a:cubicBezTo>
                    <a:pt x="377" y="271"/>
                    <a:pt x="381" y="274"/>
                    <a:pt x="379" y="275"/>
                  </a:cubicBezTo>
                  <a:cubicBezTo>
                    <a:pt x="377" y="277"/>
                    <a:pt x="370" y="281"/>
                    <a:pt x="371" y="289"/>
                  </a:cubicBezTo>
                  <a:cubicBezTo>
                    <a:pt x="371" y="289"/>
                    <a:pt x="371" y="289"/>
                    <a:pt x="371" y="289"/>
                  </a:cubicBezTo>
                  <a:cubicBezTo>
                    <a:pt x="358" y="289"/>
                    <a:pt x="358" y="289"/>
                    <a:pt x="358" y="289"/>
                  </a:cubicBezTo>
                  <a:cubicBezTo>
                    <a:pt x="362" y="296"/>
                    <a:pt x="362" y="296"/>
                    <a:pt x="362" y="296"/>
                  </a:cubicBezTo>
                  <a:cubicBezTo>
                    <a:pt x="361" y="296"/>
                    <a:pt x="361" y="296"/>
                    <a:pt x="361" y="296"/>
                  </a:cubicBezTo>
                  <a:cubicBezTo>
                    <a:pt x="361" y="300"/>
                    <a:pt x="360" y="305"/>
                    <a:pt x="358" y="306"/>
                  </a:cubicBezTo>
                  <a:cubicBezTo>
                    <a:pt x="356" y="307"/>
                    <a:pt x="350" y="309"/>
                    <a:pt x="347" y="310"/>
                  </a:cubicBezTo>
                  <a:cubicBezTo>
                    <a:pt x="344" y="311"/>
                    <a:pt x="334" y="309"/>
                    <a:pt x="332" y="308"/>
                  </a:cubicBezTo>
                  <a:cubicBezTo>
                    <a:pt x="331" y="308"/>
                    <a:pt x="329" y="308"/>
                    <a:pt x="328" y="308"/>
                  </a:cubicBezTo>
                  <a:cubicBezTo>
                    <a:pt x="326" y="306"/>
                    <a:pt x="315" y="293"/>
                    <a:pt x="313" y="291"/>
                  </a:cubicBezTo>
                  <a:cubicBezTo>
                    <a:pt x="310" y="289"/>
                    <a:pt x="309" y="284"/>
                    <a:pt x="307" y="280"/>
                  </a:cubicBezTo>
                  <a:cubicBezTo>
                    <a:pt x="305" y="276"/>
                    <a:pt x="292" y="281"/>
                    <a:pt x="287" y="282"/>
                  </a:cubicBezTo>
                  <a:cubicBezTo>
                    <a:pt x="282" y="283"/>
                    <a:pt x="270" y="276"/>
                    <a:pt x="267" y="273"/>
                  </a:cubicBezTo>
                  <a:cubicBezTo>
                    <a:pt x="264" y="271"/>
                    <a:pt x="253" y="271"/>
                    <a:pt x="253" y="271"/>
                  </a:cubicBezTo>
                  <a:cubicBezTo>
                    <a:pt x="200" y="225"/>
                    <a:pt x="200" y="225"/>
                    <a:pt x="200" y="225"/>
                  </a:cubicBezTo>
                  <a:cubicBezTo>
                    <a:pt x="200" y="225"/>
                    <a:pt x="196" y="227"/>
                    <a:pt x="191" y="227"/>
                  </a:cubicBezTo>
                  <a:cubicBezTo>
                    <a:pt x="186" y="227"/>
                    <a:pt x="181" y="226"/>
                    <a:pt x="177" y="226"/>
                  </a:cubicBezTo>
                  <a:cubicBezTo>
                    <a:pt x="173" y="226"/>
                    <a:pt x="170" y="231"/>
                    <a:pt x="170" y="231"/>
                  </a:cubicBezTo>
                  <a:cubicBezTo>
                    <a:pt x="170" y="232"/>
                    <a:pt x="170" y="232"/>
                    <a:pt x="170" y="232"/>
                  </a:cubicBezTo>
                  <a:cubicBezTo>
                    <a:pt x="168" y="230"/>
                    <a:pt x="166" y="229"/>
                    <a:pt x="163" y="229"/>
                  </a:cubicBezTo>
                  <a:cubicBezTo>
                    <a:pt x="160" y="228"/>
                    <a:pt x="157" y="229"/>
                    <a:pt x="156" y="231"/>
                  </a:cubicBezTo>
                  <a:cubicBezTo>
                    <a:pt x="154" y="233"/>
                    <a:pt x="151" y="233"/>
                    <a:pt x="149" y="230"/>
                  </a:cubicBezTo>
                  <a:cubicBezTo>
                    <a:pt x="147" y="227"/>
                    <a:pt x="148" y="222"/>
                    <a:pt x="150" y="217"/>
                  </a:cubicBezTo>
                  <a:cubicBezTo>
                    <a:pt x="152" y="211"/>
                    <a:pt x="142" y="197"/>
                    <a:pt x="140" y="193"/>
                  </a:cubicBezTo>
                  <a:cubicBezTo>
                    <a:pt x="138" y="189"/>
                    <a:pt x="131" y="174"/>
                    <a:pt x="130" y="171"/>
                  </a:cubicBezTo>
                  <a:cubicBezTo>
                    <a:pt x="130" y="169"/>
                    <a:pt x="121" y="163"/>
                    <a:pt x="116" y="160"/>
                  </a:cubicBezTo>
                  <a:cubicBezTo>
                    <a:pt x="112" y="157"/>
                    <a:pt x="96" y="146"/>
                    <a:pt x="92" y="144"/>
                  </a:cubicBezTo>
                  <a:cubicBezTo>
                    <a:pt x="89" y="142"/>
                    <a:pt x="76" y="130"/>
                    <a:pt x="73" y="126"/>
                  </a:cubicBezTo>
                  <a:cubicBezTo>
                    <a:pt x="70" y="122"/>
                    <a:pt x="64" y="118"/>
                    <a:pt x="63" y="115"/>
                  </a:cubicBezTo>
                  <a:cubicBezTo>
                    <a:pt x="62" y="113"/>
                    <a:pt x="59" y="109"/>
                    <a:pt x="55" y="106"/>
                  </a:cubicBezTo>
                  <a:cubicBezTo>
                    <a:pt x="51" y="103"/>
                    <a:pt x="46" y="95"/>
                    <a:pt x="44" y="93"/>
                  </a:cubicBezTo>
                  <a:cubicBezTo>
                    <a:pt x="41" y="90"/>
                    <a:pt x="32" y="66"/>
                    <a:pt x="28" y="61"/>
                  </a:cubicBezTo>
                  <a:cubicBezTo>
                    <a:pt x="25" y="57"/>
                    <a:pt x="15" y="49"/>
                    <a:pt x="11" y="47"/>
                  </a:cubicBezTo>
                  <a:cubicBezTo>
                    <a:pt x="9" y="46"/>
                    <a:pt x="4" y="42"/>
                    <a:pt x="0" y="38"/>
                  </a:cubicBezTo>
                  <a:lnTo>
                    <a:pt x="0" y="37"/>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Calaveras County">
              <a:extLst>
                <a:ext uri="{FF2B5EF4-FFF2-40B4-BE49-F238E27FC236}">
                  <a16:creationId xmlns:a16="http://schemas.microsoft.com/office/drawing/2014/main" id="{79B30DD0-16A2-402E-AC52-8522B67410C4}"/>
                </a:ext>
              </a:extLst>
            </p:cNvPr>
            <p:cNvSpPr>
              <a:spLocks/>
            </p:cNvSpPr>
            <p:nvPr/>
          </p:nvSpPr>
          <p:spPr bwMode="auto">
            <a:xfrm>
              <a:off x="4176713" y="3243263"/>
              <a:ext cx="412750" cy="425450"/>
            </a:xfrm>
            <a:custGeom>
              <a:avLst/>
              <a:gdLst>
                <a:gd name="T0" fmla="*/ 310 w 310"/>
                <a:gd name="T1" fmla="*/ 28 h 287"/>
                <a:gd name="T2" fmla="*/ 298 w 310"/>
                <a:gd name="T3" fmla="*/ 37 h 287"/>
                <a:gd name="T4" fmla="*/ 283 w 310"/>
                <a:gd name="T5" fmla="*/ 45 h 287"/>
                <a:gd name="T6" fmla="*/ 268 w 310"/>
                <a:gd name="T7" fmla="*/ 53 h 287"/>
                <a:gd name="T8" fmla="*/ 254 w 310"/>
                <a:gd name="T9" fmla="*/ 72 h 287"/>
                <a:gd name="T10" fmla="*/ 212 w 310"/>
                <a:gd name="T11" fmla="*/ 130 h 287"/>
                <a:gd name="T12" fmla="*/ 209 w 310"/>
                <a:gd name="T13" fmla="*/ 140 h 287"/>
                <a:gd name="T14" fmla="*/ 200 w 310"/>
                <a:gd name="T15" fmla="*/ 151 h 287"/>
                <a:gd name="T16" fmla="*/ 195 w 310"/>
                <a:gd name="T17" fmla="*/ 165 h 287"/>
                <a:gd name="T18" fmla="*/ 188 w 310"/>
                <a:gd name="T19" fmla="*/ 174 h 287"/>
                <a:gd name="T20" fmla="*/ 182 w 310"/>
                <a:gd name="T21" fmla="*/ 186 h 287"/>
                <a:gd name="T22" fmla="*/ 170 w 310"/>
                <a:gd name="T23" fmla="*/ 208 h 287"/>
                <a:gd name="T24" fmla="*/ 156 w 310"/>
                <a:gd name="T25" fmla="*/ 216 h 287"/>
                <a:gd name="T26" fmla="*/ 152 w 310"/>
                <a:gd name="T27" fmla="*/ 223 h 287"/>
                <a:gd name="T28" fmla="*/ 154 w 310"/>
                <a:gd name="T29" fmla="*/ 232 h 287"/>
                <a:gd name="T30" fmla="*/ 143 w 310"/>
                <a:gd name="T31" fmla="*/ 248 h 287"/>
                <a:gd name="T32" fmla="*/ 136 w 310"/>
                <a:gd name="T33" fmla="*/ 258 h 287"/>
                <a:gd name="T34" fmla="*/ 127 w 310"/>
                <a:gd name="T35" fmla="*/ 262 h 287"/>
                <a:gd name="T36" fmla="*/ 120 w 310"/>
                <a:gd name="T37" fmla="*/ 270 h 287"/>
                <a:gd name="T38" fmla="*/ 112 w 310"/>
                <a:gd name="T39" fmla="*/ 287 h 287"/>
                <a:gd name="T40" fmla="*/ 19 w 310"/>
                <a:gd name="T41" fmla="*/ 180 h 287"/>
                <a:gd name="T42" fmla="*/ 0 w 310"/>
                <a:gd name="T43" fmla="*/ 125 h 287"/>
                <a:gd name="T44" fmla="*/ 18 w 310"/>
                <a:gd name="T45" fmla="*/ 120 h 287"/>
                <a:gd name="T46" fmla="*/ 31 w 310"/>
                <a:gd name="T47" fmla="*/ 122 h 287"/>
                <a:gd name="T48" fmla="*/ 51 w 310"/>
                <a:gd name="T49" fmla="*/ 104 h 287"/>
                <a:gd name="T50" fmla="*/ 70 w 310"/>
                <a:gd name="T51" fmla="*/ 94 h 287"/>
                <a:gd name="T52" fmla="*/ 80 w 310"/>
                <a:gd name="T53" fmla="*/ 90 h 287"/>
                <a:gd name="T54" fmla="*/ 94 w 310"/>
                <a:gd name="T55" fmla="*/ 84 h 287"/>
                <a:gd name="T56" fmla="*/ 108 w 310"/>
                <a:gd name="T57" fmla="*/ 76 h 287"/>
                <a:gd name="T58" fmla="*/ 118 w 310"/>
                <a:gd name="T59" fmla="*/ 66 h 287"/>
                <a:gd name="T60" fmla="*/ 121 w 310"/>
                <a:gd name="T61" fmla="*/ 54 h 287"/>
                <a:gd name="T62" fmla="*/ 128 w 310"/>
                <a:gd name="T63" fmla="*/ 47 h 287"/>
                <a:gd name="T64" fmla="*/ 137 w 310"/>
                <a:gd name="T65" fmla="*/ 41 h 287"/>
                <a:gd name="T66" fmla="*/ 147 w 310"/>
                <a:gd name="T67" fmla="*/ 37 h 287"/>
                <a:gd name="T68" fmla="*/ 153 w 310"/>
                <a:gd name="T69" fmla="*/ 30 h 287"/>
                <a:gd name="T70" fmla="*/ 165 w 310"/>
                <a:gd name="T71" fmla="*/ 27 h 287"/>
                <a:gd name="T72" fmla="*/ 176 w 310"/>
                <a:gd name="T73" fmla="*/ 20 h 287"/>
                <a:gd name="T74" fmla="*/ 186 w 310"/>
                <a:gd name="T75" fmla="*/ 20 h 287"/>
                <a:gd name="T76" fmla="*/ 208 w 310"/>
                <a:gd name="T77" fmla="*/ 20 h 287"/>
                <a:gd name="T78" fmla="*/ 250 w 310"/>
                <a:gd name="T79" fmla="*/ 5 h 287"/>
                <a:gd name="T80" fmla="*/ 270 w 310"/>
                <a:gd name="T81" fmla="*/ 6 h 287"/>
                <a:gd name="T82" fmla="*/ 290 w 310"/>
                <a:gd name="T83" fmla="*/ 0 h 287"/>
                <a:gd name="T84" fmla="*/ 291 w 310"/>
                <a:gd name="T85" fmla="*/ 0 h 287"/>
                <a:gd name="T86" fmla="*/ 291 w 310"/>
                <a:gd name="T87" fmla="*/ 24 h 287"/>
                <a:gd name="T88" fmla="*/ 310 w 310"/>
                <a:gd name="T89" fmla="*/ 2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0" h="287">
                  <a:moveTo>
                    <a:pt x="310" y="28"/>
                  </a:moveTo>
                  <a:cubicBezTo>
                    <a:pt x="310" y="28"/>
                    <a:pt x="302" y="34"/>
                    <a:pt x="298" y="37"/>
                  </a:cubicBezTo>
                  <a:cubicBezTo>
                    <a:pt x="293" y="40"/>
                    <a:pt x="288" y="44"/>
                    <a:pt x="283" y="45"/>
                  </a:cubicBezTo>
                  <a:cubicBezTo>
                    <a:pt x="278" y="46"/>
                    <a:pt x="269" y="50"/>
                    <a:pt x="268" y="53"/>
                  </a:cubicBezTo>
                  <a:cubicBezTo>
                    <a:pt x="266" y="56"/>
                    <a:pt x="258" y="68"/>
                    <a:pt x="254" y="72"/>
                  </a:cubicBezTo>
                  <a:cubicBezTo>
                    <a:pt x="250" y="76"/>
                    <a:pt x="212" y="127"/>
                    <a:pt x="212" y="130"/>
                  </a:cubicBezTo>
                  <a:cubicBezTo>
                    <a:pt x="212" y="134"/>
                    <a:pt x="212" y="138"/>
                    <a:pt x="209" y="140"/>
                  </a:cubicBezTo>
                  <a:cubicBezTo>
                    <a:pt x="206" y="143"/>
                    <a:pt x="202" y="147"/>
                    <a:pt x="200" y="151"/>
                  </a:cubicBezTo>
                  <a:cubicBezTo>
                    <a:pt x="199" y="155"/>
                    <a:pt x="197" y="163"/>
                    <a:pt x="195" y="165"/>
                  </a:cubicBezTo>
                  <a:cubicBezTo>
                    <a:pt x="193" y="167"/>
                    <a:pt x="189" y="169"/>
                    <a:pt x="188" y="174"/>
                  </a:cubicBezTo>
                  <a:cubicBezTo>
                    <a:pt x="188" y="178"/>
                    <a:pt x="184" y="184"/>
                    <a:pt x="182" y="186"/>
                  </a:cubicBezTo>
                  <a:cubicBezTo>
                    <a:pt x="180" y="189"/>
                    <a:pt x="173" y="206"/>
                    <a:pt x="170" y="208"/>
                  </a:cubicBezTo>
                  <a:cubicBezTo>
                    <a:pt x="168" y="209"/>
                    <a:pt x="158" y="213"/>
                    <a:pt x="156" y="216"/>
                  </a:cubicBezTo>
                  <a:cubicBezTo>
                    <a:pt x="153" y="218"/>
                    <a:pt x="152" y="220"/>
                    <a:pt x="152" y="223"/>
                  </a:cubicBezTo>
                  <a:cubicBezTo>
                    <a:pt x="152" y="226"/>
                    <a:pt x="156" y="228"/>
                    <a:pt x="154" y="232"/>
                  </a:cubicBezTo>
                  <a:cubicBezTo>
                    <a:pt x="153" y="237"/>
                    <a:pt x="147" y="244"/>
                    <a:pt x="143" y="248"/>
                  </a:cubicBezTo>
                  <a:cubicBezTo>
                    <a:pt x="139" y="253"/>
                    <a:pt x="140" y="258"/>
                    <a:pt x="136" y="258"/>
                  </a:cubicBezTo>
                  <a:cubicBezTo>
                    <a:pt x="132" y="259"/>
                    <a:pt x="130" y="258"/>
                    <a:pt x="127" y="262"/>
                  </a:cubicBezTo>
                  <a:cubicBezTo>
                    <a:pt x="124" y="266"/>
                    <a:pt x="122" y="266"/>
                    <a:pt x="120" y="270"/>
                  </a:cubicBezTo>
                  <a:cubicBezTo>
                    <a:pt x="118" y="273"/>
                    <a:pt x="112" y="287"/>
                    <a:pt x="112" y="287"/>
                  </a:cubicBezTo>
                  <a:cubicBezTo>
                    <a:pt x="19" y="180"/>
                    <a:pt x="19" y="180"/>
                    <a:pt x="19" y="180"/>
                  </a:cubicBezTo>
                  <a:cubicBezTo>
                    <a:pt x="0" y="125"/>
                    <a:pt x="0" y="125"/>
                    <a:pt x="0" y="125"/>
                  </a:cubicBezTo>
                  <a:cubicBezTo>
                    <a:pt x="1" y="125"/>
                    <a:pt x="15" y="121"/>
                    <a:pt x="18" y="120"/>
                  </a:cubicBezTo>
                  <a:cubicBezTo>
                    <a:pt x="22" y="120"/>
                    <a:pt x="27" y="122"/>
                    <a:pt x="31" y="122"/>
                  </a:cubicBezTo>
                  <a:cubicBezTo>
                    <a:pt x="35" y="123"/>
                    <a:pt x="46" y="112"/>
                    <a:pt x="51" y="104"/>
                  </a:cubicBezTo>
                  <a:cubicBezTo>
                    <a:pt x="56" y="96"/>
                    <a:pt x="66" y="94"/>
                    <a:pt x="70" y="94"/>
                  </a:cubicBezTo>
                  <a:cubicBezTo>
                    <a:pt x="74" y="94"/>
                    <a:pt x="78" y="92"/>
                    <a:pt x="80" y="90"/>
                  </a:cubicBezTo>
                  <a:cubicBezTo>
                    <a:pt x="82" y="87"/>
                    <a:pt x="90" y="86"/>
                    <a:pt x="94" y="84"/>
                  </a:cubicBezTo>
                  <a:cubicBezTo>
                    <a:pt x="98" y="83"/>
                    <a:pt x="104" y="79"/>
                    <a:pt x="108" y="76"/>
                  </a:cubicBezTo>
                  <a:cubicBezTo>
                    <a:pt x="112" y="74"/>
                    <a:pt x="116" y="69"/>
                    <a:pt x="118" y="66"/>
                  </a:cubicBezTo>
                  <a:cubicBezTo>
                    <a:pt x="120" y="62"/>
                    <a:pt x="121" y="58"/>
                    <a:pt x="121" y="54"/>
                  </a:cubicBezTo>
                  <a:cubicBezTo>
                    <a:pt x="121" y="50"/>
                    <a:pt x="124" y="49"/>
                    <a:pt x="128" y="47"/>
                  </a:cubicBezTo>
                  <a:cubicBezTo>
                    <a:pt x="132" y="45"/>
                    <a:pt x="134" y="43"/>
                    <a:pt x="137" y="41"/>
                  </a:cubicBezTo>
                  <a:cubicBezTo>
                    <a:pt x="140" y="39"/>
                    <a:pt x="144" y="38"/>
                    <a:pt x="147" y="37"/>
                  </a:cubicBezTo>
                  <a:cubicBezTo>
                    <a:pt x="150" y="36"/>
                    <a:pt x="152" y="33"/>
                    <a:pt x="153" y="30"/>
                  </a:cubicBezTo>
                  <a:cubicBezTo>
                    <a:pt x="154" y="28"/>
                    <a:pt x="162" y="28"/>
                    <a:pt x="165" y="27"/>
                  </a:cubicBezTo>
                  <a:cubicBezTo>
                    <a:pt x="168" y="26"/>
                    <a:pt x="173" y="22"/>
                    <a:pt x="176" y="20"/>
                  </a:cubicBezTo>
                  <a:cubicBezTo>
                    <a:pt x="180" y="17"/>
                    <a:pt x="180" y="18"/>
                    <a:pt x="186" y="20"/>
                  </a:cubicBezTo>
                  <a:cubicBezTo>
                    <a:pt x="191" y="22"/>
                    <a:pt x="202" y="20"/>
                    <a:pt x="208" y="20"/>
                  </a:cubicBezTo>
                  <a:cubicBezTo>
                    <a:pt x="215" y="19"/>
                    <a:pt x="246" y="8"/>
                    <a:pt x="250" y="5"/>
                  </a:cubicBezTo>
                  <a:cubicBezTo>
                    <a:pt x="254" y="2"/>
                    <a:pt x="262" y="5"/>
                    <a:pt x="270" y="6"/>
                  </a:cubicBezTo>
                  <a:cubicBezTo>
                    <a:pt x="278" y="6"/>
                    <a:pt x="290" y="0"/>
                    <a:pt x="290" y="0"/>
                  </a:cubicBezTo>
                  <a:cubicBezTo>
                    <a:pt x="291" y="0"/>
                    <a:pt x="291" y="0"/>
                    <a:pt x="291" y="0"/>
                  </a:cubicBezTo>
                  <a:cubicBezTo>
                    <a:pt x="291" y="24"/>
                    <a:pt x="291" y="24"/>
                    <a:pt x="291" y="24"/>
                  </a:cubicBezTo>
                  <a:cubicBezTo>
                    <a:pt x="291" y="24"/>
                    <a:pt x="301" y="23"/>
                    <a:pt x="310" y="28"/>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San Diego County">
              <a:extLst>
                <a:ext uri="{FF2B5EF4-FFF2-40B4-BE49-F238E27FC236}">
                  <a16:creationId xmlns:a16="http://schemas.microsoft.com/office/drawing/2014/main" id="{01661573-B0E4-4761-9CE8-85FA45310C06}"/>
                </a:ext>
              </a:extLst>
            </p:cNvPr>
            <p:cNvSpPr>
              <a:spLocks/>
            </p:cNvSpPr>
            <p:nvPr/>
          </p:nvSpPr>
          <p:spPr bwMode="auto">
            <a:xfrm>
              <a:off x="5764213" y="6269038"/>
              <a:ext cx="712788" cy="590550"/>
            </a:xfrm>
            <a:custGeom>
              <a:avLst/>
              <a:gdLst>
                <a:gd name="T0" fmla="*/ 166 w 535"/>
                <a:gd name="T1" fmla="*/ 349 h 399"/>
                <a:gd name="T2" fmla="*/ 155 w 535"/>
                <a:gd name="T3" fmla="*/ 339 h 399"/>
                <a:gd name="T4" fmla="*/ 147 w 535"/>
                <a:gd name="T5" fmla="*/ 336 h 399"/>
                <a:gd name="T6" fmla="*/ 148 w 535"/>
                <a:gd name="T7" fmla="*/ 331 h 399"/>
                <a:gd name="T8" fmla="*/ 157 w 535"/>
                <a:gd name="T9" fmla="*/ 332 h 399"/>
                <a:gd name="T10" fmla="*/ 169 w 535"/>
                <a:gd name="T11" fmla="*/ 345 h 399"/>
                <a:gd name="T12" fmla="*/ 181 w 535"/>
                <a:gd name="T13" fmla="*/ 359 h 399"/>
                <a:gd name="T14" fmla="*/ 182 w 535"/>
                <a:gd name="T15" fmla="*/ 369 h 399"/>
                <a:gd name="T16" fmla="*/ 187 w 535"/>
                <a:gd name="T17" fmla="*/ 366 h 399"/>
                <a:gd name="T18" fmla="*/ 183 w 535"/>
                <a:gd name="T19" fmla="*/ 354 h 399"/>
                <a:gd name="T20" fmla="*/ 176 w 535"/>
                <a:gd name="T21" fmla="*/ 341 h 399"/>
                <a:gd name="T22" fmla="*/ 159 w 535"/>
                <a:gd name="T23" fmla="*/ 327 h 399"/>
                <a:gd name="T24" fmla="*/ 154 w 535"/>
                <a:gd name="T25" fmla="*/ 319 h 399"/>
                <a:gd name="T26" fmla="*/ 140 w 535"/>
                <a:gd name="T27" fmla="*/ 333 h 399"/>
                <a:gd name="T28" fmla="*/ 141 w 535"/>
                <a:gd name="T29" fmla="*/ 346 h 399"/>
                <a:gd name="T30" fmla="*/ 134 w 535"/>
                <a:gd name="T31" fmla="*/ 333 h 399"/>
                <a:gd name="T32" fmla="*/ 134 w 535"/>
                <a:gd name="T33" fmla="*/ 319 h 399"/>
                <a:gd name="T34" fmla="*/ 140 w 535"/>
                <a:gd name="T35" fmla="*/ 305 h 399"/>
                <a:gd name="T36" fmla="*/ 135 w 535"/>
                <a:gd name="T37" fmla="*/ 300 h 399"/>
                <a:gd name="T38" fmla="*/ 129 w 535"/>
                <a:gd name="T39" fmla="*/ 295 h 399"/>
                <a:gd name="T40" fmla="*/ 122 w 535"/>
                <a:gd name="T41" fmla="*/ 276 h 399"/>
                <a:gd name="T42" fmla="*/ 129 w 535"/>
                <a:gd name="T43" fmla="*/ 272 h 399"/>
                <a:gd name="T44" fmla="*/ 131 w 535"/>
                <a:gd name="T45" fmla="*/ 265 h 399"/>
                <a:gd name="T46" fmla="*/ 122 w 535"/>
                <a:gd name="T47" fmla="*/ 223 h 399"/>
                <a:gd name="T48" fmla="*/ 112 w 535"/>
                <a:gd name="T49" fmla="*/ 194 h 399"/>
                <a:gd name="T50" fmla="*/ 107 w 535"/>
                <a:gd name="T51" fmla="*/ 180 h 399"/>
                <a:gd name="T52" fmla="*/ 78 w 535"/>
                <a:gd name="T53" fmla="*/ 132 h 399"/>
                <a:gd name="T54" fmla="*/ 68 w 535"/>
                <a:gd name="T55" fmla="*/ 118 h 399"/>
                <a:gd name="T56" fmla="*/ 62 w 535"/>
                <a:gd name="T57" fmla="*/ 111 h 399"/>
                <a:gd name="T58" fmla="*/ 29 w 535"/>
                <a:gd name="T59" fmla="*/ 75 h 399"/>
                <a:gd name="T60" fmla="*/ 6 w 535"/>
                <a:gd name="T61" fmla="*/ 58 h 399"/>
                <a:gd name="T62" fmla="*/ 0 w 535"/>
                <a:gd name="T63" fmla="*/ 52 h 399"/>
                <a:gd name="T64" fmla="*/ 6 w 535"/>
                <a:gd name="T65" fmla="*/ 23 h 399"/>
                <a:gd name="T66" fmla="*/ 22 w 535"/>
                <a:gd name="T67" fmla="*/ 22 h 399"/>
                <a:gd name="T68" fmla="*/ 30 w 535"/>
                <a:gd name="T69" fmla="*/ 12 h 399"/>
                <a:gd name="T70" fmla="*/ 29 w 535"/>
                <a:gd name="T71" fmla="*/ 4 h 399"/>
                <a:gd name="T72" fmla="*/ 79 w 535"/>
                <a:gd name="T73" fmla="*/ 0 h 399"/>
                <a:gd name="T74" fmla="*/ 80 w 535"/>
                <a:gd name="T75" fmla="*/ 9 h 399"/>
                <a:gd name="T76" fmla="*/ 123 w 535"/>
                <a:gd name="T77" fmla="*/ 24 h 399"/>
                <a:gd name="T78" fmla="*/ 124 w 535"/>
                <a:gd name="T79" fmla="*/ 30 h 399"/>
                <a:gd name="T80" fmla="*/ 194 w 535"/>
                <a:gd name="T81" fmla="*/ 25 h 399"/>
                <a:gd name="T82" fmla="*/ 194 w 535"/>
                <a:gd name="T83" fmla="*/ 28 h 399"/>
                <a:gd name="T84" fmla="*/ 521 w 535"/>
                <a:gd name="T85" fmla="*/ 9 h 399"/>
                <a:gd name="T86" fmla="*/ 530 w 535"/>
                <a:gd name="T87" fmla="*/ 153 h 399"/>
                <a:gd name="T88" fmla="*/ 524 w 535"/>
                <a:gd name="T89" fmla="*/ 154 h 399"/>
                <a:gd name="T90" fmla="*/ 534 w 535"/>
                <a:gd name="T91" fmla="*/ 341 h 399"/>
                <a:gd name="T92" fmla="*/ 535 w 535"/>
                <a:gd name="T93" fmla="*/ 343 h 399"/>
                <a:gd name="T94" fmla="*/ 181 w 535"/>
                <a:gd name="T95" fmla="*/ 399 h 399"/>
                <a:gd name="T96" fmla="*/ 178 w 535"/>
                <a:gd name="T97" fmla="*/ 383 h 399"/>
                <a:gd name="T98" fmla="*/ 179 w 535"/>
                <a:gd name="T99" fmla="*/ 374 h 399"/>
                <a:gd name="T100" fmla="*/ 176 w 535"/>
                <a:gd name="T101" fmla="*/ 361 h 399"/>
                <a:gd name="T102" fmla="*/ 166 w 535"/>
                <a:gd name="T103" fmla="*/ 34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5" h="399">
                  <a:moveTo>
                    <a:pt x="166" y="349"/>
                  </a:moveTo>
                  <a:cubicBezTo>
                    <a:pt x="163" y="345"/>
                    <a:pt x="157" y="341"/>
                    <a:pt x="155" y="339"/>
                  </a:cubicBezTo>
                  <a:cubicBezTo>
                    <a:pt x="152" y="337"/>
                    <a:pt x="150" y="338"/>
                    <a:pt x="147" y="336"/>
                  </a:cubicBezTo>
                  <a:cubicBezTo>
                    <a:pt x="143" y="334"/>
                    <a:pt x="147" y="332"/>
                    <a:pt x="148" y="331"/>
                  </a:cubicBezTo>
                  <a:cubicBezTo>
                    <a:pt x="150" y="329"/>
                    <a:pt x="154" y="331"/>
                    <a:pt x="157" y="332"/>
                  </a:cubicBezTo>
                  <a:cubicBezTo>
                    <a:pt x="161" y="334"/>
                    <a:pt x="166" y="342"/>
                    <a:pt x="169" y="345"/>
                  </a:cubicBezTo>
                  <a:cubicBezTo>
                    <a:pt x="171" y="348"/>
                    <a:pt x="179" y="356"/>
                    <a:pt x="181" y="359"/>
                  </a:cubicBezTo>
                  <a:cubicBezTo>
                    <a:pt x="183" y="361"/>
                    <a:pt x="182" y="365"/>
                    <a:pt x="182" y="369"/>
                  </a:cubicBezTo>
                  <a:cubicBezTo>
                    <a:pt x="183" y="373"/>
                    <a:pt x="187" y="369"/>
                    <a:pt x="187" y="366"/>
                  </a:cubicBezTo>
                  <a:cubicBezTo>
                    <a:pt x="187" y="364"/>
                    <a:pt x="185" y="358"/>
                    <a:pt x="183" y="354"/>
                  </a:cubicBezTo>
                  <a:cubicBezTo>
                    <a:pt x="181" y="351"/>
                    <a:pt x="177" y="345"/>
                    <a:pt x="176" y="341"/>
                  </a:cubicBezTo>
                  <a:cubicBezTo>
                    <a:pt x="174" y="337"/>
                    <a:pt x="161" y="329"/>
                    <a:pt x="159" y="327"/>
                  </a:cubicBezTo>
                  <a:cubicBezTo>
                    <a:pt x="157" y="326"/>
                    <a:pt x="156" y="323"/>
                    <a:pt x="154" y="319"/>
                  </a:cubicBezTo>
                  <a:cubicBezTo>
                    <a:pt x="151" y="315"/>
                    <a:pt x="144" y="329"/>
                    <a:pt x="140" y="333"/>
                  </a:cubicBezTo>
                  <a:cubicBezTo>
                    <a:pt x="137" y="336"/>
                    <a:pt x="140" y="343"/>
                    <a:pt x="141" y="346"/>
                  </a:cubicBezTo>
                  <a:cubicBezTo>
                    <a:pt x="141" y="350"/>
                    <a:pt x="134" y="338"/>
                    <a:pt x="134" y="333"/>
                  </a:cubicBezTo>
                  <a:cubicBezTo>
                    <a:pt x="133" y="329"/>
                    <a:pt x="134" y="322"/>
                    <a:pt x="134" y="319"/>
                  </a:cubicBezTo>
                  <a:cubicBezTo>
                    <a:pt x="134" y="317"/>
                    <a:pt x="137" y="308"/>
                    <a:pt x="140" y="305"/>
                  </a:cubicBezTo>
                  <a:cubicBezTo>
                    <a:pt x="142" y="303"/>
                    <a:pt x="139" y="300"/>
                    <a:pt x="135" y="300"/>
                  </a:cubicBezTo>
                  <a:cubicBezTo>
                    <a:pt x="130" y="300"/>
                    <a:pt x="131" y="297"/>
                    <a:pt x="129" y="295"/>
                  </a:cubicBezTo>
                  <a:cubicBezTo>
                    <a:pt x="127" y="293"/>
                    <a:pt x="122" y="278"/>
                    <a:pt x="122" y="276"/>
                  </a:cubicBezTo>
                  <a:cubicBezTo>
                    <a:pt x="122" y="274"/>
                    <a:pt x="126" y="273"/>
                    <a:pt x="129" y="272"/>
                  </a:cubicBezTo>
                  <a:cubicBezTo>
                    <a:pt x="132" y="272"/>
                    <a:pt x="131" y="268"/>
                    <a:pt x="131" y="265"/>
                  </a:cubicBezTo>
                  <a:cubicBezTo>
                    <a:pt x="131" y="261"/>
                    <a:pt x="123" y="227"/>
                    <a:pt x="122" y="223"/>
                  </a:cubicBezTo>
                  <a:cubicBezTo>
                    <a:pt x="121" y="219"/>
                    <a:pt x="113" y="198"/>
                    <a:pt x="112" y="194"/>
                  </a:cubicBezTo>
                  <a:cubicBezTo>
                    <a:pt x="111" y="191"/>
                    <a:pt x="109" y="186"/>
                    <a:pt x="107" y="180"/>
                  </a:cubicBezTo>
                  <a:cubicBezTo>
                    <a:pt x="105" y="173"/>
                    <a:pt x="81" y="137"/>
                    <a:pt x="78" y="132"/>
                  </a:cubicBezTo>
                  <a:cubicBezTo>
                    <a:pt x="75" y="128"/>
                    <a:pt x="69" y="121"/>
                    <a:pt x="68" y="118"/>
                  </a:cubicBezTo>
                  <a:cubicBezTo>
                    <a:pt x="67" y="115"/>
                    <a:pt x="66" y="115"/>
                    <a:pt x="62" y="111"/>
                  </a:cubicBezTo>
                  <a:cubicBezTo>
                    <a:pt x="58" y="107"/>
                    <a:pt x="32" y="77"/>
                    <a:pt x="29" y="75"/>
                  </a:cubicBezTo>
                  <a:cubicBezTo>
                    <a:pt x="27" y="73"/>
                    <a:pt x="10" y="60"/>
                    <a:pt x="6" y="58"/>
                  </a:cubicBezTo>
                  <a:cubicBezTo>
                    <a:pt x="4" y="57"/>
                    <a:pt x="2" y="55"/>
                    <a:pt x="0" y="52"/>
                  </a:cubicBezTo>
                  <a:cubicBezTo>
                    <a:pt x="6" y="23"/>
                    <a:pt x="6" y="23"/>
                    <a:pt x="6" y="23"/>
                  </a:cubicBezTo>
                  <a:cubicBezTo>
                    <a:pt x="22" y="22"/>
                    <a:pt x="22" y="22"/>
                    <a:pt x="22" y="22"/>
                  </a:cubicBezTo>
                  <a:cubicBezTo>
                    <a:pt x="30" y="12"/>
                    <a:pt x="30" y="12"/>
                    <a:pt x="30" y="12"/>
                  </a:cubicBezTo>
                  <a:cubicBezTo>
                    <a:pt x="29" y="4"/>
                    <a:pt x="29" y="4"/>
                    <a:pt x="29" y="4"/>
                  </a:cubicBezTo>
                  <a:cubicBezTo>
                    <a:pt x="79" y="0"/>
                    <a:pt x="79" y="0"/>
                    <a:pt x="79" y="0"/>
                  </a:cubicBezTo>
                  <a:cubicBezTo>
                    <a:pt x="80" y="9"/>
                    <a:pt x="80" y="9"/>
                    <a:pt x="80" y="9"/>
                  </a:cubicBezTo>
                  <a:cubicBezTo>
                    <a:pt x="123" y="24"/>
                    <a:pt x="123" y="24"/>
                    <a:pt x="123" y="24"/>
                  </a:cubicBezTo>
                  <a:cubicBezTo>
                    <a:pt x="124" y="30"/>
                    <a:pt x="124" y="30"/>
                    <a:pt x="124" y="30"/>
                  </a:cubicBezTo>
                  <a:cubicBezTo>
                    <a:pt x="194" y="25"/>
                    <a:pt x="194" y="25"/>
                    <a:pt x="194" y="25"/>
                  </a:cubicBezTo>
                  <a:cubicBezTo>
                    <a:pt x="194" y="28"/>
                    <a:pt x="194" y="28"/>
                    <a:pt x="194" y="28"/>
                  </a:cubicBezTo>
                  <a:cubicBezTo>
                    <a:pt x="521" y="9"/>
                    <a:pt x="521" y="9"/>
                    <a:pt x="521" y="9"/>
                  </a:cubicBezTo>
                  <a:cubicBezTo>
                    <a:pt x="530" y="153"/>
                    <a:pt x="530" y="153"/>
                    <a:pt x="530" y="153"/>
                  </a:cubicBezTo>
                  <a:cubicBezTo>
                    <a:pt x="524" y="154"/>
                    <a:pt x="524" y="154"/>
                    <a:pt x="524" y="154"/>
                  </a:cubicBezTo>
                  <a:cubicBezTo>
                    <a:pt x="534" y="341"/>
                    <a:pt x="534" y="341"/>
                    <a:pt x="534" y="341"/>
                  </a:cubicBezTo>
                  <a:cubicBezTo>
                    <a:pt x="535" y="343"/>
                    <a:pt x="535" y="343"/>
                    <a:pt x="535" y="343"/>
                  </a:cubicBezTo>
                  <a:cubicBezTo>
                    <a:pt x="181" y="399"/>
                    <a:pt x="181" y="399"/>
                    <a:pt x="181" y="399"/>
                  </a:cubicBezTo>
                  <a:cubicBezTo>
                    <a:pt x="181" y="399"/>
                    <a:pt x="180" y="388"/>
                    <a:pt x="178" y="383"/>
                  </a:cubicBezTo>
                  <a:cubicBezTo>
                    <a:pt x="176" y="378"/>
                    <a:pt x="178" y="377"/>
                    <a:pt x="179" y="374"/>
                  </a:cubicBezTo>
                  <a:cubicBezTo>
                    <a:pt x="180" y="371"/>
                    <a:pt x="177" y="364"/>
                    <a:pt x="176" y="361"/>
                  </a:cubicBezTo>
                  <a:cubicBezTo>
                    <a:pt x="175" y="359"/>
                    <a:pt x="169" y="352"/>
                    <a:pt x="166" y="349"/>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Kings County">
              <a:extLst>
                <a:ext uri="{FF2B5EF4-FFF2-40B4-BE49-F238E27FC236}">
                  <a16:creationId xmlns:a16="http://schemas.microsoft.com/office/drawing/2014/main" id="{525E215F-7D43-4456-A4C1-02781F9E7D58}"/>
                </a:ext>
              </a:extLst>
            </p:cNvPr>
            <p:cNvSpPr>
              <a:spLocks/>
            </p:cNvSpPr>
            <p:nvPr/>
          </p:nvSpPr>
          <p:spPr bwMode="auto">
            <a:xfrm>
              <a:off x="4494213" y="4481513"/>
              <a:ext cx="366713" cy="438150"/>
            </a:xfrm>
            <a:custGeom>
              <a:avLst/>
              <a:gdLst>
                <a:gd name="T0" fmla="*/ 36 w 276"/>
                <a:gd name="T1" fmla="*/ 295 h 296"/>
                <a:gd name="T2" fmla="*/ 35 w 276"/>
                <a:gd name="T3" fmla="*/ 285 h 296"/>
                <a:gd name="T4" fmla="*/ 22 w 276"/>
                <a:gd name="T5" fmla="*/ 278 h 296"/>
                <a:gd name="T6" fmla="*/ 24 w 276"/>
                <a:gd name="T7" fmla="*/ 263 h 296"/>
                <a:gd name="T8" fmla="*/ 0 w 276"/>
                <a:gd name="T9" fmla="*/ 246 h 296"/>
                <a:gd name="T10" fmla="*/ 116 w 276"/>
                <a:gd name="T11" fmla="*/ 131 h 296"/>
                <a:gd name="T12" fmla="*/ 115 w 276"/>
                <a:gd name="T13" fmla="*/ 41 h 296"/>
                <a:gd name="T14" fmla="*/ 182 w 276"/>
                <a:gd name="T15" fmla="*/ 38 h 296"/>
                <a:gd name="T16" fmla="*/ 208 w 276"/>
                <a:gd name="T17" fmla="*/ 25 h 296"/>
                <a:gd name="T18" fmla="*/ 213 w 276"/>
                <a:gd name="T19" fmla="*/ 31 h 296"/>
                <a:gd name="T20" fmla="*/ 243 w 276"/>
                <a:gd name="T21" fmla="*/ 0 h 296"/>
                <a:gd name="T22" fmla="*/ 256 w 276"/>
                <a:gd name="T23" fmla="*/ 1 h 296"/>
                <a:gd name="T24" fmla="*/ 256 w 276"/>
                <a:gd name="T25" fmla="*/ 37 h 296"/>
                <a:gd name="T26" fmla="*/ 274 w 276"/>
                <a:gd name="T27" fmla="*/ 37 h 296"/>
                <a:gd name="T28" fmla="*/ 276 w 276"/>
                <a:gd name="T29" fmla="*/ 91 h 296"/>
                <a:gd name="T30" fmla="*/ 257 w 276"/>
                <a:gd name="T31" fmla="*/ 92 h 296"/>
                <a:gd name="T32" fmla="*/ 260 w 276"/>
                <a:gd name="T33" fmla="*/ 287 h 296"/>
                <a:gd name="T34" fmla="*/ 43 w 276"/>
                <a:gd name="T35" fmla="*/ 295 h 296"/>
                <a:gd name="T36" fmla="*/ 36 w 276"/>
                <a:gd name="T37" fmla="*/ 296 h 296"/>
                <a:gd name="T38" fmla="*/ 36 w 276"/>
                <a:gd name="T39"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96">
                  <a:moveTo>
                    <a:pt x="36" y="295"/>
                  </a:moveTo>
                  <a:cubicBezTo>
                    <a:pt x="36" y="295"/>
                    <a:pt x="35" y="288"/>
                    <a:pt x="35" y="285"/>
                  </a:cubicBezTo>
                  <a:cubicBezTo>
                    <a:pt x="35" y="283"/>
                    <a:pt x="28" y="281"/>
                    <a:pt x="22" y="278"/>
                  </a:cubicBezTo>
                  <a:cubicBezTo>
                    <a:pt x="16" y="275"/>
                    <a:pt x="22" y="267"/>
                    <a:pt x="24" y="263"/>
                  </a:cubicBezTo>
                  <a:cubicBezTo>
                    <a:pt x="25" y="259"/>
                    <a:pt x="5" y="248"/>
                    <a:pt x="0" y="246"/>
                  </a:cubicBezTo>
                  <a:cubicBezTo>
                    <a:pt x="116" y="131"/>
                    <a:pt x="116" y="131"/>
                    <a:pt x="116" y="131"/>
                  </a:cubicBezTo>
                  <a:cubicBezTo>
                    <a:pt x="115" y="41"/>
                    <a:pt x="115" y="41"/>
                    <a:pt x="115" y="41"/>
                  </a:cubicBezTo>
                  <a:cubicBezTo>
                    <a:pt x="182" y="38"/>
                    <a:pt x="182" y="38"/>
                    <a:pt x="182" y="38"/>
                  </a:cubicBezTo>
                  <a:cubicBezTo>
                    <a:pt x="208" y="25"/>
                    <a:pt x="208" y="25"/>
                    <a:pt x="208" y="25"/>
                  </a:cubicBezTo>
                  <a:cubicBezTo>
                    <a:pt x="213" y="31"/>
                    <a:pt x="213" y="31"/>
                    <a:pt x="213" y="31"/>
                  </a:cubicBezTo>
                  <a:cubicBezTo>
                    <a:pt x="243" y="0"/>
                    <a:pt x="243" y="0"/>
                    <a:pt x="243" y="0"/>
                  </a:cubicBezTo>
                  <a:cubicBezTo>
                    <a:pt x="256" y="1"/>
                    <a:pt x="256" y="1"/>
                    <a:pt x="256" y="1"/>
                  </a:cubicBezTo>
                  <a:cubicBezTo>
                    <a:pt x="256" y="37"/>
                    <a:pt x="256" y="37"/>
                    <a:pt x="256" y="37"/>
                  </a:cubicBezTo>
                  <a:cubicBezTo>
                    <a:pt x="274" y="37"/>
                    <a:pt x="274" y="37"/>
                    <a:pt x="274" y="37"/>
                  </a:cubicBezTo>
                  <a:cubicBezTo>
                    <a:pt x="276" y="91"/>
                    <a:pt x="276" y="91"/>
                    <a:pt x="276" y="91"/>
                  </a:cubicBezTo>
                  <a:cubicBezTo>
                    <a:pt x="257" y="92"/>
                    <a:pt x="257" y="92"/>
                    <a:pt x="257" y="92"/>
                  </a:cubicBezTo>
                  <a:cubicBezTo>
                    <a:pt x="260" y="287"/>
                    <a:pt x="260" y="287"/>
                    <a:pt x="260" y="287"/>
                  </a:cubicBezTo>
                  <a:cubicBezTo>
                    <a:pt x="43" y="295"/>
                    <a:pt x="43" y="295"/>
                    <a:pt x="43" y="295"/>
                  </a:cubicBezTo>
                  <a:cubicBezTo>
                    <a:pt x="36" y="296"/>
                    <a:pt x="36" y="296"/>
                    <a:pt x="36" y="296"/>
                  </a:cubicBezTo>
                  <a:lnTo>
                    <a:pt x="36" y="295"/>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Tuolumne County">
              <a:extLst>
                <a:ext uri="{FF2B5EF4-FFF2-40B4-BE49-F238E27FC236}">
                  <a16:creationId xmlns:a16="http://schemas.microsoft.com/office/drawing/2014/main" id="{DA0C8D40-9D84-4B5C-8744-D1F1905A98EF}"/>
                </a:ext>
              </a:extLst>
            </p:cNvPr>
            <p:cNvSpPr>
              <a:spLocks/>
            </p:cNvSpPr>
            <p:nvPr/>
          </p:nvSpPr>
          <p:spPr bwMode="auto">
            <a:xfrm>
              <a:off x="4325938" y="3286126"/>
              <a:ext cx="627063" cy="501650"/>
            </a:xfrm>
            <a:custGeom>
              <a:avLst/>
              <a:gdLst>
                <a:gd name="T0" fmla="*/ 0 w 471"/>
                <a:gd name="T1" fmla="*/ 259 h 339"/>
                <a:gd name="T2" fmla="*/ 15 w 471"/>
                <a:gd name="T3" fmla="*/ 234 h 339"/>
                <a:gd name="T4" fmla="*/ 31 w 471"/>
                <a:gd name="T5" fmla="*/ 220 h 339"/>
                <a:gd name="T6" fmla="*/ 40 w 471"/>
                <a:gd name="T7" fmla="*/ 195 h 339"/>
                <a:gd name="T8" fmla="*/ 58 w 471"/>
                <a:gd name="T9" fmla="*/ 180 h 339"/>
                <a:gd name="T10" fmla="*/ 76 w 471"/>
                <a:gd name="T11" fmla="*/ 146 h 339"/>
                <a:gd name="T12" fmla="*/ 88 w 471"/>
                <a:gd name="T13" fmla="*/ 123 h 339"/>
                <a:gd name="T14" fmla="*/ 100 w 471"/>
                <a:gd name="T15" fmla="*/ 102 h 339"/>
                <a:gd name="T16" fmla="*/ 156 w 471"/>
                <a:gd name="T17" fmla="*/ 25 h 339"/>
                <a:gd name="T18" fmla="*/ 186 w 471"/>
                <a:gd name="T19" fmla="*/ 9 h 339"/>
                <a:gd name="T20" fmla="*/ 247 w 471"/>
                <a:gd name="T21" fmla="*/ 30 h 339"/>
                <a:gd name="T22" fmla="*/ 279 w 471"/>
                <a:gd name="T23" fmla="*/ 10 h 339"/>
                <a:gd name="T24" fmla="*/ 304 w 471"/>
                <a:gd name="T25" fmla="*/ 14 h 339"/>
                <a:gd name="T26" fmla="*/ 322 w 471"/>
                <a:gd name="T27" fmla="*/ 37 h 339"/>
                <a:gd name="T28" fmla="*/ 322 w 471"/>
                <a:gd name="T29" fmla="*/ 43 h 339"/>
                <a:gd name="T30" fmla="*/ 332 w 471"/>
                <a:gd name="T31" fmla="*/ 75 h 339"/>
                <a:gd name="T32" fmla="*/ 330 w 471"/>
                <a:gd name="T33" fmla="*/ 101 h 339"/>
                <a:gd name="T34" fmla="*/ 350 w 471"/>
                <a:gd name="T35" fmla="*/ 116 h 339"/>
                <a:gd name="T36" fmla="*/ 370 w 471"/>
                <a:gd name="T37" fmla="*/ 117 h 339"/>
                <a:gd name="T38" fmla="*/ 386 w 471"/>
                <a:gd name="T39" fmla="*/ 139 h 339"/>
                <a:gd name="T40" fmla="*/ 407 w 471"/>
                <a:gd name="T41" fmla="*/ 138 h 339"/>
                <a:gd name="T42" fmla="*/ 423 w 471"/>
                <a:gd name="T43" fmla="*/ 148 h 339"/>
                <a:gd name="T44" fmla="*/ 432 w 471"/>
                <a:gd name="T45" fmla="*/ 201 h 339"/>
                <a:gd name="T46" fmla="*/ 465 w 471"/>
                <a:gd name="T47" fmla="*/ 225 h 339"/>
                <a:gd name="T48" fmla="*/ 469 w 471"/>
                <a:gd name="T49" fmla="*/ 245 h 339"/>
                <a:gd name="T50" fmla="*/ 468 w 471"/>
                <a:gd name="T51" fmla="*/ 264 h 339"/>
                <a:gd name="T52" fmla="*/ 452 w 471"/>
                <a:gd name="T53" fmla="*/ 287 h 339"/>
                <a:gd name="T54" fmla="*/ 436 w 471"/>
                <a:gd name="T55" fmla="*/ 273 h 339"/>
                <a:gd name="T56" fmla="*/ 412 w 471"/>
                <a:gd name="T57" fmla="*/ 244 h 339"/>
                <a:gd name="T58" fmla="*/ 392 w 471"/>
                <a:gd name="T59" fmla="*/ 234 h 339"/>
                <a:gd name="T60" fmla="*/ 346 w 471"/>
                <a:gd name="T61" fmla="*/ 226 h 339"/>
                <a:gd name="T62" fmla="*/ 324 w 471"/>
                <a:gd name="T63" fmla="*/ 246 h 339"/>
                <a:gd name="T64" fmla="*/ 296 w 471"/>
                <a:gd name="T65" fmla="*/ 270 h 339"/>
                <a:gd name="T66" fmla="*/ 260 w 471"/>
                <a:gd name="T67" fmla="*/ 279 h 339"/>
                <a:gd name="T68" fmla="*/ 228 w 471"/>
                <a:gd name="T69" fmla="*/ 280 h 339"/>
                <a:gd name="T70" fmla="*/ 179 w 471"/>
                <a:gd name="T71" fmla="*/ 263 h 339"/>
                <a:gd name="T72" fmla="*/ 152 w 471"/>
                <a:gd name="T73" fmla="*/ 274 h 339"/>
                <a:gd name="T74" fmla="*/ 121 w 471"/>
                <a:gd name="T75" fmla="*/ 294 h 339"/>
                <a:gd name="T76" fmla="*/ 99 w 471"/>
                <a:gd name="T77" fmla="*/ 304 h 339"/>
                <a:gd name="T78" fmla="*/ 106 w 471"/>
                <a:gd name="T79" fmla="*/ 329 h 339"/>
                <a:gd name="T80" fmla="*/ 85 w 471"/>
                <a:gd name="T81" fmla="*/ 322 h 339"/>
                <a:gd name="T82" fmla="*/ 84 w 471"/>
                <a:gd name="T83" fmla="*/ 338 h 339"/>
                <a:gd name="T84" fmla="*/ 80 w 471"/>
                <a:gd name="T85" fmla="*/ 33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1" h="339">
                  <a:moveTo>
                    <a:pt x="80" y="332"/>
                  </a:moveTo>
                  <a:cubicBezTo>
                    <a:pt x="0" y="259"/>
                    <a:pt x="0" y="259"/>
                    <a:pt x="0" y="259"/>
                  </a:cubicBezTo>
                  <a:cubicBezTo>
                    <a:pt x="0" y="259"/>
                    <a:pt x="6" y="245"/>
                    <a:pt x="8" y="242"/>
                  </a:cubicBezTo>
                  <a:cubicBezTo>
                    <a:pt x="10" y="238"/>
                    <a:pt x="12" y="238"/>
                    <a:pt x="15" y="234"/>
                  </a:cubicBezTo>
                  <a:cubicBezTo>
                    <a:pt x="18" y="230"/>
                    <a:pt x="20" y="231"/>
                    <a:pt x="24" y="230"/>
                  </a:cubicBezTo>
                  <a:cubicBezTo>
                    <a:pt x="28" y="230"/>
                    <a:pt x="27" y="225"/>
                    <a:pt x="31" y="220"/>
                  </a:cubicBezTo>
                  <a:cubicBezTo>
                    <a:pt x="35" y="216"/>
                    <a:pt x="41" y="209"/>
                    <a:pt x="42" y="204"/>
                  </a:cubicBezTo>
                  <a:cubicBezTo>
                    <a:pt x="44" y="200"/>
                    <a:pt x="40" y="198"/>
                    <a:pt x="40" y="195"/>
                  </a:cubicBezTo>
                  <a:cubicBezTo>
                    <a:pt x="40" y="192"/>
                    <a:pt x="41" y="190"/>
                    <a:pt x="44" y="188"/>
                  </a:cubicBezTo>
                  <a:cubicBezTo>
                    <a:pt x="46" y="185"/>
                    <a:pt x="56" y="181"/>
                    <a:pt x="58" y="180"/>
                  </a:cubicBezTo>
                  <a:cubicBezTo>
                    <a:pt x="61" y="178"/>
                    <a:pt x="68" y="161"/>
                    <a:pt x="70" y="158"/>
                  </a:cubicBezTo>
                  <a:cubicBezTo>
                    <a:pt x="72" y="156"/>
                    <a:pt x="76" y="150"/>
                    <a:pt x="76" y="146"/>
                  </a:cubicBezTo>
                  <a:cubicBezTo>
                    <a:pt x="77" y="141"/>
                    <a:pt x="81" y="139"/>
                    <a:pt x="83" y="137"/>
                  </a:cubicBezTo>
                  <a:cubicBezTo>
                    <a:pt x="85" y="135"/>
                    <a:pt x="87" y="127"/>
                    <a:pt x="88" y="123"/>
                  </a:cubicBezTo>
                  <a:cubicBezTo>
                    <a:pt x="90" y="119"/>
                    <a:pt x="94" y="115"/>
                    <a:pt x="97" y="112"/>
                  </a:cubicBezTo>
                  <a:cubicBezTo>
                    <a:pt x="100" y="110"/>
                    <a:pt x="100" y="106"/>
                    <a:pt x="100" y="102"/>
                  </a:cubicBezTo>
                  <a:cubicBezTo>
                    <a:pt x="100" y="99"/>
                    <a:pt x="138" y="48"/>
                    <a:pt x="142" y="44"/>
                  </a:cubicBezTo>
                  <a:cubicBezTo>
                    <a:pt x="146" y="40"/>
                    <a:pt x="154" y="28"/>
                    <a:pt x="156" y="25"/>
                  </a:cubicBezTo>
                  <a:cubicBezTo>
                    <a:pt x="157" y="22"/>
                    <a:pt x="166" y="18"/>
                    <a:pt x="171" y="17"/>
                  </a:cubicBezTo>
                  <a:cubicBezTo>
                    <a:pt x="176" y="16"/>
                    <a:pt x="181" y="12"/>
                    <a:pt x="186" y="9"/>
                  </a:cubicBezTo>
                  <a:cubicBezTo>
                    <a:pt x="190" y="6"/>
                    <a:pt x="198" y="0"/>
                    <a:pt x="198" y="0"/>
                  </a:cubicBezTo>
                  <a:cubicBezTo>
                    <a:pt x="206" y="6"/>
                    <a:pt x="247" y="30"/>
                    <a:pt x="247" y="30"/>
                  </a:cubicBezTo>
                  <a:cubicBezTo>
                    <a:pt x="247" y="30"/>
                    <a:pt x="266" y="16"/>
                    <a:pt x="270" y="14"/>
                  </a:cubicBezTo>
                  <a:cubicBezTo>
                    <a:pt x="274" y="13"/>
                    <a:pt x="276" y="13"/>
                    <a:pt x="279" y="10"/>
                  </a:cubicBezTo>
                  <a:cubicBezTo>
                    <a:pt x="282" y="8"/>
                    <a:pt x="288" y="6"/>
                    <a:pt x="292" y="6"/>
                  </a:cubicBezTo>
                  <a:cubicBezTo>
                    <a:pt x="296" y="6"/>
                    <a:pt x="303" y="7"/>
                    <a:pt x="304" y="14"/>
                  </a:cubicBezTo>
                  <a:cubicBezTo>
                    <a:pt x="304" y="20"/>
                    <a:pt x="304" y="29"/>
                    <a:pt x="310" y="32"/>
                  </a:cubicBezTo>
                  <a:cubicBezTo>
                    <a:pt x="317" y="36"/>
                    <a:pt x="318" y="37"/>
                    <a:pt x="322" y="37"/>
                  </a:cubicBezTo>
                  <a:cubicBezTo>
                    <a:pt x="323" y="37"/>
                    <a:pt x="323" y="37"/>
                    <a:pt x="323" y="37"/>
                  </a:cubicBezTo>
                  <a:cubicBezTo>
                    <a:pt x="323" y="39"/>
                    <a:pt x="322" y="41"/>
                    <a:pt x="322" y="43"/>
                  </a:cubicBezTo>
                  <a:cubicBezTo>
                    <a:pt x="321" y="52"/>
                    <a:pt x="318" y="59"/>
                    <a:pt x="321" y="63"/>
                  </a:cubicBezTo>
                  <a:cubicBezTo>
                    <a:pt x="324" y="66"/>
                    <a:pt x="332" y="73"/>
                    <a:pt x="332" y="75"/>
                  </a:cubicBezTo>
                  <a:cubicBezTo>
                    <a:pt x="332" y="78"/>
                    <a:pt x="333" y="80"/>
                    <a:pt x="331" y="83"/>
                  </a:cubicBezTo>
                  <a:cubicBezTo>
                    <a:pt x="329" y="86"/>
                    <a:pt x="323" y="100"/>
                    <a:pt x="330" y="101"/>
                  </a:cubicBezTo>
                  <a:cubicBezTo>
                    <a:pt x="337" y="101"/>
                    <a:pt x="342" y="98"/>
                    <a:pt x="344" y="103"/>
                  </a:cubicBezTo>
                  <a:cubicBezTo>
                    <a:pt x="346" y="108"/>
                    <a:pt x="346" y="114"/>
                    <a:pt x="350" y="116"/>
                  </a:cubicBezTo>
                  <a:cubicBezTo>
                    <a:pt x="353" y="118"/>
                    <a:pt x="360" y="123"/>
                    <a:pt x="362" y="120"/>
                  </a:cubicBezTo>
                  <a:cubicBezTo>
                    <a:pt x="365" y="118"/>
                    <a:pt x="368" y="112"/>
                    <a:pt x="370" y="117"/>
                  </a:cubicBezTo>
                  <a:cubicBezTo>
                    <a:pt x="372" y="121"/>
                    <a:pt x="372" y="123"/>
                    <a:pt x="375" y="126"/>
                  </a:cubicBezTo>
                  <a:cubicBezTo>
                    <a:pt x="378" y="128"/>
                    <a:pt x="383" y="142"/>
                    <a:pt x="386" y="139"/>
                  </a:cubicBezTo>
                  <a:cubicBezTo>
                    <a:pt x="388" y="136"/>
                    <a:pt x="389" y="132"/>
                    <a:pt x="394" y="133"/>
                  </a:cubicBezTo>
                  <a:cubicBezTo>
                    <a:pt x="398" y="135"/>
                    <a:pt x="404" y="136"/>
                    <a:pt x="407" y="138"/>
                  </a:cubicBezTo>
                  <a:cubicBezTo>
                    <a:pt x="410" y="139"/>
                    <a:pt x="414" y="142"/>
                    <a:pt x="414" y="142"/>
                  </a:cubicBezTo>
                  <a:cubicBezTo>
                    <a:pt x="414" y="142"/>
                    <a:pt x="422" y="145"/>
                    <a:pt x="423" y="148"/>
                  </a:cubicBezTo>
                  <a:cubicBezTo>
                    <a:pt x="425" y="152"/>
                    <a:pt x="433" y="164"/>
                    <a:pt x="432" y="171"/>
                  </a:cubicBezTo>
                  <a:cubicBezTo>
                    <a:pt x="430" y="178"/>
                    <a:pt x="427" y="197"/>
                    <a:pt x="432" y="201"/>
                  </a:cubicBezTo>
                  <a:cubicBezTo>
                    <a:pt x="437" y="205"/>
                    <a:pt x="454" y="213"/>
                    <a:pt x="457" y="214"/>
                  </a:cubicBezTo>
                  <a:cubicBezTo>
                    <a:pt x="461" y="215"/>
                    <a:pt x="466" y="220"/>
                    <a:pt x="465" y="225"/>
                  </a:cubicBezTo>
                  <a:cubicBezTo>
                    <a:pt x="464" y="231"/>
                    <a:pt x="461" y="236"/>
                    <a:pt x="464" y="238"/>
                  </a:cubicBezTo>
                  <a:cubicBezTo>
                    <a:pt x="467" y="240"/>
                    <a:pt x="471" y="242"/>
                    <a:pt x="469" y="245"/>
                  </a:cubicBezTo>
                  <a:cubicBezTo>
                    <a:pt x="468" y="248"/>
                    <a:pt x="466" y="250"/>
                    <a:pt x="467" y="252"/>
                  </a:cubicBezTo>
                  <a:cubicBezTo>
                    <a:pt x="469" y="254"/>
                    <a:pt x="471" y="263"/>
                    <a:pt x="468" y="264"/>
                  </a:cubicBezTo>
                  <a:cubicBezTo>
                    <a:pt x="466" y="266"/>
                    <a:pt x="461" y="270"/>
                    <a:pt x="459" y="273"/>
                  </a:cubicBezTo>
                  <a:cubicBezTo>
                    <a:pt x="458" y="275"/>
                    <a:pt x="455" y="283"/>
                    <a:pt x="452" y="287"/>
                  </a:cubicBezTo>
                  <a:cubicBezTo>
                    <a:pt x="451" y="289"/>
                    <a:pt x="449" y="290"/>
                    <a:pt x="447" y="288"/>
                  </a:cubicBezTo>
                  <a:cubicBezTo>
                    <a:pt x="441" y="283"/>
                    <a:pt x="436" y="273"/>
                    <a:pt x="436" y="273"/>
                  </a:cubicBezTo>
                  <a:cubicBezTo>
                    <a:pt x="436" y="273"/>
                    <a:pt x="424" y="262"/>
                    <a:pt x="422" y="258"/>
                  </a:cubicBezTo>
                  <a:cubicBezTo>
                    <a:pt x="420" y="254"/>
                    <a:pt x="416" y="244"/>
                    <a:pt x="412" y="244"/>
                  </a:cubicBezTo>
                  <a:cubicBezTo>
                    <a:pt x="408" y="244"/>
                    <a:pt x="404" y="246"/>
                    <a:pt x="402" y="242"/>
                  </a:cubicBezTo>
                  <a:cubicBezTo>
                    <a:pt x="400" y="238"/>
                    <a:pt x="398" y="235"/>
                    <a:pt x="392" y="234"/>
                  </a:cubicBezTo>
                  <a:cubicBezTo>
                    <a:pt x="385" y="234"/>
                    <a:pt x="377" y="235"/>
                    <a:pt x="372" y="232"/>
                  </a:cubicBezTo>
                  <a:cubicBezTo>
                    <a:pt x="366" y="228"/>
                    <a:pt x="350" y="216"/>
                    <a:pt x="346" y="226"/>
                  </a:cubicBezTo>
                  <a:cubicBezTo>
                    <a:pt x="342" y="236"/>
                    <a:pt x="338" y="237"/>
                    <a:pt x="334" y="238"/>
                  </a:cubicBezTo>
                  <a:cubicBezTo>
                    <a:pt x="331" y="240"/>
                    <a:pt x="324" y="241"/>
                    <a:pt x="324" y="246"/>
                  </a:cubicBezTo>
                  <a:cubicBezTo>
                    <a:pt x="324" y="250"/>
                    <a:pt x="323" y="258"/>
                    <a:pt x="320" y="259"/>
                  </a:cubicBezTo>
                  <a:cubicBezTo>
                    <a:pt x="318" y="260"/>
                    <a:pt x="298" y="266"/>
                    <a:pt x="296" y="270"/>
                  </a:cubicBezTo>
                  <a:cubicBezTo>
                    <a:pt x="295" y="274"/>
                    <a:pt x="282" y="282"/>
                    <a:pt x="280" y="282"/>
                  </a:cubicBezTo>
                  <a:cubicBezTo>
                    <a:pt x="277" y="283"/>
                    <a:pt x="265" y="279"/>
                    <a:pt x="260" y="279"/>
                  </a:cubicBezTo>
                  <a:cubicBezTo>
                    <a:pt x="256" y="279"/>
                    <a:pt x="251" y="280"/>
                    <a:pt x="246" y="282"/>
                  </a:cubicBezTo>
                  <a:cubicBezTo>
                    <a:pt x="242" y="284"/>
                    <a:pt x="232" y="282"/>
                    <a:pt x="228" y="280"/>
                  </a:cubicBezTo>
                  <a:cubicBezTo>
                    <a:pt x="224" y="277"/>
                    <a:pt x="204" y="267"/>
                    <a:pt x="199" y="265"/>
                  </a:cubicBezTo>
                  <a:cubicBezTo>
                    <a:pt x="194" y="263"/>
                    <a:pt x="181" y="259"/>
                    <a:pt x="179" y="263"/>
                  </a:cubicBezTo>
                  <a:cubicBezTo>
                    <a:pt x="177" y="267"/>
                    <a:pt x="171" y="274"/>
                    <a:pt x="165" y="274"/>
                  </a:cubicBezTo>
                  <a:cubicBezTo>
                    <a:pt x="159" y="274"/>
                    <a:pt x="154" y="270"/>
                    <a:pt x="152" y="274"/>
                  </a:cubicBezTo>
                  <a:cubicBezTo>
                    <a:pt x="150" y="278"/>
                    <a:pt x="144" y="285"/>
                    <a:pt x="140" y="285"/>
                  </a:cubicBezTo>
                  <a:cubicBezTo>
                    <a:pt x="137" y="285"/>
                    <a:pt x="126" y="293"/>
                    <a:pt x="121" y="294"/>
                  </a:cubicBezTo>
                  <a:cubicBezTo>
                    <a:pt x="116" y="294"/>
                    <a:pt x="111" y="298"/>
                    <a:pt x="108" y="298"/>
                  </a:cubicBezTo>
                  <a:cubicBezTo>
                    <a:pt x="104" y="299"/>
                    <a:pt x="96" y="300"/>
                    <a:pt x="99" y="304"/>
                  </a:cubicBezTo>
                  <a:cubicBezTo>
                    <a:pt x="102" y="308"/>
                    <a:pt x="108" y="315"/>
                    <a:pt x="109" y="318"/>
                  </a:cubicBezTo>
                  <a:cubicBezTo>
                    <a:pt x="110" y="322"/>
                    <a:pt x="111" y="332"/>
                    <a:pt x="106" y="329"/>
                  </a:cubicBezTo>
                  <a:cubicBezTo>
                    <a:pt x="100" y="326"/>
                    <a:pt x="98" y="322"/>
                    <a:pt x="94" y="320"/>
                  </a:cubicBezTo>
                  <a:cubicBezTo>
                    <a:pt x="89" y="318"/>
                    <a:pt x="83" y="321"/>
                    <a:pt x="85" y="322"/>
                  </a:cubicBezTo>
                  <a:cubicBezTo>
                    <a:pt x="87" y="324"/>
                    <a:pt x="89" y="330"/>
                    <a:pt x="89" y="330"/>
                  </a:cubicBezTo>
                  <a:cubicBezTo>
                    <a:pt x="84" y="338"/>
                    <a:pt x="84" y="338"/>
                    <a:pt x="84" y="338"/>
                  </a:cubicBezTo>
                  <a:cubicBezTo>
                    <a:pt x="84" y="339"/>
                    <a:pt x="84" y="339"/>
                    <a:pt x="84" y="339"/>
                  </a:cubicBezTo>
                  <a:lnTo>
                    <a:pt x="80" y="332"/>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Lake County">
              <a:extLst>
                <a:ext uri="{FF2B5EF4-FFF2-40B4-BE49-F238E27FC236}">
                  <a16:creationId xmlns:a16="http://schemas.microsoft.com/office/drawing/2014/main" id="{84B9CE41-EBD8-48CF-9670-CF9B4384E1C0}"/>
                </a:ext>
              </a:extLst>
            </p:cNvPr>
            <p:cNvSpPr>
              <a:spLocks/>
            </p:cNvSpPr>
            <p:nvPr/>
          </p:nvSpPr>
          <p:spPr bwMode="auto">
            <a:xfrm>
              <a:off x="3275013" y="2584451"/>
              <a:ext cx="312738" cy="565150"/>
            </a:xfrm>
            <a:custGeom>
              <a:avLst/>
              <a:gdLst>
                <a:gd name="T0" fmla="*/ 224 w 235"/>
                <a:gd name="T1" fmla="*/ 311 h 381"/>
                <a:gd name="T2" fmla="*/ 219 w 235"/>
                <a:gd name="T3" fmla="*/ 331 h 381"/>
                <a:gd name="T4" fmla="*/ 205 w 235"/>
                <a:gd name="T5" fmla="*/ 354 h 381"/>
                <a:gd name="T6" fmla="*/ 149 w 235"/>
                <a:gd name="T7" fmla="*/ 381 h 381"/>
                <a:gd name="T8" fmla="*/ 130 w 235"/>
                <a:gd name="T9" fmla="*/ 363 h 381"/>
                <a:gd name="T10" fmla="*/ 114 w 235"/>
                <a:gd name="T11" fmla="*/ 339 h 381"/>
                <a:gd name="T12" fmla="*/ 87 w 235"/>
                <a:gd name="T13" fmla="*/ 309 h 381"/>
                <a:gd name="T14" fmla="*/ 71 w 235"/>
                <a:gd name="T15" fmla="*/ 296 h 381"/>
                <a:gd name="T16" fmla="*/ 51 w 235"/>
                <a:gd name="T17" fmla="*/ 283 h 381"/>
                <a:gd name="T18" fmla="*/ 42 w 235"/>
                <a:gd name="T19" fmla="*/ 270 h 381"/>
                <a:gd name="T20" fmla="*/ 22 w 235"/>
                <a:gd name="T21" fmla="*/ 242 h 381"/>
                <a:gd name="T22" fmla="*/ 3 w 235"/>
                <a:gd name="T23" fmla="*/ 213 h 381"/>
                <a:gd name="T24" fmla="*/ 3 w 235"/>
                <a:gd name="T25" fmla="*/ 183 h 381"/>
                <a:gd name="T26" fmla="*/ 7 w 235"/>
                <a:gd name="T27" fmla="*/ 167 h 381"/>
                <a:gd name="T28" fmla="*/ 21 w 235"/>
                <a:gd name="T29" fmla="*/ 146 h 381"/>
                <a:gd name="T30" fmla="*/ 14 w 235"/>
                <a:gd name="T31" fmla="*/ 76 h 381"/>
                <a:gd name="T32" fmla="*/ 13 w 235"/>
                <a:gd name="T33" fmla="*/ 33 h 381"/>
                <a:gd name="T34" fmla="*/ 51 w 235"/>
                <a:gd name="T35" fmla="*/ 28 h 381"/>
                <a:gd name="T36" fmla="*/ 67 w 235"/>
                <a:gd name="T37" fmla="*/ 21 h 381"/>
                <a:gd name="T38" fmla="*/ 67 w 235"/>
                <a:gd name="T39" fmla="*/ 0 h 381"/>
                <a:gd name="T40" fmla="*/ 115 w 235"/>
                <a:gd name="T41" fmla="*/ 83 h 381"/>
                <a:gd name="T42" fmla="*/ 107 w 235"/>
                <a:gd name="T43" fmla="*/ 88 h 381"/>
                <a:gd name="T44" fmla="*/ 103 w 235"/>
                <a:gd name="T45" fmla="*/ 113 h 381"/>
                <a:gd name="T46" fmla="*/ 129 w 235"/>
                <a:gd name="T47" fmla="*/ 141 h 381"/>
                <a:gd name="T48" fmla="*/ 157 w 235"/>
                <a:gd name="T49" fmla="*/ 153 h 381"/>
                <a:gd name="T50" fmla="*/ 184 w 235"/>
                <a:gd name="T51" fmla="*/ 159 h 381"/>
                <a:gd name="T52" fmla="*/ 195 w 235"/>
                <a:gd name="T53" fmla="*/ 169 h 381"/>
                <a:gd name="T54" fmla="*/ 189 w 235"/>
                <a:gd name="T55" fmla="*/ 189 h 381"/>
                <a:gd name="T56" fmla="*/ 193 w 235"/>
                <a:gd name="T57" fmla="*/ 221 h 381"/>
                <a:gd name="T58" fmla="*/ 217 w 235"/>
                <a:gd name="T59" fmla="*/ 235 h 381"/>
                <a:gd name="T60" fmla="*/ 231 w 235"/>
                <a:gd name="T61" fmla="*/ 267 h 381"/>
                <a:gd name="T62" fmla="*/ 235 w 235"/>
                <a:gd name="T63" fmla="*/ 275 h 381"/>
                <a:gd name="T64" fmla="*/ 218 w 235"/>
                <a:gd name="T65" fmla="*/ 284 h 381"/>
                <a:gd name="T66" fmla="*/ 223 w 235"/>
                <a:gd name="T67" fmla="*/ 30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381">
                  <a:moveTo>
                    <a:pt x="223" y="305"/>
                  </a:moveTo>
                  <a:cubicBezTo>
                    <a:pt x="223" y="307"/>
                    <a:pt x="223" y="309"/>
                    <a:pt x="224" y="311"/>
                  </a:cubicBezTo>
                  <a:cubicBezTo>
                    <a:pt x="227" y="315"/>
                    <a:pt x="230" y="324"/>
                    <a:pt x="227" y="325"/>
                  </a:cubicBezTo>
                  <a:cubicBezTo>
                    <a:pt x="225" y="327"/>
                    <a:pt x="219" y="329"/>
                    <a:pt x="219" y="331"/>
                  </a:cubicBezTo>
                  <a:cubicBezTo>
                    <a:pt x="219" y="334"/>
                    <a:pt x="219" y="339"/>
                    <a:pt x="216" y="343"/>
                  </a:cubicBezTo>
                  <a:cubicBezTo>
                    <a:pt x="213" y="346"/>
                    <a:pt x="207" y="351"/>
                    <a:pt x="205" y="354"/>
                  </a:cubicBezTo>
                  <a:cubicBezTo>
                    <a:pt x="204" y="357"/>
                    <a:pt x="198" y="365"/>
                    <a:pt x="198" y="365"/>
                  </a:cubicBezTo>
                  <a:cubicBezTo>
                    <a:pt x="149" y="381"/>
                    <a:pt x="149" y="381"/>
                    <a:pt x="149" y="381"/>
                  </a:cubicBezTo>
                  <a:cubicBezTo>
                    <a:pt x="149" y="381"/>
                    <a:pt x="141" y="370"/>
                    <a:pt x="139" y="367"/>
                  </a:cubicBezTo>
                  <a:cubicBezTo>
                    <a:pt x="137" y="365"/>
                    <a:pt x="135" y="364"/>
                    <a:pt x="130" y="363"/>
                  </a:cubicBezTo>
                  <a:cubicBezTo>
                    <a:pt x="125" y="361"/>
                    <a:pt x="123" y="353"/>
                    <a:pt x="123" y="350"/>
                  </a:cubicBezTo>
                  <a:cubicBezTo>
                    <a:pt x="122" y="347"/>
                    <a:pt x="117" y="342"/>
                    <a:pt x="114" y="339"/>
                  </a:cubicBezTo>
                  <a:cubicBezTo>
                    <a:pt x="111" y="335"/>
                    <a:pt x="109" y="321"/>
                    <a:pt x="109" y="321"/>
                  </a:cubicBezTo>
                  <a:cubicBezTo>
                    <a:pt x="87" y="309"/>
                    <a:pt x="87" y="309"/>
                    <a:pt x="87" y="309"/>
                  </a:cubicBezTo>
                  <a:cubicBezTo>
                    <a:pt x="87" y="303"/>
                    <a:pt x="87" y="303"/>
                    <a:pt x="87" y="303"/>
                  </a:cubicBezTo>
                  <a:cubicBezTo>
                    <a:pt x="87" y="303"/>
                    <a:pt x="76" y="297"/>
                    <a:pt x="71" y="296"/>
                  </a:cubicBezTo>
                  <a:cubicBezTo>
                    <a:pt x="67" y="295"/>
                    <a:pt x="63" y="287"/>
                    <a:pt x="63" y="285"/>
                  </a:cubicBezTo>
                  <a:cubicBezTo>
                    <a:pt x="62" y="282"/>
                    <a:pt x="55" y="283"/>
                    <a:pt x="51" y="283"/>
                  </a:cubicBezTo>
                  <a:cubicBezTo>
                    <a:pt x="46" y="282"/>
                    <a:pt x="48" y="279"/>
                    <a:pt x="48" y="277"/>
                  </a:cubicBezTo>
                  <a:cubicBezTo>
                    <a:pt x="48" y="275"/>
                    <a:pt x="45" y="274"/>
                    <a:pt x="42" y="270"/>
                  </a:cubicBezTo>
                  <a:cubicBezTo>
                    <a:pt x="39" y="266"/>
                    <a:pt x="37" y="249"/>
                    <a:pt x="35" y="245"/>
                  </a:cubicBezTo>
                  <a:cubicBezTo>
                    <a:pt x="34" y="241"/>
                    <a:pt x="25" y="243"/>
                    <a:pt x="22" y="242"/>
                  </a:cubicBezTo>
                  <a:cubicBezTo>
                    <a:pt x="19" y="241"/>
                    <a:pt x="15" y="232"/>
                    <a:pt x="14" y="227"/>
                  </a:cubicBezTo>
                  <a:cubicBezTo>
                    <a:pt x="13" y="223"/>
                    <a:pt x="5" y="215"/>
                    <a:pt x="3" y="213"/>
                  </a:cubicBezTo>
                  <a:cubicBezTo>
                    <a:pt x="0" y="211"/>
                    <a:pt x="1" y="203"/>
                    <a:pt x="1" y="200"/>
                  </a:cubicBezTo>
                  <a:cubicBezTo>
                    <a:pt x="1" y="197"/>
                    <a:pt x="3" y="183"/>
                    <a:pt x="3" y="183"/>
                  </a:cubicBezTo>
                  <a:cubicBezTo>
                    <a:pt x="9" y="183"/>
                    <a:pt x="9" y="183"/>
                    <a:pt x="9" y="183"/>
                  </a:cubicBezTo>
                  <a:cubicBezTo>
                    <a:pt x="7" y="167"/>
                    <a:pt x="7" y="167"/>
                    <a:pt x="7" y="167"/>
                  </a:cubicBezTo>
                  <a:cubicBezTo>
                    <a:pt x="18" y="167"/>
                    <a:pt x="18" y="167"/>
                    <a:pt x="18" y="167"/>
                  </a:cubicBezTo>
                  <a:cubicBezTo>
                    <a:pt x="21" y="146"/>
                    <a:pt x="21" y="146"/>
                    <a:pt x="21" y="146"/>
                  </a:cubicBezTo>
                  <a:cubicBezTo>
                    <a:pt x="32" y="145"/>
                    <a:pt x="32" y="145"/>
                    <a:pt x="32" y="145"/>
                  </a:cubicBezTo>
                  <a:cubicBezTo>
                    <a:pt x="32" y="145"/>
                    <a:pt x="15" y="80"/>
                    <a:pt x="14" y="76"/>
                  </a:cubicBezTo>
                  <a:cubicBezTo>
                    <a:pt x="13" y="72"/>
                    <a:pt x="9" y="70"/>
                    <a:pt x="9" y="70"/>
                  </a:cubicBezTo>
                  <a:cubicBezTo>
                    <a:pt x="13" y="33"/>
                    <a:pt x="13" y="33"/>
                    <a:pt x="13" y="33"/>
                  </a:cubicBezTo>
                  <a:cubicBezTo>
                    <a:pt x="26" y="26"/>
                    <a:pt x="26" y="26"/>
                    <a:pt x="26" y="26"/>
                  </a:cubicBezTo>
                  <a:cubicBezTo>
                    <a:pt x="51" y="28"/>
                    <a:pt x="51" y="28"/>
                    <a:pt x="51" y="28"/>
                  </a:cubicBezTo>
                  <a:cubicBezTo>
                    <a:pt x="52" y="21"/>
                    <a:pt x="52" y="21"/>
                    <a:pt x="52" y="21"/>
                  </a:cubicBezTo>
                  <a:cubicBezTo>
                    <a:pt x="67" y="21"/>
                    <a:pt x="67" y="21"/>
                    <a:pt x="67" y="21"/>
                  </a:cubicBezTo>
                  <a:cubicBezTo>
                    <a:pt x="67" y="21"/>
                    <a:pt x="67" y="12"/>
                    <a:pt x="67" y="0"/>
                  </a:cubicBezTo>
                  <a:cubicBezTo>
                    <a:pt x="67" y="0"/>
                    <a:pt x="67" y="0"/>
                    <a:pt x="67" y="0"/>
                  </a:cubicBezTo>
                  <a:cubicBezTo>
                    <a:pt x="116" y="1"/>
                    <a:pt x="116" y="1"/>
                    <a:pt x="116" y="1"/>
                  </a:cubicBezTo>
                  <a:cubicBezTo>
                    <a:pt x="115" y="83"/>
                    <a:pt x="115" y="83"/>
                    <a:pt x="115" y="83"/>
                  </a:cubicBezTo>
                  <a:cubicBezTo>
                    <a:pt x="103" y="83"/>
                    <a:pt x="103" y="83"/>
                    <a:pt x="103" y="83"/>
                  </a:cubicBezTo>
                  <a:cubicBezTo>
                    <a:pt x="103" y="83"/>
                    <a:pt x="103" y="86"/>
                    <a:pt x="107" y="88"/>
                  </a:cubicBezTo>
                  <a:cubicBezTo>
                    <a:pt x="110" y="90"/>
                    <a:pt x="115" y="92"/>
                    <a:pt x="111" y="95"/>
                  </a:cubicBezTo>
                  <a:cubicBezTo>
                    <a:pt x="108" y="97"/>
                    <a:pt x="101" y="108"/>
                    <a:pt x="103" y="113"/>
                  </a:cubicBezTo>
                  <a:cubicBezTo>
                    <a:pt x="106" y="117"/>
                    <a:pt x="115" y="133"/>
                    <a:pt x="119" y="134"/>
                  </a:cubicBezTo>
                  <a:cubicBezTo>
                    <a:pt x="123" y="135"/>
                    <a:pt x="127" y="138"/>
                    <a:pt x="129" y="141"/>
                  </a:cubicBezTo>
                  <a:cubicBezTo>
                    <a:pt x="131" y="143"/>
                    <a:pt x="136" y="151"/>
                    <a:pt x="142" y="152"/>
                  </a:cubicBezTo>
                  <a:cubicBezTo>
                    <a:pt x="148" y="153"/>
                    <a:pt x="155" y="151"/>
                    <a:pt x="157" y="153"/>
                  </a:cubicBezTo>
                  <a:cubicBezTo>
                    <a:pt x="159" y="155"/>
                    <a:pt x="164" y="157"/>
                    <a:pt x="169" y="157"/>
                  </a:cubicBezTo>
                  <a:cubicBezTo>
                    <a:pt x="173" y="157"/>
                    <a:pt x="182" y="156"/>
                    <a:pt x="184" y="159"/>
                  </a:cubicBezTo>
                  <a:cubicBezTo>
                    <a:pt x="186" y="163"/>
                    <a:pt x="189" y="166"/>
                    <a:pt x="192" y="167"/>
                  </a:cubicBezTo>
                  <a:cubicBezTo>
                    <a:pt x="195" y="169"/>
                    <a:pt x="195" y="169"/>
                    <a:pt x="195" y="169"/>
                  </a:cubicBezTo>
                  <a:cubicBezTo>
                    <a:pt x="197" y="184"/>
                    <a:pt x="197" y="184"/>
                    <a:pt x="197" y="184"/>
                  </a:cubicBezTo>
                  <a:cubicBezTo>
                    <a:pt x="197" y="184"/>
                    <a:pt x="188" y="185"/>
                    <a:pt x="189" y="189"/>
                  </a:cubicBezTo>
                  <a:cubicBezTo>
                    <a:pt x="191" y="194"/>
                    <a:pt x="193" y="203"/>
                    <a:pt x="193" y="208"/>
                  </a:cubicBezTo>
                  <a:cubicBezTo>
                    <a:pt x="193" y="213"/>
                    <a:pt x="190" y="219"/>
                    <a:pt x="193" y="221"/>
                  </a:cubicBezTo>
                  <a:cubicBezTo>
                    <a:pt x="197" y="223"/>
                    <a:pt x="201" y="234"/>
                    <a:pt x="205" y="234"/>
                  </a:cubicBezTo>
                  <a:cubicBezTo>
                    <a:pt x="209" y="234"/>
                    <a:pt x="217" y="232"/>
                    <a:pt x="217" y="235"/>
                  </a:cubicBezTo>
                  <a:cubicBezTo>
                    <a:pt x="217" y="239"/>
                    <a:pt x="215" y="251"/>
                    <a:pt x="217" y="255"/>
                  </a:cubicBezTo>
                  <a:cubicBezTo>
                    <a:pt x="220" y="259"/>
                    <a:pt x="228" y="265"/>
                    <a:pt x="231" y="267"/>
                  </a:cubicBezTo>
                  <a:cubicBezTo>
                    <a:pt x="233" y="270"/>
                    <a:pt x="235" y="272"/>
                    <a:pt x="235" y="275"/>
                  </a:cubicBezTo>
                  <a:cubicBezTo>
                    <a:pt x="235" y="275"/>
                    <a:pt x="235" y="275"/>
                    <a:pt x="235" y="275"/>
                  </a:cubicBezTo>
                  <a:cubicBezTo>
                    <a:pt x="221" y="275"/>
                    <a:pt x="221" y="275"/>
                    <a:pt x="221" y="275"/>
                  </a:cubicBezTo>
                  <a:cubicBezTo>
                    <a:pt x="221" y="275"/>
                    <a:pt x="217" y="281"/>
                    <a:pt x="218" y="284"/>
                  </a:cubicBezTo>
                  <a:cubicBezTo>
                    <a:pt x="219" y="287"/>
                    <a:pt x="223" y="297"/>
                    <a:pt x="223" y="299"/>
                  </a:cubicBezTo>
                  <a:cubicBezTo>
                    <a:pt x="223" y="301"/>
                    <a:pt x="223" y="303"/>
                    <a:pt x="223" y="305"/>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Contra Costa County">
              <a:extLst>
                <a:ext uri="{FF2B5EF4-FFF2-40B4-BE49-F238E27FC236}">
                  <a16:creationId xmlns:a16="http://schemas.microsoft.com/office/drawing/2014/main" id="{B1F60EBC-E675-4E2A-8598-D8F0FA97B41A}"/>
                </a:ext>
              </a:extLst>
            </p:cNvPr>
            <p:cNvSpPr>
              <a:spLocks/>
            </p:cNvSpPr>
            <p:nvPr/>
          </p:nvSpPr>
          <p:spPr bwMode="auto">
            <a:xfrm>
              <a:off x="3562351" y="3508376"/>
              <a:ext cx="385763" cy="234950"/>
            </a:xfrm>
            <a:custGeom>
              <a:avLst/>
              <a:gdLst>
                <a:gd name="T0" fmla="*/ 9 w 289"/>
                <a:gd name="T1" fmla="*/ 60 h 158"/>
                <a:gd name="T2" fmla="*/ 10 w 289"/>
                <a:gd name="T3" fmla="*/ 55 h 158"/>
                <a:gd name="T4" fmla="*/ 14 w 289"/>
                <a:gd name="T5" fmla="*/ 49 h 158"/>
                <a:gd name="T6" fmla="*/ 17 w 289"/>
                <a:gd name="T7" fmla="*/ 41 h 158"/>
                <a:gd name="T8" fmla="*/ 24 w 289"/>
                <a:gd name="T9" fmla="*/ 38 h 158"/>
                <a:gd name="T10" fmla="*/ 33 w 289"/>
                <a:gd name="T11" fmla="*/ 36 h 158"/>
                <a:gd name="T12" fmla="*/ 53 w 289"/>
                <a:gd name="T13" fmla="*/ 20 h 158"/>
                <a:gd name="T14" fmla="*/ 64 w 289"/>
                <a:gd name="T15" fmla="*/ 18 h 158"/>
                <a:gd name="T16" fmla="*/ 72 w 289"/>
                <a:gd name="T17" fmla="*/ 19 h 158"/>
                <a:gd name="T18" fmla="*/ 84 w 289"/>
                <a:gd name="T19" fmla="*/ 29 h 158"/>
                <a:gd name="T20" fmla="*/ 99 w 289"/>
                <a:gd name="T21" fmla="*/ 25 h 158"/>
                <a:gd name="T22" fmla="*/ 119 w 289"/>
                <a:gd name="T23" fmla="*/ 19 h 158"/>
                <a:gd name="T24" fmla="*/ 138 w 289"/>
                <a:gd name="T25" fmla="*/ 18 h 158"/>
                <a:gd name="T26" fmla="*/ 148 w 289"/>
                <a:gd name="T27" fmla="*/ 20 h 158"/>
                <a:gd name="T28" fmla="*/ 168 w 289"/>
                <a:gd name="T29" fmla="*/ 23 h 158"/>
                <a:gd name="T30" fmla="*/ 181 w 289"/>
                <a:gd name="T31" fmla="*/ 28 h 158"/>
                <a:gd name="T32" fmla="*/ 197 w 289"/>
                <a:gd name="T33" fmla="*/ 32 h 158"/>
                <a:gd name="T34" fmla="*/ 218 w 289"/>
                <a:gd name="T35" fmla="*/ 33 h 158"/>
                <a:gd name="T36" fmla="*/ 235 w 289"/>
                <a:gd name="T37" fmla="*/ 35 h 158"/>
                <a:gd name="T38" fmla="*/ 233 w 289"/>
                <a:gd name="T39" fmla="*/ 30 h 158"/>
                <a:gd name="T40" fmla="*/ 231 w 289"/>
                <a:gd name="T41" fmla="*/ 27 h 158"/>
                <a:gd name="T42" fmla="*/ 240 w 289"/>
                <a:gd name="T43" fmla="*/ 16 h 158"/>
                <a:gd name="T44" fmla="*/ 243 w 289"/>
                <a:gd name="T45" fmla="*/ 6 h 158"/>
                <a:gd name="T46" fmla="*/ 252 w 289"/>
                <a:gd name="T47" fmla="*/ 6 h 158"/>
                <a:gd name="T48" fmla="*/ 260 w 289"/>
                <a:gd name="T49" fmla="*/ 2 h 158"/>
                <a:gd name="T50" fmla="*/ 270 w 289"/>
                <a:gd name="T51" fmla="*/ 1 h 158"/>
                <a:gd name="T52" fmla="*/ 272 w 289"/>
                <a:gd name="T53" fmla="*/ 10 h 158"/>
                <a:gd name="T54" fmla="*/ 272 w 289"/>
                <a:gd name="T55" fmla="*/ 11 h 158"/>
                <a:gd name="T56" fmla="*/ 272 w 289"/>
                <a:gd name="T57" fmla="*/ 12 h 158"/>
                <a:gd name="T58" fmla="*/ 272 w 289"/>
                <a:gd name="T59" fmla="*/ 18 h 158"/>
                <a:gd name="T60" fmla="*/ 276 w 289"/>
                <a:gd name="T61" fmla="*/ 27 h 158"/>
                <a:gd name="T62" fmla="*/ 272 w 289"/>
                <a:gd name="T63" fmla="*/ 49 h 158"/>
                <a:gd name="T64" fmla="*/ 278 w 289"/>
                <a:gd name="T65" fmla="*/ 67 h 158"/>
                <a:gd name="T66" fmla="*/ 274 w 289"/>
                <a:gd name="T67" fmla="*/ 93 h 158"/>
                <a:gd name="T68" fmla="*/ 286 w 289"/>
                <a:gd name="T69" fmla="*/ 105 h 158"/>
                <a:gd name="T70" fmla="*/ 280 w 289"/>
                <a:gd name="T71" fmla="*/ 116 h 158"/>
                <a:gd name="T72" fmla="*/ 143 w 289"/>
                <a:gd name="T73" fmla="*/ 158 h 158"/>
                <a:gd name="T74" fmla="*/ 141 w 289"/>
                <a:gd name="T75" fmla="*/ 149 h 158"/>
                <a:gd name="T76" fmla="*/ 133 w 289"/>
                <a:gd name="T77" fmla="*/ 145 h 158"/>
                <a:gd name="T78" fmla="*/ 133 w 289"/>
                <a:gd name="T79" fmla="*/ 135 h 158"/>
                <a:gd name="T80" fmla="*/ 119 w 289"/>
                <a:gd name="T81" fmla="*/ 125 h 158"/>
                <a:gd name="T82" fmla="*/ 95 w 289"/>
                <a:gd name="T83" fmla="*/ 123 h 158"/>
                <a:gd name="T84" fmla="*/ 79 w 289"/>
                <a:gd name="T85" fmla="*/ 115 h 158"/>
                <a:gd name="T86" fmla="*/ 71 w 289"/>
                <a:gd name="T87" fmla="*/ 102 h 158"/>
                <a:gd name="T88" fmla="*/ 49 w 289"/>
                <a:gd name="T89" fmla="*/ 78 h 158"/>
                <a:gd name="T90" fmla="*/ 33 w 289"/>
                <a:gd name="T91" fmla="*/ 82 h 158"/>
                <a:gd name="T92" fmla="*/ 20 w 289"/>
                <a:gd name="T93" fmla="*/ 78 h 158"/>
                <a:gd name="T94" fmla="*/ 11 w 289"/>
                <a:gd name="T95" fmla="*/ 74 h 158"/>
                <a:gd name="T96" fmla="*/ 2 w 289"/>
                <a:gd name="T97" fmla="*/ 61 h 158"/>
                <a:gd name="T98" fmla="*/ 9 w 289"/>
                <a:gd name="T99" fmla="*/ 6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9" h="158">
                  <a:moveTo>
                    <a:pt x="9" y="60"/>
                  </a:moveTo>
                  <a:cubicBezTo>
                    <a:pt x="12" y="61"/>
                    <a:pt x="11" y="57"/>
                    <a:pt x="10" y="55"/>
                  </a:cubicBezTo>
                  <a:cubicBezTo>
                    <a:pt x="9" y="53"/>
                    <a:pt x="13" y="51"/>
                    <a:pt x="14" y="49"/>
                  </a:cubicBezTo>
                  <a:cubicBezTo>
                    <a:pt x="16" y="48"/>
                    <a:pt x="17" y="45"/>
                    <a:pt x="17" y="41"/>
                  </a:cubicBezTo>
                  <a:cubicBezTo>
                    <a:pt x="17" y="38"/>
                    <a:pt x="23" y="37"/>
                    <a:pt x="24" y="38"/>
                  </a:cubicBezTo>
                  <a:cubicBezTo>
                    <a:pt x="26" y="39"/>
                    <a:pt x="29" y="38"/>
                    <a:pt x="33" y="36"/>
                  </a:cubicBezTo>
                  <a:cubicBezTo>
                    <a:pt x="36" y="34"/>
                    <a:pt x="48" y="23"/>
                    <a:pt x="53" y="20"/>
                  </a:cubicBezTo>
                  <a:cubicBezTo>
                    <a:pt x="56" y="18"/>
                    <a:pt x="60" y="18"/>
                    <a:pt x="64" y="18"/>
                  </a:cubicBezTo>
                  <a:cubicBezTo>
                    <a:pt x="67" y="18"/>
                    <a:pt x="71" y="19"/>
                    <a:pt x="72" y="19"/>
                  </a:cubicBezTo>
                  <a:cubicBezTo>
                    <a:pt x="75" y="20"/>
                    <a:pt x="81" y="26"/>
                    <a:pt x="84" y="29"/>
                  </a:cubicBezTo>
                  <a:cubicBezTo>
                    <a:pt x="87" y="32"/>
                    <a:pt x="96" y="27"/>
                    <a:pt x="99" y="25"/>
                  </a:cubicBezTo>
                  <a:cubicBezTo>
                    <a:pt x="103" y="23"/>
                    <a:pt x="116" y="20"/>
                    <a:pt x="119" y="19"/>
                  </a:cubicBezTo>
                  <a:cubicBezTo>
                    <a:pt x="122" y="18"/>
                    <a:pt x="136" y="17"/>
                    <a:pt x="138" y="18"/>
                  </a:cubicBezTo>
                  <a:cubicBezTo>
                    <a:pt x="141" y="18"/>
                    <a:pt x="144" y="20"/>
                    <a:pt x="148" y="20"/>
                  </a:cubicBezTo>
                  <a:cubicBezTo>
                    <a:pt x="153" y="19"/>
                    <a:pt x="164" y="22"/>
                    <a:pt x="168" y="23"/>
                  </a:cubicBezTo>
                  <a:cubicBezTo>
                    <a:pt x="172" y="25"/>
                    <a:pt x="178" y="26"/>
                    <a:pt x="181" y="28"/>
                  </a:cubicBezTo>
                  <a:cubicBezTo>
                    <a:pt x="185" y="29"/>
                    <a:pt x="195" y="31"/>
                    <a:pt x="197" y="32"/>
                  </a:cubicBezTo>
                  <a:cubicBezTo>
                    <a:pt x="200" y="32"/>
                    <a:pt x="215" y="33"/>
                    <a:pt x="218" y="33"/>
                  </a:cubicBezTo>
                  <a:cubicBezTo>
                    <a:pt x="222" y="34"/>
                    <a:pt x="231" y="37"/>
                    <a:pt x="235" y="35"/>
                  </a:cubicBezTo>
                  <a:cubicBezTo>
                    <a:pt x="239" y="34"/>
                    <a:pt x="235" y="31"/>
                    <a:pt x="233" y="30"/>
                  </a:cubicBezTo>
                  <a:cubicBezTo>
                    <a:pt x="231" y="28"/>
                    <a:pt x="230" y="28"/>
                    <a:pt x="231" y="27"/>
                  </a:cubicBezTo>
                  <a:cubicBezTo>
                    <a:pt x="233" y="26"/>
                    <a:pt x="237" y="20"/>
                    <a:pt x="240" y="16"/>
                  </a:cubicBezTo>
                  <a:cubicBezTo>
                    <a:pt x="242" y="12"/>
                    <a:pt x="243" y="10"/>
                    <a:pt x="243" y="6"/>
                  </a:cubicBezTo>
                  <a:cubicBezTo>
                    <a:pt x="243" y="2"/>
                    <a:pt x="248" y="5"/>
                    <a:pt x="252" y="6"/>
                  </a:cubicBezTo>
                  <a:cubicBezTo>
                    <a:pt x="256" y="6"/>
                    <a:pt x="258" y="4"/>
                    <a:pt x="260" y="2"/>
                  </a:cubicBezTo>
                  <a:cubicBezTo>
                    <a:pt x="263" y="0"/>
                    <a:pt x="267" y="1"/>
                    <a:pt x="270" y="1"/>
                  </a:cubicBezTo>
                  <a:cubicBezTo>
                    <a:pt x="272" y="2"/>
                    <a:pt x="272" y="5"/>
                    <a:pt x="272" y="10"/>
                  </a:cubicBezTo>
                  <a:cubicBezTo>
                    <a:pt x="272" y="10"/>
                    <a:pt x="272" y="11"/>
                    <a:pt x="272" y="11"/>
                  </a:cubicBezTo>
                  <a:cubicBezTo>
                    <a:pt x="272" y="12"/>
                    <a:pt x="272" y="12"/>
                    <a:pt x="272" y="12"/>
                  </a:cubicBezTo>
                  <a:cubicBezTo>
                    <a:pt x="272" y="15"/>
                    <a:pt x="272" y="17"/>
                    <a:pt x="272" y="18"/>
                  </a:cubicBezTo>
                  <a:cubicBezTo>
                    <a:pt x="273" y="21"/>
                    <a:pt x="279" y="23"/>
                    <a:pt x="276" y="27"/>
                  </a:cubicBezTo>
                  <a:cubicBezTo>
                    <a:pt x="273" y="32"/>
                    <a:pt x="269" y="43"/>
                    <a:pt x="272" y="49"/>
                  </a:cubicBezTo>
                  <a:cubicBezTo>
                    <a:pt x="275" y="54"/>
                    <a:pt x="279" y="60"/>
                    <a:pt x="278" y="67"/>
                  </a:cubicBezTo>
                  <a:cubicBezTo>
                    <a:pt x="277" y="75"/>
                    <a:pt x="271" y="89"/>
                    <a:pt x="274" y="93"/>
                  </a:cubicBezTo>
                  <a:cubicBezTo>
                    <a:pt x="277" y="97"/>
                    <a:pt x="289" y="101"/>
                    <a:pt x="286" y="105"/>
                  </a:cubicBezTo>
                  <a:cubicBezTo>
                    <a:pt x="283" y="110"/>
                    <a:pt x="280" y="116"/>
                    <a:pt x="280" y="116"/>
                  </a:cubicBezTo>
                  <a:cubicBezTo>
                    <a:pt x="143" y="158"/>
                    <a:pt x="143" y="158"/>
                    <a:pt x="143" y="158"/>
                  </a:cubicBezTo>
                  <a:cubicBezTo>
                    <a:pt x="141" y="149"/>
                    <a:pt x="141" y="149"/>
                    <a:pt x="141" y="149"/>
                  </a:cubicBezTo>
                  <a:cubicBezTo>
                    <a:pt x="141" y="149"/>
                    <a:pt x="135" y="147"/>
                    <a:pt x="133" y="145"/>
                  </a:cubicBezTo>
                  <a:cubicBezTo>
                    <a:pt x="131" y="143"/>
                    <a:pt x="133" y="139"/>
                    <a:pt x="133" y="135"/>
                  </a:cubicBezTo>
                  <a:cubicBezTo>
                    <a:pt x="134" y="131"/>
                    <a:pt x="121" y="126"/>
                    <a:pt x="119" y="125"/>
                  </a:cubicBezTo>
                  <a:cubicBezTo>
                    <a:pt x="117" y="123"/>
                    <a:pt x="100" y="123"/>
                    <a:pt x="95" y="123"/>
                  </a:cubicBezTo>
                  <a:cubicBezTo>
                    <a:pt x="89" y="123"/>
                    <a:pt x="82" y="117"/>
                    <a:pt x="79" y="115"/>
                  </a:cubicBezTo>
                  <a:cubicBezTo>
                    <a:pt x="75" y="112"/>
                    <a:pt x="71" y="105"/>
                    <a:pt x="71" y="102"/>
                  </a:cubicBezTo>
                  <a:cubicBezTo>
                    <a:pt x="71" y="99"/>
                    <a:pt x="49" y="78"/>
                    <a:pt x="49" y="78"/>
                  </a:cubicBezTo>
                  <a:cubicBezTo>
                    <a:pt x="33" y="82"/>
                    <a:pt x="33" y="82"/>
                    <a:pt x="33" y="82"/>
                  </a:cubicBezTo>
                  <a:cubicBezTo>
                    <a:pt x="30" y="80"/>
                    <a:pt x="24" y="78"/>
                    <a:pt x="20" y="78"/>
                  </a:cubicBezTo>
                  <a:cubicBezTo>
                    <a:pt x="16" y="78"/>
                    <a:pt x="15" y="78"/>
                    <a:pt x="11" y="74"/>
                  </a:cubicBezTo>
                  <a:cubicBezTo>
                    <a:pt x="8" y="70"/>
                    <a:pt x="4" y="66"/>
                    <a:pt x="2" y="61"/>
                  </a:cubicBezTo>
                  <a:cubicBezTo>
                    <a:pt x="0" y="56"/>
                    <a:pt x="6" y="59"/>
                    <a:pt x="9" y="60"/>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Tehama County">
              <a:extLst>
                <a:ext uri="{FF2B5EF4-FFF2-40B4-BE49-F238E27FC236}">
                  <a16:creationId xmlns:a16="http://schemas.microsoft.com/office/drawing/2014/main" id="{19B97B5E-061F-4FEE-9453-5EEAF15B58AD}"/>
                </a:ext>
              </a:extLst>
            </p:cNvPr>
            <p:cNvSpPr>
              <a:spLocks/>
            </p:cNvSpPr>
            <p:nvPr/>
          </p:nvSpPr>
          <p:spPr bwMode="auto">
            <a:xfrm>
              <a:off x="3302001" y="2044701"/>
              <a:ext cx="714375" cy="412750"/>
            </a:xfrm>
            <a:custGeom>
              <a:avLst/>
              <a:gdLst>
                <a:gd name="T0" fmla="*/ 32 w 537"/>
                <a:gd name="T1" fmla="*/ 275 h 279"/>
                <a:gd name="T2" fmla="*/ 31 w 537"/>
                <a:gd name="T3" fmla="*/ 234 h 279"/>
                <a:gd name="T4" fmla="*/ 37 w 537"/>
                <a:gd name="T5" fmla="*/ 208 h 279"/>
                <a:gd name="T6" fmla="*/ 29 w 537"/>
                <a:gd name="T7" fmla="*/ 185 h 279"/>
                <a:gd name="T8" fmla="*/ 23 w 537"/>
                <a:gd name="T9" fmla="*/ 158 h 279"/>
                <a:gd name="T10" fmla="*/ 22 w 537"/>
                <a:gd name="T11" fmla="*/ 128 h 279"/>
                <a:gd name="T12" fmla="*/ 22 w 537"/>
                <a:gd name="T13" fmla="*/ 102 h 279"/>
                <a:gd name="T14" fmla="*/ 0 w 537"/>
                <a:gd name="T15" fmla="*/ 76 h 279"/>
                <a:gd name="T16" fmla="*/ 17 w 537"/>
                <a:gd name="T17" fmla="*/ 64 h 279"/>
                <a:gd name="T18" fmla="*/ 44 w 537"/>
                <a:gd name="T19" fmla="*/ 64 h 279"/>
                <a:gd name="T20" fmla="*/ 83 w 537"/>
                <a:gd name="T21" fmla="*/ 42 h 279"/>
                <a:gd name="T22" fmla="*/ 121 w 537"/>
                <a:gd name="T23" fmla="*/ 54 h 279"/>
                <a:gd name="T24" fmla="*/ 160 w 537"/>
                <a:gd name="T25" fmla="*/ 34 h 279"/>
                <a:gd name="T26" fmla="*/ 207 w 537"/>
                <a:gd name="T27" fmla="*/ 38 h 279"/>
                <a:gd name="T28" fmla="*/ 257 w 537"/>
                <a:gd name="T29" fmla="*/ 34 h 279"/>
                <a:gd name="T30" fmla="*/ 278 w 537"/>
                <a:gd name="T31" fmla="*/ 31 h 279"/>
                <a:gd name="T32" fmla="*/ 325 w 537"/>
                <a:gd name="T33" fmla="*/ 18 h 279"/>
                <a:gd name="T34" fmla="*/ 367 w 537"/>
                <a:gd name="T35" fmla="*/ 10 h 279"/>
                <a:gd name="T36" fmla="*/ 423 w 537"/>
                <a:gd name="T37" fmla="*/ 0 h 279"/>
                <a:gd name="T38" fmla="*/ 445 w 537"/>
                <a:gd name="T39" fmla="*/ 6 h 279"/>
                <a:gd name="T40" fmla="*/ 467 w 537"/>
                <a:gd name="T41" fmla="*/ 2 h 279"/>
                <a:gd name="T42" fmla="*/ 485 w 537"/>
                <a:gd name="T43" fmla="*/ 10 h 279"/>
                <a:gd name="T44" fmla="*/ 499 w 537"/>
                <a:gd name="T45" fmla="*/ 42 h 279"/>
                <a:gd name="T46" fmla="*/ 533 w 537"/>
                <a:gd name="T47" fmla="*/ 66 h 279"/>
                <a:gd name="T48" fmla="*/ 531 w 537"/>
                <a:gd name="T49" fmla="*/ 83 h 279"/>
                <a:gd name="T50" fmla="*/ 507 w 537"/>
                <a:gd name="T51" fmla="*/ 113 h 279"/>
                <a:gd name="T52" fmla="*/ 505 w 537"/>
                <a:gd name="T53" fmla="*/ 126 h 279"/>
                <a:gd name="T54" fmla="*/ 497 w 537"/>
                <a:gd name="T55" fmla="*/ 141 h 279"/>
                <a:gd name="T56" fmla="*/ 474 w 537"/>
                <a:gd name="T57" fmla="*/ 150 h 279"/>
                <a:gd name="T58" fmla="*/ 455 w 537"/>
                <a:gd name="T59" fmla="*/ 166 h 279"/>
                <a:gd name="T60" fmla="*/ 433 w 537"/>
                <a:gd name="T61" fmla="*/ 206 h 279"/>
                <a:gd name="T62" fmla="*/ 401 w 537"/>
                <a:gd name="T63" fmla="*/ 240 h 279"/>
                <a:gd name="T64" fmla="*/ 317 w 537"/>
                <a:gd name="T65" fmla="*/ 248 h 279"/>
                <a:gd name="T66" fmla="*/ 312 w 537"/>
                <a:gd name="T67"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7" h="279">
                  <a:moveTo>
                    <a:pt x="323" y="279"/>
                  </a:moveTo>
                  <a:cubicBezTo>
                    <a:pt x="32" y="275"/>
                    <a:pt x="32" y="275"/>
                    <a:pt x="32" y="275"/>
                  </a:cubicBezTo>
                  <a:cubicBezTo>
                    <a:pt x="30" y="268"/>
                    <a:pt x="27" y="255"/>
                    <a:pt x="26" y="253"/>
                  </a:cubicBezTo>
                  <a:cubicBezTo>
                    <a:pt x="25" y="250"/>
                    <a:pt x="29" y="237"/>
                    <a:pt x="31" y="234"/>
                  </a:cubicBezTo>
                  <a:cubicBezTo>
                    <a:pt x="32" y="230"/>
                    <a:pt x="33" y="226"/>
                    <a:pt x="35" y="224"/>
                  </a:cubicBezTo>
                  <a:cubicBezTo>
                    <a:pt x="38" y="221"/>
                    <a:pt x="39" y="212"/>
                    <a:pt x="37" y="208"/>
                  </a:cubicBezTo>
                  <a:cubicBezTo>
                    <a:pt x="36" y="206"/>
                    <a:pt x="35" y="202"/>
                    <a:pt x="33" y="199"/>
                  </a:cubicBezTo>
                  <a:cubicBezTo>
                    <a:pt x="31" y="193"/>
                    <a:pt x="29" y="187"/>
                    <a:pt x="29" y="185"/>
                  </a:cubicBezTo>
                  <a:cubicBezTo>
                    <a:pt x="27" y="182"/>
                    <a:pt x="27" y="176"/>
                    <a:pt x="27" y="170"/>
                  </a:cubicBezTo>
                  <a:cubicBezTo>
                    <a:pt x="27" y="164"/>
                    <a:pt x="25" y="162"/>
                    <a:pt x="23" y="158"/>
                  </a:cubicBezTo>
                  <a:cubicBezTo>
                    <a:pt x="21" y="154"/>
                    <a:pt x="24" y="149"/>
                    <a:pt x="25" y="146"/>
                  </a:cubicBezTo>
                  <a:cubicBezTo>
                    <a:pt x="27" y="142"/>
                    <a:pt x="22" y="132"/>
                    <a:pt x="22" y="128"/>
                  </a:cubicBezTo>
                  <a:cubicBezTo>
                    <a:pt x="22" y="124"/>
                    <a:pt x="21" y="118"/>
                    <a:pt x="23" y="116"/>
                  </a:cubicBezTo>
                  <a:cubicBezTo>
                    <a:pt x="24" y="113"/>
                    <a:pt x="24" y="108"/>
                    <a:pt x="22" y="102"/>
                  </a:cubicBezTo>
                  <a:cubicBezTo>
                    <a:pt x="20" y="96"/>
                    <a:pt x="21" y="93"/>
                    <a:pt x="20" y="89"/>
                  </a:cubicBezTo>
                  <a:cubicBezTo>
                    <a:pt x="19" y="86"/>
                    <a:pt x="8" y="81"/>
                    <a:pt x="0" y="76"/>
                  </a:cubicBezTo>
                  <a:cubicBezTo>
                    <a:pt x="1" y="75"/>
                    <a:pt x="1" y="75"/>
                    <a:pt x="1" y="75"/>
                  </a:cubicBezTo>
                  <a:cubicBezTo>
                    <a:pt x="1" y="75"/>
                    <a:pt x="12" y="64"/>
                    <a:pt x="17" y="64"/>
                  </a:cubicBezTo>
                  <a:cubicBezTo>
                    <a:pt x="23" y="63"/>
                    <a:pt x="31" y="61"/>
                    <a:pt x="34" y="62"/>
                  </a:cubicBezTo>
                  <a:cubicBezTo>
                    <a:pt x="37" y="64"/>
                    <a:pt x="41" y="67"/>
                    <a:pt x="44" y="64"/>
                  </a:cubicBezTo>
                  <a:cubicBezTo>
                    <a:pt x="47" y="60"/>
                    <a:pt x="58" y="46"/>
                    <a:pt x="61" y="46"/>
                  </a:cubicBezTo>
                  <a:cubicBezTo>
                    <a:pt x="65" y="46"/>
                    <a:pt x="78" y="43"/>
                    <a:pt x="83" y="42"/>
                  </a:cubicBezTo>
                  <a:cubicBezTo>
                    <a:pt x="89" y="42"/>
                    <a:pt x="97" y="40"/>
                    <a:pt x="99" y="42"/>
                  </a:cubicBezTo>
                  <a:cubicBezTo>
                    <a:pt x="101" y="44"/>
                    <a:pt x="117" y="56"/>
                    <a:pt x="121" y="54"/>
                  </a:cubicBezTo>
                  <a:cubicBezTo>
                    <a:pt x="126" y="53"/>
                    <a:pt x="143" y="44"/>
                    <a:pt x="147" y="42"/>
                  </a:cubicBezTo>
                  <a:cubicBezTo>
                    <a:pt x="151" y="41"/>
                    <a:pt x="155" y="35"/>
                    <a:pt x="160" y="34"/>
                  </a:cubicBezTo>
                  <a:cubicBezTo>
                    <a:pt x="165" y="32"/>
                    <a:pt x="167" y="30"/>
                    <a:pt x="171" y="32"/>
                  </a:cubicBezTo>
                  <a:cubicBezTo>
                    <a:pt x="175" y="34"/>
                    <a:pt x="194" y="38"/>
                    <a:pt x="207" y="38"/>
                  </a:cubicBezTo>
                  <a:cubicBezTo>
                    <a:pt x="221" y="39"/>
                    <a:pt x="239" y="38"/>
                    <a:pt x="244" y="37"/>
                  </a:cubicBezTo>
                  <a:cubicBezTo>
                    <a:pt x="249" y="36"/>
                    <a:pt x="254" y="34"/>
                    <a:pt x="257" y="34"/>
                  </a:cubicBezTo>
                  <a:cubicBezTo>
                    <a:pt x="261" y="35"/>
                    <a:pt x="262" y="38"/>
                    <a:pt x="265" y="36"/>
                  </a:cubicBezTo>
                  <a:cubicBezTo>
                    <a:pt x="269" y="34"/>
                    <a:pt x="275" y="32"/>
                    <a:pt x="278" y="31"/>
                  </a:cubicBezTo>
                  <a:cubicBezTo>
                    <a:pt x="281" y="30"/>
                    <a:pt x="291" y="23"/>
                    <a:pt x="296" y="23"/>
                  </a:cubicBezTo>
                  <a:cubicBezTo>
                    <a:pt x="301" y="23"/>
                    <a:pt x="321" y="18"/>
                    <a:pt x="325" y="18"/>
                  </a:cubicBezTo>
                  <a:cubicBezTo>
                    <a:pt x="330" y="18"/>
                    <a:pt x="341" y="20"/>
                    <a:pt x="345" y="18"/>
                  </a:cubicBezTo>
                  <a:cubicBezTo>
                    <a:pt x="348" y="16"/>
                    <a:pt x="361" y="10"/>
                    <a:pt x="367" y="10"/>
                  </a:cubicBezTo>
                  <a:cubicBezTo>
                    <a:pt x="372" y="10"/>
                    <a:pt x="402" y="10"/>
                    <a:pt x="407" y="9"/>
                  </a:cubicBezTo>
                  <a:cubicBezTo>
                    <a:pt x="411" y="8"/>
                    <a:pt x="419" y="0"/>
                    <a:pt x="423" y="0"/>
                  </a:cubicBezTo>
                  <a:cubicBezTo>
                    <a:pt x="427" y="0"/>
                    <a:pt x="433" y="4"/>
                    <a:pt x="436" y="6"/>
                  </a:cubicBezTo>
                  <a:cubicBezTo>
                    <a:pt x="439" y="8"/>
                    <a:pt x="443" y="6"/>
                    <a:pt x="445" y="6"/>
                  </a:cubicBezTo>
                  <a:cubicBezTo>
                    <a:pt x="448" y="6"/>
                    <a:pt x="456" y="9"/>
                    <a:pt x="459" y="7"/>
                  </a:cubicBezTo>
                  <a:cubicBezTo>
                    <a:pt x="463" y="5"/>
                    <a:pt x="467" y="2"/>
                    <a:pt x="467" y="2"/>
                  </a:cubicBezTo>
                  <a:cubicBezTo>
                    <a:pt x="483" y="2"/>
                    <a:pt x="483" y="2"/>
                    <a:pt x="483" y="2"/>
                  </a:cubicBezTo>
                  <a:cubicBezTo>
                    <a:pt x="483" y="3"/>
                    <a:pt x="482" y="8"/>
                    <a:pt x="485" y="10"/>
                  </a:cubicBezTo>
                  <a:cubicBezTo>
                    <a:pt x="489" y="13"/>
                    <a:pt x="491" y="14"/>
                    <a:pt x="491" y="18"/>
                  </a:cubicBezTo>
                  <a:cubicBezTo>
                    <a:pt x="491" y="22"/>
                    <a:pt x="491" y="37"/>
                    <a:pt x="499" y="42"/>
                  </a:cubicBezTo>
                  <a:cubicBezTo>
                    <a:pt x="507" y="48"/>
                    <a:pt x="519" y="49"/>
                    <a:pt x="522" y="50"/>
                  </a:cubicBezTo>
                  <a:cubicBezTo>
                    <a:pt x="525" y="52"/>
                    <a:pt x="537" y="66"/>
                    <a:pt x="533" y="66"/>
                  </a:cubicBezTo>
                  <a:cubicBezTo>
                    <a:pt x="529" y="66"/>
                    <a:pt x="521" y="68"/>
                    <a:pt x="524" y="71"/>
                  </a:cubicBezTo>
                  <a:cubicBezTo>
                    <a:pt x="527" y="74"/>
                    <a:pt x="531" y="80"/>
                    <a:pt x="531" y="83"/>
                  </a:cubicBezTo>
                  <a:cubicBezTo>
                    <a:pt x="531" y="86"/>
                    <a:pt x="525" y="102"/>
                    <a:pt x="521" y="106"/>
                  </a:cubicBezTo>
                  <a:cubicBezTo>
                    <a:pt x="516" y="110"/>
                    <a:pt x="507" y="109"/>
                    <a:pt x="507" y="113"/>
                  </a:cubicBezTo>
                  <a:cubicBezTo>
                    <a:pt x="506" y="117"/>
                    <a:pt x="505" y="126"/>
                    <a:pt x="505" y="126"/>
                  </a:cubicBezTo>
                  <a:cubicBezTo>
                    <a:pt x="505" y="126"/>
                    <a:pt x="505" y="126"/>
                    <a:pt x="505" y="126"/>
                  </a:cubicBezTo>
                  <a:cubicBezTo>
                    <a:pt x="501" y="126"/>
                    <a:pt x="501" y="126"/>
                    <a:pt x="501" y="126"/>
                  </a:cubicBezTo>
                  <a:cubicBezTo>
                    <a:pt x="501" y="126"/>
                    <a:pt x="500" y="139"/>
                    <a:pt x="497" y="141"/>
                  </a:cubicBezTo>
                  <a:cubicBezTo>
                    <a:pt x="493" y="143"/>
                    <a:pt x="489" y="143"/>
                    <a:pt x="487" y="145"/>
                  </a:cubicBezTo>
                  <a:cubicBezTo>
                    <a:pt x="485" y="147"/>
                    <a:pt x="478" y="150"/>
                    <a:pt x="474" y="150"/>
                  </a:cubicBezTo>
                  <a:cubicBezTo>
                    <a:pt x="470" y="150"/>
                    <a:pt x="456" y="150"/>
                    <a:pt x="456" y="150"/>
                  </a:cubicBezTo>
                  <a:cubicBezTo>
                    <a:pt x="456" y="150"/>
                    <a:pt x="457" y="164"/>
                    <a:pt x="455" y="166"/>
                  </a:cubicBezTo>
                  <a:cubicBezTo>
                    <a:pt x="453" y="168"/>
                    <a:pt x="445" y="178"/>
                    <a:pt x="444" y="181"/>
                  </a:cubicBezTo>
                  <a:cubicBezTo>
                    <a:pt x="443" y="184"/>
                    <a:pt x="436" y="203"/>
                    <a:pt x="433" y="206"/>
                  </a:cubicBezTo>
                  <a:cubicBezTo>
                    <a:pt x="429" y="208"/>
                    <a:pt x="415" y="225"/>
                    <a:pt x="411" y="229"/>
                  </a:cubicBezTo>
                  <a:cubicBezTo>
                    <a:pt x="407" y="233"/>
                    <a:pt x="401" y="240"/>
                    <a:pt x="401" y="240"/>
                  </a:cubicBezTo>
                  <a:cubicBezTo>
                    <a:pt x="315" y="240"/>
                    <a:pt x="315" y="240"/>
                    <a:pt x="315" y="240"/>
                  </a:cubicBezTo>
                  <a:cubicBezTo>
                    <a:pt x="315" y="240"/>
                    <a:pt x="319" y="245"/>
                    <a:pt x="317" y="248"/>
                  </a:cubicBezTo>
                  <a:cubicBezTo>
                    <a:pt x="314" y="250"/>
                    <a:pt x="311" y="254"/>
                    <a:pt x="311" y="256"/>
                  </a:cubicBezTo>
                  <a:cubicBezTo>
                    <a:pt x="311" y="259"/>
                    <a:pt x="311" y="270"/>
                    <a:pt x="312" y="274"/>
                  </a:cubicBezTo>
                  <a:cubicBezTo>
                    <a:pt x="313" y="277"/>
                    <a:pt x="322" y="276"/>
                    <a:pt x="323" y="279"/>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Tulare County">
              <a:extLst>
                <a:ext uri="{FF2B5EF4-FFF2-40B4-BE49-F238E27FC236}">
                  <a16:creationId xmlns:a16="http://schemas.microsoft.com/office/drawing/2014/main" id="{BD46AF45-7663-42E3-9AA7-02D0AE54BDED}"/>
                </a:ext>
              </a:extLst>
            </p:cNvPr>
            <p:cNvSpPr>
              <a:spLocks/>
            </p:cNvSpPr>
            <p:nvPr/>
          </p:nvSpPr>
          <p:spPr bwMode="auto">
            <a:xfrm>
              <a:off x="4818063" y="4310063"/>
              <a:ext cx="711200" cy="595313"/>
            </a:xfrm>
            <a:custGeom>
              <a:avLst/>
              <a:gdLst>
                <a:gd name="T0" fmla="*/ 534 w 534"/>
                <a:gd name="T1" fmla="*/ 356 h 402"/>
                <a:gd name="T2" fmla="*/ 526 w 534"/>
                <a:gd name="T3" fmla="*/ 357 h 402"/>
                <a:gd name="T4" fmla="*/ 526 w 534"/>
                <a:gd name="T5" fmla="*/ 382 h 402"/>
                <a:gd name="T6" fmla="*/ 526 w 534"/>
                <a:gd name="T7" fmla="*/ 383 h 402"/>
                <a:gd name="T8" fmla="*/ 17 w 534"/>
                <a:gd name="T9" fmla="*/ 402 h 402"/>
                <a:gd name="T10" fmla="*/ 14 w 534"/>
                <a:gd name="T11" fmla="*/ 207 h 402"/>
                <a:gd name="T12" fmla="*/ 33 w 534"/>
                <a:gd name="T13" fmla="*/ 206 h 402"/>
                <a:gd name="T14" fmla="*/ 31 w 534"/>
                <a:gd name="T15" fmla="*/ 152 h 402"/>
                <a:gd name="T16" fmla="*/ 13 w 534"/>
                <a:gd name="T17" fmla="*/ 152 h 402"/>
                <a:gd name="T18" fmla="*/ 13 w 534"/>
                <a:gd name="T19" fmla="*/ 116 h 402"/>
                <a:gd name="T20" fmla="*/ 0 w 534"/>
                <a:gd name="T21" fmla="*/ 115 h 402"/>
                <a:gd name="T22" fmla="*/ 34 w 534"/>
                <a:gd name="T23" fmla="*/ 81 h 402"/>
                <a:gd name="T24" fmla="*/ 83 w 534"/>
                <a:gd name="T25" fmla="*/ 80 h 402"/>
                <a:gd name="T26" fmla="*/ 83 w 534"/>
                <a:gd name="T27" fmla="*/ 45 h 402"/>
                <a:gd name="T28" fmla="*/ 189 w 534"/>
                <a:gd name="T29" fmla="*/ 44 h 402"/>
                <a:gd name="T30" fmla="*/ 189 w 534"/>
                <a:gd name="T31" fmla="*/ 8 h 402"/>
                <a:gd name="T32" fmla="*/ 398 w 534"/>
                <a:gd name="T33" fmla="*/ 0 h 402"/>
                <a:gd name="T34" fmla="*/ 403 w 534"/>
                <a:gd name="T35" fmla="*/ 13 h 402"/>
                <a:gd name="T36" fmla="*/ 396 w 534"/>
                <a:gd name="T37" fmla="*/ 26 h 402"/>
                <a:gd name="T38" fmla="*/ 405 w 534"/>
                <a:gd name="T39" fmla="*/ 34 h 402"/>
                <a:gd name="T40" fmla="*/ 411 w 534"/>
                <a:gd name="T41" fmla="*/ 48 h 402"/>
                <a:gd name="T42" fmla="*/ 423 w 534"/>
                <a:gd name="T43" fmla="*/ 60 h 402"/>
                <a:gd name="T44" fmla="*/ 419 w 534"/>
                <a:gd name="T45" fmla="*/ 71 h 402"/>
                <a:gd name="T46" fmla="*/ 437 w 534"/>
                <a:gd name="T47" fmla="*/ 90 h 402"/>
                <a:gd name="T48" fmla="*/ 441 w 534"/>
                <a:gd name="T49" fmla="*/ 110 h 402"/>
                <a:gd name="T50" fmla="*/ 447 w 534"/>
                <a:gd name="T51" fmla="*/ 118 h 402"/>
                <a:gd name="T52" fmla="*/ 453 w 534"/>
                <a:gd name="T53" fmla="*/ 124 h 402"/>
                <a:gd name="T54" fmla="*/ 467 w 534"/>
                <a:gd name="T55" fmla="*/ 124 h 402"/>
                <a:gd name="T56" fmla="*/ 471 w 534"/>
                <a:gd name="T57" fmla="*/ 134 h 402"/>
                <a:gd name="T58" fmla="*/ 471 w 534"/>
                <a:gd name="T59" fmla="*/ 145 h 402"/>
                <a:gd name="T60" fmla="*/ 484 w 534"/>
                <a:gd name="T61" fmla="*/ 159 h 402"/>
                <a:gd name="T62" fmla="*/ 481 w 534"/>
                <a:gd name="T63" fmla="*/ 174 h 402"/>
                <a:gd name="T64" fmla="*/ 478 w 534"/>
                <a:gd name="T65" fmla="*/ 188 h 402"/>
                <a:gd name="T66" fmla="*/ 484 w 534"/>
                <a:gd name="T67" fmla="*/ 206 h 402"/>
                <a:gd name="T68" fmla="*/ 493 w 534"/>
                <a:gd name="T69" fmla="*/ 222 h 402"/>
                <a:gd name="T70" fmla="*/ 503 w 534"/>
                <a:gd name="T71" fmla="*/ 238 h 402"/>
                <a:gd name="T72" fmla="*/ 499 w 534"/>
                <a:gd name="T73" fmla="*/ 250 h 402"/>
                <a:gd name="T74" fmla="*/ 506 w 534"/>
                <a:gd name="T75" fmla="*/ 272 h 402"/>
                <a:gd name="T76" fmla="*/ 509 w 534"/>
                <a:gd name="T77" fmla="*/ 289 h 402"/>
                <a:gd name="T78" fmla="*/ 523 w 534"/>
                <a:gd name="T79" fmla="*/ 305 h 402"/>
                <a:gd name="T80" fmla="*/ 522 w 534"/>
                <a:gd name="T81" fmla="*/ 316 h 402"/>
                <a:gd name="T82" fmla="*/ 533 w 534"/>
                <a:gd name="T83" fmla="*/ 344 h 402"/>
                <a:gd name="T84" fmla="*/ 534 w 534"/>
                <a:gd name="T85" fmla="*/ 35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 h="402">
                  <a:moveTo>
                    <a:pt x="534" y="356"/>
                  </a:moveTo>
                  <a:cubicBezTo>
                    <a:pt x="526" y="357"/>
                    <a:pt x="526" y="357"/>
                    <a:pt x="526" y="357"/>
                  </a:cubicBezTo>
                  <a:cubicBezTo>
                    <a:pt x="526" y="382"/>
                    <a:pt x="526" y="382"/>
                    <a:pt x="526" y="382"/>
                  </a:cubicBezTo>
                  <a:cubicBezTo>
                    <a:pt x="526" y="383"/>
                    <a:pt x="526" y="383"/>
                    <a:pt x="526" y="383"/>
                  </a:cubicBezTo>
                  <a:cubicBezTo>
                    <a:pt x="17" y="402"/>
                    <a:pt x="17" y="402"/>
                    <a:pt x="17" y="402"/>
                  </a:cubicBezTo>
                  <a:cubicBezTo>
                    <a:pt x="14" y="207"/>
                    <a:pt x="14" y="207"/>
                    <a:pt x="14" y="207"/>
                  </a:cubicBezTo>
                  <a:cubicBezTo>
                    <a:pt x="33" y="206"/>
                    <a:pt x="33" y="206"/>
                    <a:pt x="33" y="206"/>
                  </a:cubicBezTo>
                  <a:cubicBezTo>
                    <a:pt x="31" y="152"/>
                    <a:pt x="31" y="152"/>
                    <a:pt x="31" y="152"/>
                  </a:cubicBezTo>
                  <a:cubicBezTo>
                    <a:pt x="13" y="152"/>
                    <a:pt x="13" y="152"/>
                    <a:pt x="13" y="152"/>
                  </a:cubicBezTo>
                  <a:cubicBezTo>
                    <a:pt x="13" y="116"/>
                    <a:pt x="13" y="116"/>
                    <a:pt x="13" y="116"/>
                  </a:cubicBezTo>
                  <a:cubicBezTo>
                    <a:pt x="0" y="115"/>
                    <a:pt x="0" y="115"/>
                    <a:pt x="0" y="115"/>
                  </a:cubicBezTo>
                  <a:cubicBezTo>
                    <a:pt x="34" y="81"/>
                    <a:pt x="34" y="81"/>
                    <a:pt x="34" y="81"/>
                  </a:cubicBezTo>
                  <a:cubicBezTo>
                    <a:pt x="83" y="80"/>
                    <a:pt x="83" y="80"/>
                    <a:pt x="83" y="80"/>
                  </a:cubicBezTo>
                  <a:cubicBezTo>
                    <a:pt x="83" y="45"/>
                    <a:pt x="83" y="45"/>
                    <a:pt x="83" y="45"/>
                  </a:cubicBezTo>
                  <a:cubicBezTo>
                    <a:pt x="189" y="44"/>
                    <a:pt x="189" y="44"/>
                    <a:pt x="189" y="44"/>
                  </a:cubicBezTo>
                  <a:cubicBezTo>
                    <a:pt x="189" y="8"/>
                    <a:pt x="189" y="8"/>
                    <a:pt x="189" y="8"/>
                  </a:cubicBezTo>
                  <a:cubicBezTo>
                    <a:pt x="398" y="0"/>
                    <a:pt x="398" y="0"/>
                    <a:pt x="398" y="0"/>
                  </a:cubicBezTo>
                  <a:cubicBezTo>
                    <a:pt x="403" y="5"/>
                    <a:pt x="405" y="10"/>
                    <a:pt x="403" y="13"/>
                  </a:cubicBezTo>
                  <a:cubicBezTo>
                    <a:pt x="400" y="16"/>
                    <a:pt x="392" y="24"/>
                    <a:pt x="396" y="26"/>
                  </a:cubicBezTo>
                  <a:cubicBezTo>
                    <a:pt x="400" y="28"/>
                    <a:pt x="405" y="30"/>
                    <a:pt x="405" y="34"/>
                  </a:cubicBezTo>
                  <a:cubicBezTo>
                    <a:pt x="406" y="38"/>
                    <a:pt x="407" y="44"/>
                    <a:pt x="411" y="48"/>
                  </a:cubicBezTo>
                  <a:cubicBezTo>
                    <a:pt x="411" y="48"/>
                    <a:pt x="425" y="56"/>
                    <a:pt x="423" y="60"/>
                  </a:cubicBezTo>
                  <a:cubicBezTo>
                    <a:pt x="420" y="63"/>
                    <a:pt x="415" y="67"/>
                    <a:pt x="419" y="71"/>
                  </a:cubicBezTo>
                  <a:cubicBezTo>
                    <a:pt x="423" y="75"/>
                    <a:pt x="437" y="86"/>
                    <a:pt x="437" y="90"/>
                  </a:cubicBezTo>
                  <a:cubicBezTo>
                    <a:pt x="437" y="93"/>
                    <a:pt x="437" y="106"/>
                    <a:pt x="441" y="110"/>
                  </a:cubicBezTo>
                  <a:cubicBezTo>
                    <a:pt x="445" y="114"/>
                    <a:pt x="447" y="115"/>
                    <a:pt x="447" y="118"/>
                  </a:cubicBezTo>
                  <a:cubicBezTo>
                    <a:pt x="448" y="122"/>
                    <a:pt x="449" y="124"/>
                    <a:pt x="453" y="124"/>
                  </a:cubicBezTo>
                  <a:cubicBezTo>
                    <a:pt x="458" y="125"/>
                    <a:pt x="463" y="121"/>
                    <a:pt x="467" y="124"/>
                  </a:cubicBezTo>
                  <a:cubicBezTo>
                    <a:pt x="471" y="126"/>
                    <a:pt x="473" y="130"/>
                    <a:pt x="471" y="134"/>
                  </a:cubicBezTo>
                  <a:cubicBezTo>
                    <a:pt x="469" y="138"/>
                    <a:pt x="467" y="142"/>
                    <a:pt x="471" y="145"/>
                  </a:cubicBezTo>
                  <a:cubicBezTo>
                    <a:pt x="474" y="148"/>
                    <a:pt x="485" y="156"/>
                    <a:pt x="484" y="159"/>
                  </a:cubicBezTo>
                  <a:cubicBezTo>
                    <a:pt x="483" y="162"/>
                    <a:pt x="483" y="170"/>
                    <a:pt x="481" y="174"/>
                  </a:cubicBezTo>
                  <a:cubicBezTo>
                    <a:pt x="479" y="177"/>
                    <a:pt x="475" y="185"/>
                    <a:pt x="478" y="188"/>
                  </a:cubicBezTo>
                  <a:cubicBezTo>
                    <a:pt x="481" y="192"/>
                    <a:pt x="483" y="202"/>
                    <a:pt x="484" y="206"/>
                  </a:cubicBezTo>
                  <a:cubicBezTo>
                    <a:pt x="485" y="209"/>
                    <a:pt x="489" y="220"/>
                    <a:pt x="493" y="222"/>
                  </a:cubicBezTo>
                  <a:cubicBezTo>
                    <a:pt x="498" y="225"/>
                    <a:pt x="504" y="236"/>
                    <a:pt x="503" y="238"/>
                  </a:cubicBezTo>
                  <a:cubicBezTo>
                    <a:pt x="501" y="241"/>
                    <a:pt x="499" y="246"/>
                    <a:pt x="499" y="250"/>
                  </a:cubicBezTo>
                  <a:cubicBezTo>
                    <a:pt x="500" y="254"/>
                    <a:pt x="504" y="268"/>
                    <a:pt x="506" y="272"/>
                  </a:cubicBezTo>
                  <a:cubicBezTo>
                    <a:pt x="508" y="275"/>
                    <a:pt x="508" y="286"/>
                    <a:pt x="509" y="289"/>
                  </a:cubicBezTo>
                  <a:cubicBezTo>
                    <a:pt x="511" y="292"/>
                    <a:pt x="523" y="305"/>
                    <a:pt x="523" y="305"/>
                  </a:cubicBezTo>
                  <a:cubicBezTo>
                    <a:pt x="523" y="305"/>
                    <a:pt x="519" y="313"/>
                    <a:pt x="522" y="316"/>
                  </a:cubicBezTo>
                  <a:cubicBezTo>
                    <a:pt x="525" y="318"/>
                    <a:pt x="533" y="338"/>
                    <a:pt x="533" y="344"/>
                  </a:cubicBezTo>
                  <a:cubicBezTo>
                    <a:pt x="533" y="349"/>
                    <a:pt x="534" y="356"/>
                    <a:pt x="534" y="356"/>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Sacramento County">
              <a:extLst>
                <a:ext uri="{FF2B5EF4-FFF2-40B4-BE49-F238E27FC236}">
                  <a16:creationId xmlns:a16="http://schemas.microsoft.com/office/drawing/2014/main" id="{C8E4AB51-8D78-4A42-874E-2FB26C1B2588}"/>
                </a:ext>
              </a:extLst>
            </p:cNvPr>
            <p:cNvSpPr>
              <a:spLocks/>
            </p:cNvSpPr>
            <p:nvPr/>
          </p:nvSpPr>
          <p:spPr bwMode="auto">
            <a:xfrm>
              <a:off x="3830638" y="3108326"/>
              <a:ext cx="330200" cy="439738"/>
            </a:xfrm>
            <a:custGeom>
              <a:avLst/>
              <a:gdLst>
                <a:gd name="T0" fmla="*/ 38 w 248"/>
                <a:gd name="T1" fmla="*/ 248 h 297"/>
                <a:gd name="T2" fmla="*/ 36 w 248"/>
                <a:gd name="T3" fmla="*/ 248 h 297"/>
                <a:gd name="T4" fmla="*/ 36 w 248"/>
                <a:gd name="T5" fmla="*/ 248 h 297"/>
                <a:gd name="T6" fmla="*/ 41 w 248"/>
                <a:gd name="T7" fmla="*/ 236 h 297"/>
                <a:gd name="T8" fmla="*/ 48 w 248"/>
                <a:gd name="T9" fmla="*/ 230 h 297"/>
                <a:gd name="T10" fmla="*/ 62 w 248"/>
                <a:gd name="T11" fmla="*/ 223 h 297"/>
                <a:gd name="T12" fmla="*/ 64 w 248"/>
                <a:gd name="T13" fmla="*/ 198 h 297"/>
                <a:gd name="T14" fmla="*/ 65 w 248"/>
                <a:gd name="T15" fmla="*/ 178 h 297"/>
                <a:gd name="T16" fmla="*/ 66 w 248"/>
                <a:gd name="T17" fmla="*/ 175 h 297"/>
                <a:gd name="T18" fmla="*/ 78 w 248"/>
                <a:gd name="T19" fmla="*/ 156 h 297"/>
                <a:gd name="T20" fmla="*/ 85 w 248"/>
                <a:gd name="T21" fmla="*/ 135 h 297"/>
                <a:gd name="T22" fmla="*/ 90 w 248"/>
                <a:gd name="T23" fmla="*/ 125 h 297"/>
                <a:gd name="T24" fmla="*/ 91 w 248"/>
                <a:gd name="T25" fmla="*/ 116 h 297"/>
                <a:gd name="T26" fmla="*/ 76 w 248"/>
                <a:gd name="T27" fmla="*/ 102 h 297"/>
                <a:gd name="T28" fmla="*/ 86 w 248"/>
                <a:gd name="T29" fmla="*/ 92 h 297"/>
                <a:gd name="T30" fmla="*/ 87 w 248"/>
                <a:gd name="T31" fmla="*/ 87 h 297"/>
                <a:gd name="T32" fmla="*/ 88 w 248"/>
                <a:gd name="T33" fmla="*/ 77 h 297"/>
                <a:gd name="T34" fmla="*/ 90 w 248"/>
                <a:gd name="T35" fmla="*/ 60 h 297"/>
                <a:gd name="T36" fmla="*/ 75 w 248"/>
                <a:gd name="T37" fmla="*/ 59 h 297"/>
                <a:gd name="T38" fmla="*/ 73 w 248"/>
                <a:gd name="T39" fmla="*/ 39 h 297"/>
                <a:gd name="T40" fmla="*/ 64 w 248"/>
                <a:gd name="T41" fmla="*/ 38 h 297"/>
                <a:gd name="T42" fmla="*/ 58 w 248"/>
                <a:gd name="T43" fmla="*/ 31 h 297"/>
                <a:gd name="T44" fmla="*/ 50 w 248"/>
                <a:gd name="T45" fmla="*/ 23 h 297"/>
                <a:gd name="T46" fmla="*/ 56 w 248"/>
                <a:gd name="T47" fmla="*/ 15 h 297"/>
                <a:gd name="T48" fmla="*/ 61 w 248"/>
                <a:gd name="T49" fmla="*/ 0 h 297"/>
                <a:gd name="T50" fmla="*/ 96 w 248"/>
                <a:gd name="T51" fmla="*/ 2 h 297"/>
                <a:gd name="T52" fmla="*/ 206 w 248"/>
                <a:gd name="T53" fmla="*/ 9 h 297"/>
                <a:gd name="T54" fmla="*/ 214 w 248"/>
                <a:gd name="T55" fmla="*/ 10 h 297"/>
                <a:gd name="T56" fmla="*/ 246 w 248"/>
                <a:gd name="T57" fmla="*/ 96 h 297"/>
                <a:gd name="T58" fmla="*/ 248 w 248"/>
                <a:gd name="T59" fmla="*/ 182 h 297"/>
                <a:gd name="T60" fmla="*/ 228 w 248"/>
                <a:gd name="T61" fmla="*/ 187 h 297"/>
                <a:gd name="T62" fmla="*/ 204 w 248"/>
                <a:gd name="T63" fmla="*/ 200 h 297"/>
                <a:gd name="T64" fmla="*/ 186 w 248"/>
                <a:gd name="T65" fmla="*/ 206 h 297"/>
                <a:gd name="T66" fmla="*/ 173 w 248"/>
                <a:gd name="T67" fmla="*/ 204 h 297"/>
                <a:gd name="T68" fmla="*/ 166 w 248"/>
                <a:gd name="T69" fmla="*/ 204 h 297"/>
                <a:gd name="T70" fmla="*/ 146 w 248"/>
                <a:gd name="T71" fmla="*/ 212 h 297"/>
                <a:gd name="T72" fmla="*/ 136 w 248"/>
                <a:gd name="T73" fmla="*/ 209 h 297"/>
                <a:gd name="T74" fmla="*/ 122 w 248"/>
                <a:gd name="T75" fmla="*/ 211 h 297"/>
                <a:gd name="T76" fmla="*/ 115 w 248"/>
                <a:gd name="T77" fmla="*/ 202 h 297"/>
                <a:gd name="T78" fmla="*/ 104 w 248"/>
                <a:gd name="T79" fmla="*/ 202 h 297"/>
                <a:gd name="T80" fmla="*/ 100 w 248"/>
                <a:gd name="T81" fmla="*/ 210 h 297"/>
                <a:gd name="T82" fmla="*/ 94 w 248"/>
                <a:gd name="T83" fmla="*/ 215 h 297"/>
                <a:gd name="T84" fmla="*/ 89 w 248"/>
                <a:gd name="T85" fmla="*/ 226 h 297"/>
                <a:gd name="T86" fmla="*/ 84 w 248"/>
                <a:gd name="T87" fmla="*/ 244 h 297"/>
                <a:gd name="T88" fmla="*/ 69 w 248"/>
                <a:gd name="T89" fmla="*/ 256 h 297"/>
                <a:gd name="T90" fmla="*/ 72 w 248"/>
                <a:gd name="T91" fmla="*/ 266 h 297"/>
                <a:gd name="T92" fmla="*/ 72 w 248"/>
                <a:gd name="T93" fmla="*/ 266 h 297"/>
                <a:gd name="T94" fmla="*/ 64 w 248"/>
                <a:gd name="T95" fmla="*/ 266 h 297"/>
                <a:gd name="T96" fmla="*/ 54 w 248"/>
                <a:gd name="T97" fmla="*/ 270 h 297"/>
                <a:gd name="T98" fmla="*/ 41 w 248"/>
                <a:gd name="T99" fmla="*/ 270 h 297"/>
                <a:gd name="T100" fmla="*/ 36 w 248"/>
                <a:gd name="T101" fmla="*/ 280 h 297"/>
                <a:gd name="T102" fmla="*/ 28 w 248"/>
                <a:gd name="T103" fmla="*/ 292 h 297"/>
                <a:gd name="T104" fmla="*/ 7 w 248"/>
                <a:gd name="T105" fmla="*/ 294 h 297"/>
                <a:gd name="T106" fmla="*/ 11 w 248"/>
                <a:gd name="T107" fmla="*/ 282 h 297"/>
                <a:gd name="T108" fmla="*/ 24 w 248"/>
                <a:gd name="T109" fmla="*/ 277 h 297"/>
                <a:gd name="T110" fmla="*/ 32 w 248"/>
                <a:gd name="T111" fmla="*/ 265 h 297"/>
                <a:gd name="T112" fmla="*/ 38 w 248"/>
                <a:gd name="T113" fmla="*/ 24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297">
                  <a:moveTo>
                    <a:pt x="38" y="248"/>
                  </a:moveTo>
                  <a:cubicBezTo>
                    <a:pt x="38" y="247"/>
                    <a:pt x="37" y="247"/>
                    <a:pt x="36" y="248"/>
                  </a:cubicBezTo>
                  <a:cubicBezTo>
                    <a:pt x="36" y="248"/>
                    <a:pt x="36" y="248"/>
                    <a:pt x="36" y="248"/>
                  </a:cubicBezTo>
                  <a:cubicBezTo>
                    <a:pt x="39" y="242"/>
                    <a:pt x="40" y="238"/>
                    <a:pt x="41" y="236"/>
                  </a:cubicBezTo>
                  <a:cubicBezTo>
                    <a:pt x="42" y="234"/>
                    <a:pt x="48" y="230"/>
                    <a:pt x="48" y="230"/>
                  </a:cubicBezTo>
                  <a:cubicBezTo>
                    <a:pt x="48" y="230"/>
                    <a:pt x="59" y="226"/>
                    <a:pt x="62" y="223"/>
                  </a:cubicBezTo>
                  <a:cubicBezTo>
                    <a:pt x="66" y="220"/>
                    <a:pt x="64" y="203"/>
                    <a:pt x="64" y="198"/>
                  </a:cubicBezTo>
                  <a:cubicBezTo>
                    <a:pt x="64" y="192"/>
                    <a:pt x="64" y="183"/>
                    <a:pt x="65" y="178"/>
                  </a:cubicBezTo>
                  <a:cubicBezTo>
                    <a:pt x="65" y="177"/>
                    <a:pt x="66" y="176"/>
                    <a:pt x="66" y="175"/>
                  </a:cubicBezTo>
                  <a:cubicBezTo>
                    <a:pt x="69" y="169"/>
                    <a:pt x="76" y="158"/>
                    <a:pt x="78" y="156"/>
                  </a:cubicBezTo>
                  <a:cubicBezTo>
                    <a:pt x="81" y="154"/>
                    <a:pt x="84" y="140"/>
                    <a:pt x="85" y="135"/>
                  </a:cubicBezTo>
                  <a:cubicBezTo>
                    <a:pt x="86" y="130"/>
                    <a:pt x="87" y="127"/>
                    <a:pt x="90" y="125"/>
                  </a:cubicBezTo>
                  <a:cubicBezTo>
                    <a:pt x="94" y="123"/>
                    <a:pt x="91" y="120"/>
                    <a:pt x="91" y="116"/>
                  </a:cubicBezTo>
                  <a:cubicBezTo>
                    <a:pt x="91" y="113"/>
                    <a:pt x="78" y="107"/>
                    <a:pt x="76" y="102"/>
                  </a:cubicBezTo>
                  <a:cubicBezTo>
                    <a:pt x="74" y="96"/>
                    <a:pt x="80" y="96"/>
                    <a:pt x="86" y="92"/>
                  </a:cubicBezTo>
                  <a:cubicBezTo>
                    <a:pt x="92" y="89"/>
                    <a:pt x="86" y="92"/>
                    <a:pt x="87" y="87"/>
                  </a:cubicBezTo>
                  <a:cubicBezTo>
                    <a:pt x="88" y="82"/>
                    <a:pt x="89" y="80"/>
                    <a:pt x="88" y="77"/>
                  </a:cubicBezTo>
                  <a:cubicBezTo>
                    <a:pt x="88" y="74"/>
                    <a:pt x="90" y="64"/>
                    <a:pt x="90" y="60"/>
                  </a:cubicBezTo>
                  <a:cubicBezTo>
                    <a:pt x="90" y="56"/>
                    <a:pt x="79" y="59"/>
                    <a:pt x="75" y="59"/>
                  </a:cubicBezTo>
                  <a:cubicBezTo>
                    <a:pt x="71" y="59"/>
                    <a:pt x="73" y="44"/>
                    <a:pt x="73" y="39"/>
                  </a:cubicBezTo>
                  <a:cubicBezTo>
                    <a:pt x="73" y="34"/>
                    <a:pt x="68" y="38"/>
                    <a:pt x="64" y="38"/>
                  </a:cubicBezTo>
                  <a:cubicBezTo>
                    <a:pt x="60" y="38"/>
                    <a:pt x="60" y="35"/>
                    <a:pt x="58" y="31"/>
                  </a:cubicBezTo>
                  <a:cubicBezTo>
                    <a:pt x="56" y="27"/>
                    <a:pt x="50" y="23"/>
                    <a:pt x="50" y="23"/>
                  </a:cubicBezTo>
                  <a:cubicBezTo>
                    <a:pt x="50" y="23"/>
                    <a:pt x="54" y="18"/>
                    <a:pt x="56" y="15"/>
                  </a:cubicBezTo>
                  <a:cubicBezTo>
                    <a:pt x="57" y="13"/>
                    <a:pt x="60" y="6"/>
                    <a:pt x="61" y="0"/>
                  </a:cubicBezTo>
                  <a:cubicBezTo>
                    <a:pt x="96" y="2"/>
                    <a:pt x="96" y="2"/>
                    <a:pt x="96" y="2"/>
                  </a:cubicBezTo>
                  <a:cubicBezTo>
                    <a:pt x="206" y="9"/>
                    <a:pt x="206" y="9"/>
                    <a:pt x="206" y="9"/>
                  </a:cubicBezTo>
                  <a:cubicBezTo>
                    <a:pt x="214" y="10"/>
                    <a:pt x="214" y="10"/>
                    <a:pt x="214" y="10"/>
                  </a:cubicBezTo>
                  <a:cubicBezTo>
                    <a:pt x="246" y="96"/>
                    <a:pt x="246" y="96"/>
                    <a:pt x="246" y="96"/>
                  </a:cubicBezTo>
                  <a:cubicBezTo>
                    <a:pt x="248" y="182"/>
                    <a:pt x="248" y="182"/>
                    <a:pt x="248" y="182"/>
                  </a:cubicBezTo>
                  <a:cubicBezTo>
                    <a:pt x="248" y="182"/>
                    <a:pt x="234" y="184"/>
                    <a:pt x="228" y="187"/>
                  </a:cubicBezTo>
                  <a:cubicBezTo>
                    <a:pt x="222" y="190"/>
                    <a:pt x="207" y="197"/>
                    <a:pt x="204" y="200"/>
                  </a:cubicBezTo>
                  <a:cubicBezTo>
                    <a:pt x="200" y="204"/>
                    <a:pt x="192" y="206"/>
                    <a:pt x="186" y="206"/>
                  </a:cubicBezTo>
                  <a:cubicBezTo>
                    <a:pt x="180" y="206"/>
                    <a:pt x="176" y="204"/>
                    <a:pt x="173" y="204"/>
                  </a:cubicBezTo>
                  <a:cubicBezTo>
                    <a:pt x="170" y="203"/>
                    <a:pt x="169" y="203"/>
                    <a:pt x="166" y="204"/>
                  </a:cubicBezTo>
                  <a:cubicBezTo>
                    <a:pt x="164" y="206"/>
                    <a:pt x="152" y="214"/>
                    <a:pt x="146" y="212"/>
                  </a:cubicBezTo>
                  <a:cubicBezTo>
                    <a:pt x="140" y="210"/>
                    <a:pt x="140" y="208"/>
                    <a:pt x="136" y="209"/>
                  </a:cubicBezTo>
                  <a:cubicBezTo>
                    <a:pt x="132" y="210"/>
                    <a:pt x="123" y="214"/>
                    <a:pt x="122" y="211"/>
                  </a:cubicBezTo>
                  <a:cubicBezTo>
                    <a:pt x="122" y="208"/>
                    <a:pt x="121" y="202"/>
                    <a:pt x="115" y="202"/>
                  </a:cubicBezTo>
                  <a:cubicBezTo>
                    <a:pt x="109" y="201"/>
                    <a:pt x="104" y="199"/>
                    <a:pt x="104" y="202"/>
                  </a:cubicBezTo>
                  <a:cubicBezTo>
                    <a:pt x="104" y="206"/>
                    <a:pt x="103" y="209"/>
                    <a:pt x="100" y="210"/>
                  </a:cubicBezTo>
                  <a:cubicBezTo>
                    <a:pt x="98" y="210"/>
                    <a:pt x="94" y="212"/>
                    <a:pt x="94" y="215"/>
                  </a:cubicBezTo>
                  <a:cubicBezTo>
                    <a:pt x="93" y="218"/>
                    <a:pt x="90" y="221"/>
                    <a:pt x="89" y="226"/>
                  </a:cubicBezTo>
                  <a:cubicBezTo>
                    <a:pt x="88" y="230"/>
                    <a:pt x="86" y="243"/>
                    <a:pt x="84" y="244"/>
                  </a:cubicBezTo>
                  <a:cubicBezTo>
                    <a:pt x="81" y="246"/>
                    <a:pt x="68" y="254"/>
                    <a:pt x="69" y="256"/>
                  </a:cubicBezTo>
                  <a:cubicBezTo>
                    <a:pt x="70" y="257"/>
                    <a:pt x="71" y="263"/>
                    <a:pt x="72" y="266"/>
                  </a:cubicBezTo>
                  <a:cubicBezTo>
                    <a:pt x="72" y="266"/>
                    <a:pt x="72" y="266"/>
                    <a:pt x="72" y="266"/>
                  </a:cubicBezTo>
                  <a:cubicBezTo>
                    <a:pt x="70" y="266"/>
                    <a:pt x="66" y="266"/>
                    <a:pt x="64" y="266"/>
                  </a:cubicBezTo>
                  <a:cubicBezTo>
                    <a:pt x="60" y="265"/>
                    <a:pt x="57" y="268"/>
                    <a:pt x="54" y="270"/>
                  </a:cubicBezTo>
                  <a:cubicBezTo>
                    <a:pt x="51" y="273"/>
                    <a:pt x="46" y="270"/>
                    <a:pt x="41" y="270"/>
                  </a:cubicBezTo>
                  <a:cubicBezTo>
                    <a:pt x="37" y="269"/>
                    <a:pt x="36" y="276"/>
                    <a:pt x="36" y="280"/>
                  </a:cubicBezTo>
                  <a:cubicBezTo>
                    <a:pt x="36" y="284"/>
                    <a:pt x="32" y="290"/>
                    <a:pt x="28" y="292"/>
                  </a:cubicBezTo>
                  <a:cubicBezTo>
                    <a:pt x="25" y="295"/>
                    <a:pt x="14" y="297"/>
                    <a:pt x="7" y="294"/>
                  </a:cubicBezTo>
                  <a:cubicBezTo>
                    <a:pt x="0" y="291"/>
                    <a:pt x="9" y="283"/>
                    <a:pt x="11" y="282"/>
                  </a:cubicBezTo>
                  <a:cubicBezTo>
                    <a:pt x="14" y="280"/>
                    <a:pt x="20" y="278"/>
                    <a:pt x="24" y="277"/>
                  </a:cubicBezTo>
                  <a:cubicBezTo>
                    <a:pt x="28" y="276"/>
                    <a:pt x="31" y="269"/>
                    <a:pt x="32" y="265"/>
                  </a:cubicBezTo>
                  <a:cubicBezTo>
                    <a:pt x="33" y="260"/>
                    <a:pt x="38" y="252"/>
                    <a:pt x="38" y="248"/>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Monterey County">
              <a:extLst>
                <a:ext uri="{FF2B5EF4-FFF2-40B4-BE49-F238E27FC236}">
                  <a16:creationId xmlns:a16="http://schemas.microsoft.com/office/drawing/2014/main" id="{D26BBDE9-3109-4509-AF1F-29412F342593}"/>
                </a:ext>
              </a:extLst>
            </p:cNvPr>
            <p:cNvSpPr>
              <a:spLocks/>
            </p:cNvSpPr>
            <p:nvPr/>
          </p:nvSpPr>
          <p:spPr bwMode="auto">
            <a:xfrm>
              <a:off x="3759201" y="4238626"/>
              <a:ext cx="782638" cy="685800"/>
            </a:xfrm>
            <a:custGeom>
              <a:avLst/>
              <a:gdLst>
                <a:gd name="T0" fmla="*/ 209 w 587"/>
                <a:gd name="T1" fmla="*/ 463 h 463"/>
                <a:gd name="T2" fmla="*/ 190 w 587"/>
                <a:gd name="T3" fmla="*/ 446 h 463"/>
                <a:gd name="T4" fmla="*/ 173 w 587"/>
                <a:gd name="T5" fmla="*/ 432 h 463"/>
                <a:gd name="T6" fmla="*/ 162 w 587"/>
                <a:gd name="T7" fmla="*/ 390 h 463"/>
                <a:gd name="T8" fmla="*/ 137 w 587"/>
                <a:gd name="T9" fmla="*/ 373 h 463"/>
                <a:gd name="T10" fmla="*/ 111 w 587"/>
                <a:gd name="T11" fmla="*/ 333 h 463"/>
                <a:gd name="T12" fmla="*/ 68 w 587"/>
                <a:gd name="T13" fmla="*/ 291 h 463"/>
                <a:gd name="T14" fmla="*/ 46 w 587"/>
                <a:gd name="T15" fmla="*/ 279 h 463"/>
                <a:gd name="T16" fmla="*/ 27 w 587"/>
                <a:gd name="T17" fmla="*/ 256 h 463"/>
                <a:gd name="T18" fmla="*/ 26 w 587"/>
                <a:gd name="T19" fmla="*/ 232 h 463"/>
                <a:gd name="T20" fmla="*/ 23 w 587"/>
                <a:gd name="T21" fmla="*/ 211 h 463"/>
                <a:gd name="T22" fmla="*/ 14 w 587"/>
                <a:gd name="T23" fmla="*/ 187 h 463"/>
                <a:gd name="T24" fmla="*/ 14 w 587"/>
                <a:gd name="T25" fmla="*/ 165 h 463"/>
                <a:gd name="T26" fmla="*/ 8 w 587"/>
                <a:gd name="T27" fmla="*/ 147 h 463"/>
                <a:gd name="T28" fmla="*/ 5 w 587"/>
                <a:gd name="T29" fmla="*/ 135 h 463"/>
                <a:gd name="T30" fmla="*/ 13 w 587"/>
                <a:gd name="T31" fmla="*/ 120 h 463"/>
                <a:gd name="T32" fmla="*/ 30 w 587"/>
                <a:gd name="T33" fmla="*/ 130 h 463"/>
                <a:gd name="T34" fmla="*/ 50 w 587"/>
                <a:gd name="T35" fmla="*/ 112 h 463"/>
                <a:gd name="T36" fmla="*/ 64 w 587"/>
                <a:gd name="T37" fmla="*/ 80 h 463"/>
                <a:gd name="T38" fmla="*/ 62 w 587"/>
                <a:gd name="T39" fmla="*/ 72 h 463"/>
                <a:gd name="T40" fmla="*/ 62 w 587"/>
                <a:gd name="T41" fmla="*/ 51 h 463"/>
                <a:gd name="T42" fmla="*/ 75 w 587"/>
                <a:gd name="T43" fmla="*/ 40 h 463"/>
                <a:gd name="T44" fmla="*/ 58 w 587"/>
                <a:gd name="T45" fmla="*/ 39 h 463"/>
                <a:gd name="T46" fmla="*/ 53 w 587"/>
                <a:gd name="T47" fmla="*/ 23 h 463"/>
                <a:gd name="T48" fmla="*/ 71 w 587"/>
                <a:gd name="T49" fmla="*/ 4 h 463"/>
                <a:gd name="T50" fmla="*/ 97 w 587"/>
                <a:gd name="T51" fmla="*/ 1 h 463"/>
                <a:gd name="T52" fmla="*/ 104 w 587"/>
                <a:gd name="T53" fmla="*/ 3 h 463"/>
                <a:gd name="T54" fmla="*/ 129 w 587"/>
                <a:gd name="T55" fmla="*/ 42 h 463"/>
                <a:gd name="T56" fmla="*/ 161 w 587"/>
                <a:gd name="T57" fmla="*/ 63 h 463"/>
                <a:gd name="T58" fmla="*/ 161 w 587"/>
                <a:gd name="T59" fmla="*/ 88 h 463"/>
                <a:gd name="T60" fmla="*/ 184 w 587"/>
                <a:gd name="T61" fmla="*/ 103 h 463"/>
                <a:gd name="T62" fmla="*/ 207 w 587"/>
                <a:gd name="T63" fmla="*/ 116 h 463"/>
                <a:gd name="T64" fmla="*/ 211 w 587"/>
                <a:gd name="T65" fmla="*/ 151 h 463"/>
                <a:gd name="T66" fmla="*/ 224 w 587"/>
                <a:gd name="T67" fmla="*/ 171 h 463"/>
                <a:gd name="T68" fmla="*/ 253 w 587"/>
                <a:gd name="T69" fmla="*/ 189 h 463"/>
                <a:gd name="T70" fmla="*/ 307 w 587"/>
                <a:gd name="T71" fmla="*/ 258 h 463"/>
                <a:gd name="T72" fmla="*/ 325 w 587"/>
                <a:gd name="T73" fmla="*/ 269 h 463"/>
                <a:gd name="T74" fmla="*/ 343 w 587"/>
                <a:gd name="T75" fmla="*/ 261 h 463"/>
                <a:gd name="T76" fmla="*/ 363 w 587"/>
                <a:gd name="T77" fmla="*/ 258 h 463"/>
                <a:gd name="T78" fmla="*/ 383 w 587"/>
                <a:gd name="T79" fmla="*/ 274 h 463"/>
                <a:gd name="T80" fmla="*/ 409 w 587"/>
                <a:gd name="T81" fmla="*/ 295 h 463"/>
                <a:gd name="T82" fmla="*/ 412 w 587"/>
                <a:gd name="T83" fmla="*/ 264 h 463"/>
                <a:gd name="T84" fmla="*/ 421 w 587"/>
                <a:gd name="T85" fmla="*/ 257 h 463"/>
                <a:gd name="T86" fmla="*/ 429 w 587"/>
                <a:gd name="T87" fmla="*/ 261 h 463"/>
                <a:gd name="T88" fmla="*/ 430 w 587"/>
                <a:gd name="T89" fmla="*/ 276 h 463"/>
                <a:gd name="T90" fmla="*/ 438 w 587"/>
                <a:gd name="T91" fmla="*/ 305 h 463"/>
                <a:gd name="T92" fmla="*/ 443 w 587"/>
                <a:gd name="T93" fmla="*/ 333 h 463"/>
                <a:gd name="T94" fmla="*/ 466 w 587"/>
                <a:gd name="T95" fmla="*/ 354 h 463"/>
                <a:gd name="T96" fmla="*/ 491 w 587"/>
                <a:gd name="T97" fmla="*/ 367 h 463"/>
                <a:gd name="T98" fmla="*/ 514 w 587"/>
                <a:gd name="T99" fmla="*/ 385 h 463"/>
                <a:gd name="T100" fmla="*/ 551 w 587"/>
                <a:gd name="T101" fmla="*/ 410 h 463"/>
                <a:gd name="T102" fmla="*/ 573 w 587"/>
                <a:gd name="T103" fmla="*/ 442 h 463"/>
                <a:gd name="T104" fmla="*/ 587 w 587"/>
                <a:gd name="T105" fmla="*/ 45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7" h="463">
                  <a:moveTo>
                    <a:pt x="587" y="460"/>
                  </a:moveTo>
                  <a:cubicBezTo>
                    <a:pt x="209" y="463"/>
                    <a:pt x="209" y="463"/>
                    <a:pt x="209" y="463"/>
                  </a:cubicBezTo>
                  <a:cubicBezTo>
                    <a:pt x="209" y="463"/>
                    <a:pt x="209" y="463"/>
                    <a:pt x="209" y="463"/>
                  </a:cubicBezTo>
                  <a:cubicBezTo>
                    <a:pt x="204" y="458"/>
                    <a:pt x="193" y="450"/>
                    <a:pt x="190" y="446"/>
                  </a:cubicBezTo>
                  <a:cubicBezTo>
                    <a:pt x="186" y="441"/>
                    <a:pt x="186" y="441"/>
                    <a:pt x="184" y="440"/>
                  </a:cubicBezTo>
                  <a:cubicBezTo>
                    <a:pt x="181" y="439"/>
                    <a:pt x="175" y="436"/>
                    <a:pt x="173" y="432"/>
                  </a:cubicBezTo>
                  <a:cubicBezTo>
                    <a:pt x="170" y="428"/>
                    <a:pt x="170" y="421"/>
                    <a:pt x="169" y="416"/>
                  </a:cubicBezTo>
                  <a:cubicBezTo>
                    <a:pt x="168" y="411"/>
                    <a:pt x="163" y="393"/>
                    <a:pt x="162" y="390"/>
                  </a:cubicBezTo>
                  <a:cubicBezTo>
                    <a:pt x="161" y="386"/>
                    <a:pt x="158" y="382"/>
                    <a:pt x="154" y="379"/>
                  </a:cubicBezTo>
                  <a:cubicBezTo>
                    <a:pt x="150" y="377"/>
                    <a:pt x="142" y="375"/>
                    <a:pt x="137" y="373"/>
                  </a:cubicBezTo>
                  <a:cubicBezTo>
                    <a:pt x="132" y="371"/>
                    <a:pt x="131" y="369"/>
                    <a:pt x="129" y="366"/>
                  </a:cubicBezTo>
                  <a:cubicBezTo>
                    <a:pt x="128" y="363"/>
                    <a:pt x="116" y="339"/>
                    <a:pt x="111" y="333"/>
                  </a:cubicBezTo>
                  <a:cubicBezTo>
                    <a:pt x="106" y="327"/>
                    <a:pt x="96" y="316"/>
                    <a:pt x="93" y="310"/>
                  </a:cubicBezTo>
                  <a:cubicBezTo>
                    <a:pt x="89" y="305"/>
                    <a:pt x="72" y="293"/>
                    <a:pt x="68" y="291"/>
                  </a:cubicBezTo>
                  <a:cubicBezTo>
                    <a:pt x="64" y="289"/>
                    <a:pt x="59" y="287"/>
                    <a:pt x="55" y="288"/>
                  </a:cubicBezTo>
                  <a:cubicBezTo>
                    <a:pt x="52" y="288"/>
                    <a:pt x="49" y="284"/>
                    <a:pt x="46" y="279"/>
                  </a:cubicBezTo>
                  <a:cubicBezTo>
                    <a:pt x="44" y="275"/>
                    <a:pt x="44" y="276"/>
                    <a:pt x="44" y="270"/>
                  </a:cubicBezTo>
                  <a:cubicBezTo>
                    <a:pt x="44" y="265"/>
                    <a:pt x="30" y="259"/>
                    <a:pt x="27" y="256"/>
                  </a:cubicBezTo>
                  <a:cubicBezTo>
                    <a:pt x="24" y="254"/>
                    <a:pt x="28" y="247"/>
                    <a:pt x="28" y="243"/>
                  </a:cubicBezTo>
                  <a:cubicBezTo>
                    <a:pt x="29" y="240"/>
                    <a:pt x="28" y="235"/>
                    <a:pt x="26" y="232"/>
                  </a:cubicBezTo>
                  <a:cubicBezTo>
                    <a:pt x="25" y="229"/>
                    <a:pt x="25" y="227"/>
                    <a:pt x="25" y="224"/>
                  </a:cubicBezTo>
                  <a:cubicBezTo>
                    <a:pt x="26" y="220"/>
                    <a:pt x="23" y="214"/>
                    <a:pt x="23" y="211"/>
                  </a:cubicBezTo>
                  <a:cubicBezTo>
                    <a:pt x="23" y="208"/>
                    <a:pt x="20" y="201"/>
                    <a:pt x="18" y="197"/>
                  </a:cubicBezTo>
                  <a:cubicBezTo>
                    <a:pt x="16" y="193"/>
                    <a:pt x="16" y="191"/>
                    <a:pt x="14" y="187"/>
                  </a:cubicBezTo>
                  <a:cubicBezTo>
                    <a:pt x="13" y="183"/>
                    <a:pt x="11" y="175"/>
                    <a:pt x="10" y="171"/>
                  </a:cubicBezTo>
                  <a:cubicBezTo>
                    <a:pt x="8" y="166"/>
                    <a:pt x="12" y="166"/>
                    <a:pt x="14" y="165"/>
                  </a:cubicBezTo>
                  <a:cubicBezTo>
                    <a:pt x="17" y="164"/>
                    <a:pt x="17" y="159"/>
                    <a:pt x="17" y="155"/>
                  </a:cubicBezTo>
                  <a:cubicBezTo>
                    <a:pt x="16" y="151"/>
                    <a:pt x="11" y="147"/>
                    <a:pt x="8" y="147"/>
                  </a:cubicBezTo>
                  <a:cubicBezTo>
                    <a:pt x="5" y="147"/>
                    <a:pt x="4" y="147"/>
                    <a:pt x="2" y="144"/>
                  </a:cubicBezTo>
                  <a:cubicBezTo>
                    <a:pt x="0" y="141"/>
                    <a:pt x="2" y="138"/>
                    <a:pt x="5" y="135"/>
                  </a:cubicBezTo>
                  <a:cubicBezTo>
                    <a:pt x="7" y="132"/>
                    <a:pt x="7" y="129"/>
                    <a:pt x="9" y="128"/>
                  </a:cubicBezTo>
                  <a:cubicBezTo>
                    <a:pt x="12" y="127"/>
                    <a:pt x="13" y="123"/>
                    <a:pt x="13" y="120"/>
                  </a:cubicBezTo>
                  <a:cubicBezTo>
                    <a:pt x="14" y="117"/>
                    <a:pt x="21" y="122"/>
                    <a:pt x="23" y="125"/>
                  </a:cubicBezTo>
                  <a:cubicBezTo>
                    <a:pt x="25" y="127"/>
                    <a:pt x="28" y="127"/>
                    <a:pt x="30" y="130"/>
                  </a:cubicBezTo>
                  <a:cubicBezTo>
                    <a:pt x="32" y="134"/>
                    <a:pt x="35" y="132"/>
                    <a:pt x="38" y="130"/>
                  </a:cubicBezTo>
                  <a:cubicBezTo>
                    <a:pt x="41" y="128"/>
                    <a:pt x="46" y="121"/>
                    <a:pt x="50" y="112"/>
                  </a:cubicBezTo>
                  <a:cubicBezTo>
                    <a:pt x="54" y="104"/>
                    <a:pt x="57" y="83"/>
                    <a:pt x="57" y="79"/>
                  </a:cubicBezTo>
                  <a:cubicBezTo>
                    <a:pt x="58" y="75"/>
                    <a:pt x="61" y="78"/>
                    <a:pt x="64" y="80"/>
                  </a:cubicBezTo>
                  <a:cubicBezTo>
                    <a:pt x="68" y="81"/>
                    <a:pt x="67" y="81"/>
                    <a:pt x="68" y="78"/>
                  </a:cubicBezTo>
                  <a:cubicBezTo>
                    <a:pt x="68" y="75"/>
                    <a:pt x="67" y="72"/>
                    <a:pt x="62" y="72"/>
                  </a:cubicBezTo>
                  <a:cubicBezTo>
                    <a:pt x="57" y="71"/>
                    <a:pt x="58" y="70"/>
                    <a:pt x="58" y="69"/>
                  </a:cubicBezTo>
                  <a:cubicBezTo>
                    <a:pt x="58" y="67"/>
                    <a:pt x="61" y="55"/>
                    <a:pt x="62" y="51"/>
                  </a:cubicBezTo>
                  <a:cubicBezTo>
                    <a:pt x="64" y="48"/>
                    <a:pt x="69" y="47"/>
                    <a:pt x="72" y="45"/>
                  </a:cubicBezTo>
                  <a:cubicBezTo>
                    <a:pt x="76" y="44"/>
                    <a:pt x="75" y="44"/>
                    <a:pt x="75" y="40"/>
                  </a:cubicBezTo>
                  <a:cubicBezTo>
                    <a:pt x="75" y="37"/>
                    <a:pt x="71" y="41"/>
                    <a:pt x="67" y="42"/>
                  </a:cubicBezTo>
                  <a:cubicBezTo>
                    <a:pt x="63" y="43"/>
                    <a:pt x="61" y="41"/>
                    <a:pt x="58" y="39"/>
                  </a:cubicBezTo>
                  <a:cubicBezTo>
                    <a:pt x="56" y="37"/>
                    <a:pt x="56" y="31"/>
                    <a:pt x="55" y="28"/>
                  </a:cubicBezTo>
                  <a:cubicBezTo>
                    <a:pt x="55" y="25"/>
                    <a:pt x="54" y="25"/>
                    <a:pt x="53" y="23"/>
                  </a:cubicBezTo>
                  <a:cubicBezTo>
                    <a:pt x="53" y="19"/>
                    <a:pt x="60" y="13"/>
                    <a:pt x="64" y="12"/>
                  </a:cubicBezTo>
                  <a:cubicBezTo>
                    <a:pt x="68" y="11"/>
                    <a:pt x="69" y="8"/>
                    <a:pt x="71" y="4"/>
                  </a:cubicBezTo>
                  <a:cubicBezTo>
                    <a:pt x="74" y="0"/>
                    <a:pt x="79" y="2"/>
                    <a:pt x="82" y="3"/>
                  </a:cubicBezTo>
                  <a:cubicBezTo>
                    <a:pt x="85" y="5"/>
                    <a:pt x="92" y="1"/>
                    <a:pt x="97" y="1"/>
                  </a:cubicBezTo>
                  <a:cubicBezTo>
                    <a:pt x="100" y="0"/>
                    <a:pt x="102" y="1"/>
                    <a:pt x="104" y="2"/>
                  </a:cubicBezTo>
                  <a:cubicBezTo>
                    <a:pt x="104" y="3"/>
                    <a:pt x="104" y="3"/>
                    <a:pt x="104" y="3"/>
                  </a:cubicBezTo>
                  <a:cubicBezTo>
                    <a:pt x="104" y="3"/>
                    <a:pt x="105" y="17"/>
                    <a:pt x="109" y="22"/>
                  </a:cubicBezTo>
                  <a:cubicBezTo>
                    <a:pt x="113" y="27"/>
                    <a:pt x="127" y="39"/>
                    <a:pt x="129" y="42"/>
                  </a:cubicBezTo>
                  <a:cubicBezTo>
                    <a:pt x="132" y="45"/>
                    <a:pt x="149" y="65"/>
                    <a:pt x="149" y="65"/>
                  </a:cubicBezTo>
                  <a:cubicBezTo>
                    <a:pt x="161" y="63"/>
                    <a:pt x="161" y="63"/>
                    <a:pt x="161" y="63"/>
                  </a:cubicBezTo>
                  <a:cubicBezTo>
                    <a:pt x="161" y="63"/>
                    <a:pt x="170" y="79"/>
                    <a:pt x="167" y="81"/>
                  </a:cubicBezTo>
                  <a:cubicBezTo>
                    <a:pt x="165" y="82"/>
                    <a:pt x="159" y="84"/>
                    <a:pt x="161" y="88"/>
                  </a:cubicBezTo>
                  <a:cubicBezTo>
                    <a:pt x="163" y="92"/>
                    <a:pt x="165" y="99"/>
                    <a:pt x="170" y="99"/>
                  </a:cubicBezTo>
                  <a:cubicBezTo>
                    <a:pt x="175" y="100"/>
                    <a:pt x="181" y="99"/>
                    <a:pt x="184" y="103"/>
                  </a:cubicBezTo>
                  <a:cubicBezTo>
                    <a:pt x="187" y="107"/>
                    <a:pt x="192" y="107"/>
                    <a:pt x="196" y="108"/>
                  </a:cubicBezTo>
                  <a:cubicBezTo>
                    <a:pt x="200" y="109"/>
                    <a:pt x="205" y="111"/>
                    <a:pt x="207" y="116"/>
                  </a:cubicBezTo>
                  <a:cubicBezTo>
                    <a:pt x="210" y="121"/>
                    <a:pt x="213" y="129"/>
                    <a:pt x="211" y="133"/>
                  </a:cubicBezTo>
                  <a:cubicBezTo>
                    <a:pt x="210" y="138"/>
                    <a:pt x="208" y="147"/>
                    <a:pt x="211" y="151"/>
                  </a:cubicBezTo>
                  <a:cubicBezTo>
                    <a:pt x="215" y="156"/>
                    <a:pt x="217" y="157"/>
                    <a:pt x="217" y="161"/>
                  </a:cubicBezTo>
                  <a:cubicBezTo>
                    <a:pt x="217" y="165"/>
                    <a:pt x="217" y="171"/>
                    <a:pt x="224" y="171"/>
                  </a:cubicBezTo>
                  <a:cubicBezTo>
                    <a:pt x="231" y="171"/>
                    <a:pt x="243" y="168"/>
                    <a:pt x="243" y="173"/>
                  </a:cubicBezTo>
                  <a:cubicBezTo>
                    <a:pt x="244" y="177"/>
                    <a:pt x="251" y="186"/>
                    <a:pt x="253" y="189"/>
                  </a:cubicBezTo>
                  <a:cubicBezTo>
                    <a:pt x="256" y="193"/>
                    <a:pt x="307" y="242"/>
                    <a:pt x="307" y="242"/>
                  </a:cubicBezTo>
                  <a:cubicBezTo>
                    <a:pt x="307" y="258"/>
                    <a:pt x="307" y="258"/>
                    <a:pt x="307" y="258"/>
                  </a:cubicBezTo>
                  <a:cubicBezTo>
                    <a:pt x="307" y="258"/>
                    <a:pt x="312" y="261"/>
                    <a:pt x="315" y="264"/>
                  </a:cubicBezTo>
                  <a:cubicBezTo>
                    <a:pt x="317" y="267"/>
                    <a:pt x="322" y="271"/>
                    <a:pt x="325" y="269"/>
                  </a:cubicBezTo>
                  <a:cubicBezTo>
                    <a:pt x="329" y="266"/>
                    <a:pt x="331" y="257"/>
                    <a:pt x="334" y="259"/>
                  </a:cubicBezTo>
                  <a:cubicBezTo>
                    <a:pt x="337" y="261"/>
                    <a:pt x="340" y="263"/>
                    <a:pt x="343" y="261"/>
                  </a:cubicBezTo>
                  <a:cubicBezTo>
                    <a:pt x="345" y="258"/>
                    <a:pt x="348" y="251"/>
                    <a:pt x="352" y="253"/>
                  </a:cubicBezTo>
                  <a:cubicBezTo>
                    <a:pt x="356" y="255"/>
                    <a:pt x="359" y="259"/>
                    <a:pt x="363" y="258"/>
                  </a:cubicBezTo>
                  <a:cubicBezTo>
                    <a:pt x="367" y="257"/>
                    <a:pt x="371" y="256"/>
                    <a:pt x="374" y="260"/>
                  </a:cubicBezTo>
                  <a:cubicBezTo>
                    <a:pt x="377" y="264"/>
                    <a:pt x="379" y="271"/>
                    <a:pt x="383" y="274"/>
                  </a:cubicBezTo>
                  <a:cubicBezTo>
                    <a:pt x="386" y="277"/>
                    <a:pt x="398" y="288"/>
                    <a:pt x="400" y="291"/>
                  </a:cubicBezTo>
                  <a:cubicBezTo>
                    <a:pt x="402" y="293"/>
                    <a:pt x="405" y="295"/>
                    <a:pt x="409" y="295"/>
                  </a:cubicBezTo>
                  <a:cubicBezTo>
                    <a:pt x="414" y="295"/>
                    <a:pt x="422" y="296"/>
                    <a:pt x="421" y="289"/>
                  </a:cubicBezTo>
                  <a:cubicBezTo>
                    <a:pt x="421" y="283"/>
                    <a:pt x="415" y="269"/>
                    <a:pt x="412" y="264"/>
                  </a:cubicBezTo>
                  <a:cubicBezTo>
                    <a:pt x="409" y="259"/>
                    <a:pt x="402" y="245"/>
                    <a:pt x="406" y="247"/>
                  </a:cubicBezTo>
                  <a:cubicBezTo>
                    <a:pt x="410" y="249"/>
                    <a:pt x="417" y="253"/>
                    <a:pt x="421" y="257"/>
                  </a:cubicBezTo>
                  <a:cubicBezTo>
                    <a:pt x="424" y="260"/>
                    <a:pt x="429" y="261"/>
                    <a:pt x="429" y="261"/>
                  </a:cubicBezTo>
                  <a:cubicBezTo>
                    <a:pt x="429" y="261"/>
                    <a:pt x="429" y="261"/>
                    <a:pt x="429" y="261"/>
                  </a:cubicBezTo>
                  <a:cubicBezTo>
                    <a:pt x="429" y="263"/>
                    <a:pt x="429" y="265"/>
                    <a:pt x="429" y="267"/>
                  </a:cubicBezTo>
                  <a:cubicBezTo>
                    <a:pt x="429" y="269"/>
                    <a:pt x="427" y="273"/>
                    <a:pt x="430" y="276"/>
                  </a:cubicBezTo>
                  <a:cubicBezTo>
                    <a:pt x="433" y="279"/>
                    <a:pt x="445" y="291"/>
                    <a:pt x="443" y="295"/>
                  </a:cubicBezTo>
                  <a:cubicBezTo>
                    <a:pt x="441" y="298"/>
                    <a:pt x="441" y="303"/>
                    <a:pt x="438" y="305"/>
                  </a:cubicBezTo>
                  <a:cubicBezTo>
                    <a:pt x="435" y="306"/>
                    <a:pt x="432" y="308"/>
                    <a:pt x="432" y="311"/>
                  </a:cubicBezTo>
                  <a:cubicBezTo>
                    <a:pt x="432" y="315"/>
                    <a:pt x="439" y="332"/>
                    <a:pt x="443" y="333"/>
                  </a:cubicBezTo>
                  <a:cubicBezTo>
                    <a:pt x="447" y="335"/>
                    <a:pt x="457" y="335"/>
                    <a:pt x="458" y="339"/>
                  </a:cubicBezTo>
                  <a:cubicBezTo>
                    <a:pt x="459" y="343"/>
                    <a:pt x="461" y="351"/>
                    <a:pt x="466" y="354"/>
                  </a:cubicBezTo>
                  <a:cubicBezTo>
                    <a:pt x="471" y="357"/>
                    <a:pt x="477" y="363"/>
                    <a:pt x="479" y="364"/>
                  </a:cubicBezTo>
                  <a:cubicBezTo>
                    <a:pt x="481" y="365"/>
                    <a:pt x="488" y="365"/>
                    <a:pt x="491" y="367"/>
                  </a:cubicBezTo>
                  <a:cubicBezTo>
                    <a:pt x="491" y="367"/>
                    <a:pt x="497" y="370"/>
                    <a:pt x="499" y="374"/>
                  </a:cubicBezTo>
                  <a:cubicBezTo>
                    <a:pt x="501" y="378"/>
                    <a:pt x="511" y="385"/>
                    <a:pt x="514" y="385"/>
                  </a:cubicBezTo>
                  <a:cubicBezTo>
                    <a:pt x="517" y="385"/>
                    <a:pt x="532" y="387"/>
                    <a:pt x="534" y="389"/>
                  </a:cubicBezTo>
                  <a:cubicBezTo>
                    <a:pt x="536" y="392"/>
                    <a:pt x="547" y="408"/>
                    <a:pt x="551" y="410"/>
                  </a:cubicBezTo>
                  <a:cubicBezTo>
                    <a:pt x="556" y="412"/>
                    <a:pt x="576" y="423"/>
                    <a:pt x="575" y="427"/>
                  </a:cubicBezTo>
                  <a:cubicBezTo>
                    <a:pt x="573" y="431"/>
                    <a:pt x="567" y="439"/>
                    <a:pt x="573" y="442"/>
                  </a:cubicBezTo>
                  <a:cubicBezTo>
                    <a:pt x="579" y="445"/>
                    <a:pt x="586" y="447"/>
                    <a:pt x="586" y="449"/>
                  </a:cubicBezTo>
                  <a:cubicBezTo>
                    <a:pt x="586" y="452"/>
                    <a:pt x="587" y="459"/>
                    <a:pt x="587" y="459"/>
                  </a:cubicBezTo>
                  <a:lnTo>
                    <a:pt x="587" y="460"/>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Inyo County">
              <a:extLst>
                <a:ext uri="{FF2B5EF4-FFF2-40B4-BE49-F238E27FC236}">
                  <a16:creationId xmlns:a16="http://schemas.microsoft.com/office/drawing/2014/main" id="{DD7435EC-A016-4C3B-AEE3-6B06486719C0}"/>
                </a:ext>
              </a:extLst>
            </p:cNvPr>
            <p:cNvSpPr>
              <a:spLocks/>
            </p:cNvSpPr>
            <p:nvPr/>
          </p:nvSpPr>
          <p:spPr bwMode="auto">
            <a:xfrm>
              <a:off x="5135563" y="3860801"/>
              <a:ext cx="1431925" cy="1017588"/>
            </a:xfrm>
            <a:custGeom>
              <a:avLst/>
              <a:gdLst>
                <a:gd name="T0" fmla="*/ 412 w 1075"/>
                <a:gd name="T1" fmla="*/ 680 h 687"/>
                <a:gd name="T2" fmla="*/ 295 w 1075"/>
                <a:gd name="T3" fmla="*/ 686 h 687"/>
                <a:gd name="T4" fmla="*/ 287 w 1075"/>
                <a:gd name="T5" fmla="*/ 687 h 687"/>
                <a:gd name="T6" fmla="*/ 287 w 1075"/>
                <a:gd name="T7" fmla="*/ 686 h 687"/>
                <a:gd name="T8" fmla="*/ 287 w 1075"/>
                <a:gd name="T9" fmla="*/ 661 h 687"/>
                <a:gd name="T10" fmla="*/ 295 w 1075"/>
                <a:gd name="T11" fmla="*/ 660 h 687"/>
                <a:gd name="T12" fmla="*/ 294 w 1075"/>
                <a:gd name="T13" fmla="*/ 648 h 687"/>
                <a:gd name="T14" fmla="*/ 283 w 1075"/>
                <a:gd name="T15" fmla="*/ 620 h 687"/>
                <a:gd name="T16" fmla="*/ 284 w 1075"/>
                <a:gd name="T17" fmla="*/ 609 h 687"/>
                <a:gd name="T18" fmla="*/ 270 w 1075"/>
                <a:gd name="T19" fmla="*/ 593 h 687"/>
                <a:gd name="T20" fmla="*/ 267 w 1075"/>
                <a:gd name="T21" fmla="*/ 576 h 687"/>
                <a:gd name="T22" fmla="*/ 260 w 1075"/>
                <a:gd name="T23" fmla="*/ 554 h 687"/>
                <a:gd name="T24" fmla="*/ 264 w 1075"/>
                <a:gd name="T25" fmla="*/ 542 h 687"/>
                <a:gd name="T26" fmla="*/ 254 w 1075"/>
                <a:gd name="T27" fmla="*/ 526 h 687"/>
                <a:gd name="T28" fmla="*/ 245 w 1075"/>
                <a:gd name="T29" fmla="*/ 510 h 687"/>
                <a:gd name="T30" fmla="*/ 239 w 1075"/>
                <a:gd name="T31" fmla="*/ 492 h 687"/>
                <a:gd name="T32" fmla="*/ 242 w 1075"/>
                <a:gd name="T33" fmla="*/ 478 h 687"/>
                <a:gd name="T34" fmla="*/ 245 w 1075"/>
                <a:gd name="T35" fmla="*/ 463 h 687"/>
                <a:gd name="T36" fmla="*/ 232 w 1075"/>
                <a:gd name="T37" fmla="*/ 449 h 687"/>
                <a:gd name="T38" fmla="*/ 232 w 1075"/>
                <a:gd name="T39" fmla="*/ 438 h 687"/>
                <a:gd name="T40" fmla="*/ 228 w 1075"/>
                <a:gd name="T41" fmla="*/ 428 h 687"/>
                <a:gd name="T42" fmla="*/ 214 w 1075"/>
                <a:gd name="T43" fmla="*/ 428 h 687"/>
                <a:gd name="T44" fmla="*/ 208 w 1075"/>
                <a:gd name="T45" fmla="*/ 422 h 687"/>
                <a:gd name="T46" fmla="*/ 202 w 1075"/>
                <a:gd name="T47" fmla="*/ 414 h 687"/>
                <a:gd name="T48" fmla="*/ 198 w 1075"/>
                <a:gd name="T49" fmla="*/ 394 h 687"/>
                <a:gd name="T50" fmla="*/ 180 w 1075"/>
                <a:gd name="T51" fmla="*/ 375 h 687"/>
                <a:gd name="T52" fmla="*/ 184 w 1075"/>
                <a:gd name="T53" fmla="*/ 364 h 687"/>
                <a:gd name="T54" fmla="*/ 172 w 1075"/>
                <a:gd name="T55" fmla="*/ 352 h 687"/>
                <a:gd name="T56" fmla="*/ 166 w 1075"/>
                <a:gd name="T57" fmla="*/ 338 h 687"/>
                <a:gd name="T58" fmla="*/ 157 w 1075"/>
                <a:gd name="T59" fmla="*/ 330 h 687"/>
                <a:gd name="T60" fmla="*/ 164 w 1075"/>
                <a:gd name="T61" fmla="*/ 317 h 687"/>
                <a:gd name="T62" fmla="*/ 159 w 1075"/>
                <a:gd name="T63" fmla="*/ 304 h 687"/>
                <a:gd name="T64" fmla="*/ 148 w 1075"/>
                <a:gd name="T65" fmla="*/ 287 h 687"/>
                <a:gd name="T66" fmla="*/ 143 w 1075"/>
                <a:gd name="T67" fmla="*/ 270 h 687"/>
                <a:gd name="T68" fmla="*/ 148 w 1075"/>
                <a:gd name="T69" fmla="*/ 264 h 687"/>
                <a:gd name="T70" fmla="*/ 151 w 1075"/>
                <a:gd name="T71" fmla="*/ 253 h 687"/>
                <a:gd name="T72" fmla="*/ 149 w 1075"/>
                <a:gd name="T73" fmla="*/ 242 h 687"/>
                <a:gd name="T74" fmla="*/ 146 w 1075"/>
                <a:gd name="T75" fmla="*/ 230 h 687"/>
                <a:gd name="T76" fmla="*/ 115 w 1075"/>
                <a:gd name="T77" fmla="*/ 180 h 687"/>
                <a:gd name="T78" fmla="*/ 68 w 1075"/>
                <a:gd name="T79" fmla="*/ 149 h 687"/>
                <a:gd name="T80" fmla="*/ 48 w 1075"/>
                <a:gd name="T81" fmla="*/ 144 h 687"/>
                <a:gd name="T82" fmla="*/ 42 w 1075"/>
                <a:gd name="T83" fmla="*/ 138 h 687"/>
                <a:gd name="T84" fmla="*/ 41 w 1075"/>
                <a:gd name="T85" fmla="*/ 126 h 687"/>
                <a:gd name="T86" fmla="*/ 37 w 1075"/>
                <a:gd name="T87" fmla="*/ 108 h 687"/>
                <a:gd name="T88" fmla="*/ 43 w 1075"/>
                <a:gd name="T89" fmla="*/ 98 h 687"/>
                <a:gd name="T90" fmla="*/ 39 w 1075"/>
                <a:gd name="T91" fmla="*/ 87 h 687"/>
                <a:gd name="T92" fmla="*/ 29 w 1075"/>
                <a:gd name="T93" fmla="*/ 70 h 687"/>
                <a:gd name="T94" fmla="*/ 8 w 1075"/>
                <a:gd name="T95" fmla="*/ 63 h 687"/>
                <a:gd name="T96" fmla="*/ 8 w 1075"/>
                <a:gd name="T97" fmla="*/ 52 h 687"/>
                <a:gd name="T98" fmla="*/ 0 w 1075"/>
                <a:gd name="T99" fmla="*/ 35 h 687"/>
                <a:gd name="T100" fmla="*/ 7 w 1075"/>
                <a:gd name="T101" fmla="*/ 23 h 687"/>
                <a:gd name="T102" fmla="*/ 6 w 1075"/>
                <a:gd name="T103" fmla="*/ 18 h 687"/>
                <a:gd name="T104" fmla="*/ 19 w 1075"/>
                <a:gd name="T105" fmla="*/ 18 h 687"/>
                <a:gd name="T106" fmla="*/ 18 w 1075"/>
                <a:gd name="T107" fmla="*/ 7 h 687"/>
                <a:gd name="T108" fmla="*/ 322 w 1075"/>
                <a:gd name="T109" fmla="*/ 1 h 687"/>
                <a:gd name="T110" fmla="*/ 322 w 1075"/>
                <a:gd name="T111" fmla="*/ 0 h 687"/>
                <a:gd name="T112" fmla="*/ 1075 w 1075"/>
                <a:gd name="T113" fmla="*/ 638 h 687"/>
                <a:gd name="T114" fmla="*/ 1075 w 1075"/>
                <a:gd name="T115" fmla="*/ 638 h 687"/>
                <a:gd name="T116" fmla="*/ 1045 w 1075"/>
                <a:gd name="T117" fmla="*/ 640 h 687"/>
                <a:gd name="T118" fmla="*/ 1046 w 1075"/>
                <a:gd name="T119" fmla="*/ 646 h 687"/>
                <a:gd name="T120" fmla="*/ 412 w 1075"/>
                <a:gd name="T121"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5" h="687">
                  <a:moveTo>
                    <a:pt x="412" y="680"/>
                  </a:moveTo>
                  <a:cubicBezTo>
                    <a:pt x="295" y="686"/>
                    <a:pt x="295" y="686"/>
                    <a:pt x="295" y="686"/>
                  </a:cubicBezTo>
                  <a:cubicBezTo>
                    <a:pt x="287" y="687"/>
                    <a:pt x="287" y="687"/>
                    <a:pt x="287" y="687"/>
                  </a:cubicBezTo>
                  <a:cubicBezTo>
                    <a:pt x="287" y="686"/>
                    <a:pt x="287" y="686"/>
                    <a:pt x="287" y="686"/>
                  </a:cubicBezTo>
                  <a:cubicBezTo>
                    <a:pt x="287" y="661"/>
                    <a:pt x="287" y="661"/>
                    <a:pt x="287" y="661"/>
                  </a:cubicBezTo>
                  <a:cubicBezTo>
                    <a:pt x="295" y="660"/>
                    <a:pt x="295" y="660"/>
                    <a:pt x="295" y="660"/>
                  </a:cubicBezTo>
                  <a:cubicBezTo>
                    <a:pt x="295" y="660"/>
                    <a:pt x="294" y="653"/>
                    <a:pt x="294" y="648"/>
                  </a:cubicBezTo>
                  <a:cubicBezTo>
                    <a:pt x="294" y="642"/>
                    <a:pt x="286" y="622"/>
                    <a:pt x="283" y="620"/>
                  </a:cubicBezTo>
                  <a:cubicBezTo>
                    <a:pt x="280" y="617"/>
                    <a:pt x="284" y="609"/>
                    <a:pt x="284" y="609"/>
                  </a:cubicBezTo>
                  <a:cubicBezTo>
                    <a:pt x="284" y="609"/>
                    <a:pt x="272" y="596"/>
                    <a:pt x="270" y="593"/>
                  </a:cubicBezTo>
                  <a:cubicBezTo>
                    <a:pt x="269" y="590"/>
                    <a:pt x="269" y="579"/>
                    <a:pt x="267" y="576"/>
                  </a:cubicBezTo>
                  <a:cubicBezTo>
                    <a:pt x="265" y="572"/>
                    <a:pt x="261" y="558"/>
                    <a:pt x="260" y="554"/>
                  </a:cubicBezTo>
                  <a:cubicBezTo>
                    <a:pt x="260" y="550"/>
                    <a:pt x="262" y="545"/>
                    <a:pt x="264" y="542"/>
                  </a:cubicBezTo>
                  <a:cubicBezTo>
                    <a:pt x="265" y="540"/>
                    <a:pt x="259" y="529"/>
                    <a:pt x="254" y="526"/>
                  </a:cubicBezTo>
                  <a:cubicBezTo>
                    <a:pt x="250" y="524"/>
                    <a:pt x="246" y="513"/>
                    <a:pt x="245" y="510"/>
                  </a:cubicBezTo>
                  <a:cubicBezTo>
                    <a:pt x="244" y="506"/>
                    <a:pt x="242" y="496"/>
                    <a:pt x="239" y="492"/>
                  </a:cubicBezTo>
                  <a:cubicBezTo>
                    <a:pt x="236" y="489"/>
                    <a:pt x="240" y="481"/>
                    <a:pt x="242" y="478"/>
                  </a:cubicBezTo>
                  <a:cubicBezTo>
                    <a:pt x="244" y="474"/>
                    <a:pt x="244" y="466"/>
                    <a:pt x="245" y="463"/>
                  </a:cubicBezTo>
                  <a:cubicBezTo>
                    <a:pt x="246" y="460"/>
                    <a:pt x="235" y="452"/>
                    <a:pt x="232" y="449"/>
                  </a:cubicBezTo>
                  <a:cubicBezTo>
                    <a:pt x="228" y="446"/>
                    <a:pt x="230" y="442"/>
                    <a:pt x="232" y="438"/>
                  </a:cubicBezTo>
                  <a:cubicBezTo>
                    <a:pt x="234" y="434"/>
                    <a:pt x="232" y="430"/>
                    <a:pt x="228" y="428"/>
                  </a:cubicBezTo>
                  <a:cubicBezTo>
                    <a:pt x="224" y="425"/>
                    <a:pt x="219" y="429"/>
                    <a:pt x="214" y="428"/>
                  </a:cubicBezTo>
                  <a:cubicBezTo>
                    <a:pt x="210" y="428"/>
                    <a:pt x="209" y="426"/>
                    <a:pt x="208" y="422"/>
                  </a:cubicBezTo>
                  <a:cubicBezTo>
                    <a:pt x="208" y="419"/>
                    <a:pt x="206" y="418"/>
                    <a:pt x="202" y="414"/>
                  </a:cubicBezTo>
                  <a:cubicBezTo>
                    <a:pt x="198" y="410"/>
                    <a:pt x="198" y="397"/>
                    <a:pt x="198" y="394"/>
                  </a:cubicBezTo>
                  <a:cubicBezTo>
                    <a:pt x="198" y="390"/>
                    <a:pt x="184" y="379"/>
                    <a:pt x="180" y="375"/>
                  </a:cubicBezTo>
                  <a:cubicBezTo>
                    <a:pt x="176" y="371"/>
                    <a:pt x="181" y="367"/>
                    <a:pt x="184" y="364"/>
                  </a:cubicBezTo>
                  <a:cubicBezTo>
                    <a:pt x="186" y="360"/>
                    <a:pt x="172" y="352"/>
                    <a:pt x="172" y="352"/>
                  </a:cubicBezTo>
                  <a:cubicBezTo>
                    <a:pt x="168" y="348"/>
                    <a:pt x="167" y="342"/>
                    <a:pt x="166" y="338"/>
                  </a:cubicBezTo>
                  <a:cubicBezTo>
                    <a:pt x="166" y="334"/>
                    <a:pt x="161" y="332"/>
                    <a:pt x="157" y="330"/>
                  </a:cubicBezTo>
                  <a:cubicBezTo>
                    <a:pt x="153" y="328"/>
                    <a:pt x="161" y="320"/>
                    <a:pt x="164" y="317"/>
                  </a:cubicBezTo>
                  <a:cubicBezTo>
                    <a:pt x="166" y="314"/>
                    <a:pt x="164" y="309"/>
                    <a:pt x="159" y="304"/>
                  </a:cubicBezTo>
                  <a:cubicBezTo>
                    <a:pt x="154" y="300"/>
                    <a:pt x="148" y="292"/>
                    <a:pt x="148" y="287"/>
                  </a:cubicBezTo>
                  <a:cubicBezTo>
                    <a:pt x="148" y="282"/>
                    <a:pt x="146" y="276"/>
                    <a:pt x="143" y="270"/>
                  </a:cubicBezTo>
                  <a:cubicBezTo>
                    <a:pt x="140" y="264"/>
                    <a:pt x="145" y="265"/>
                    <a:pt x="148" y="264"/>
                  </a:cubicBezTo>
                  <a:cubicBezTo>
                    <a:pt x="150" y="262"/>
                    <a:pt x="152" y="257"/>
                    <a:pt x="151" y="253"/>
                  </a:cubicBezTo>
                  <a:cubicBezTo>
                    <a:pt x="150" y="249"/>
                    <a:pt x="149" y="246"/>
                    <a:pt x="149" y="242"/>
                  </a:cubicBezTo>
                  <a:cubicBezTo>
                    <a:pt x="149" y="239"/>
                    <a:pt x="148" y="234"/>
                    <a:pt x="146" y="230"/>
                  </a:cubicBezTo>
                  <a:cubicBezTo>
                    <a:pt x="144" y="227"/>
                    <a:pt x="130" y="199"/>
                    <a:pt x="115" y="180"/>
                  </a:cubicBezTo>
                  <a:cubicBezTo>
                    <a:pt x="100" y="162"/>
                    <a:pt x="70" y="150"/>
                    <a:pt x="68" y="149"/>
                  </a:cubicBezTo>
                  <a:cubicBezTo>
                    <a:pt x="65" y="148"/>
                    <a:pt x="53" y="144"/>
                    <a:pt x="48" y="144"/>
                  </a:cubicBezTo>
                  <a:cubicBezTo>
                    <a:pt x="42" y="143"/>
                    <a:pt x="43" y="141"/>
                    <a:pt x="42" y="138"/>
                  </a:cubicBezTo>
                  <a:cubicBezTo>
                    <a:pt x="42" y="134"/>
                    <a:pt x="42" y="129"/>
                    <a:pt x="41" y="126"/>
                  </a:cubicBezTo>
                  <a:cubicBezTo>
                    <a:pt x="40" y="122"/>
                    <a:pt x="37" y="112"/>
                    <a:pt x="37" y="108"/>
                  </a:cubicBezTo>
                  <a:cubicBezTo>
                    <a:pt x="37" y="104"/>
                    <a:pt x="41" y="100"/>
                    <a:pt x="43" y="98"/>
                  </a:cubicBezTo>
                  <a:cubicBezTo>
                    <a:pt x="45" y="96"/>
                    <a:pt x="41" y="90"/>
                    <a:pt x="39" y="87"/>
                  </a:cubicBezTo>
                  <a:cubicBezTo>
                    <a:pt x="37" y="84"/>
                    <a:pt x="30" y="72"/>
                    <a:pt x="29" y="70"/>
                  </a:cubicBezTo>
                  <a:cubicBezTo>
                    <a:pt x="28" y="68"/>
                    <a:pt x="14" y="66"/>
                    <a:pt x="8" y="63"/>
                  </a:cubicBezTo>
                  <a:cubicBezTo>
                    <a:pt x="3" y="60"/>
                    <a:pt x="7" y="55"/>
                    <a:pt x="8" y="52"/>
                  </a:cubicBezTo>
                  <a:cubicBezTo>
                    <a:pt x="8" y="48"/>
                    <a:pt x="1" y="40"/>
                    <a:pt x="0" y="35"/>
                  </a:cubicBezTo>
                  <a:cubicBezTo>
                    <a:pt x="0" y="30"/>
                    <a:pt x="5" y="26"/>
                    <a:pt x="7" y="23"/>
                  </a:cubicBezTo>
                  <a:cubicBezTo>
                    <a:pt x="8" y="22"/>
                    <a:pt x="7" y="20"/>
                    <a:pt x="6" y="18"/>
                  </a:cubicBezTo>
                  <a:cubicBezTo>
                    <a:pt x="19" y="18"/>
                    <a:pt x="19" y="18"/>
                    <a:pt x="19" y="18"/>
                  </a:cubicBezTo>
                  <a:cubicBezTo>
                    <a:pt x="18" y="7"/>
                    <a:pt x="18" y="7"/>
                    <a:pt x="18" y="7"/>
                  </a:cubicBezTo>
                  <a:cubicBezTo>
                    <a:pt x="322" y="1"/>
                    <a:pt x="322" y="1"/>
                    <a:pt x="322" y="1"/>
                  </a:cubicBezTo>
                  <a:cubicBezTo>
                    <a:pt x="322" y="0"/>
                    <a:pt x="322" y="0"/>
                    <a:pt x="322" y="0"/>
                  </a:cubicBezTo>
                  <a:cubicBezTo>
                    <a:pt x="1075" y="638"/>
                    <a:pt x="1075" y="638"/>
                    <a:pt x="1075" y="638"/>
                  </a:cubicBezTo>
                  <a:cubicBezTo>
                    <a:pt x="1075" y="638"/>
                    <a:pt x="1075" y="638"/>
                    <a:pt x="1075" y="638"/>
                  </a:cubicBezTo>
                  <a:cubicBezTo>
                    <a:pt x="1045" y="640"/>
                    <a:pt x="1045" y="640"/>
                    <a:pt x="1045" y="640"/>
                  </a:cubicBezTo>
                  <a:cubicBezTo>
                    <a:pt x="1046" y="646"/>
                    <a:pt x="1046" y="646"/>
                    <a:pt x="1046" y="646"/>
                  </a:cubicBezTo>
                  <a:lnTo>
                    <a:pt x="412" y="680"/>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6" name="Solano County">
              <a:extLst>
                <a:ext uri="{FF2B5EF4-FFF2-40B4-BE49-F238E27FC236}">
                  <a16:creationId xmlns:a16="http://schemas.microsoft.com/office/drawing/2014/main" id="{152FAA5D-1370-48E5-9627-4C207627564B}"/>
                </a:ext>
              </a:extLst>
            </p:cNvPr>
            <p:cNvGrpSpPr/>
            <p:nvPr/>
          </p:nvGrpSpPr>
          <p:grpSpPr>
            <a:xfrm>
              <a:off x="3563938" y="3233738"/>
              <a:ext cx="354013" cy="306388"/>
              <a:chOff x="3563938" y="3233738"/>
              <a:chExt cx="354013" cy="306388"/>
            </a:xfrm>
            <a:grpFill/>
          </p:grpSpPr>
          <p:sp>
            <p:nvSpPr>
              <p:cNvPr id="92" name="Solano County #2">
                <a:extLst>
                  <a:ext uri="{FF2B5EF4-FFF2-40B4-BE49-F238E27FC236}">
                    <a16:creationId xmlns:a16="http://schemas.microsoft.com/office/drawing/2014/main" id="{EDE22E5B-E9FC-4FFD-9569-42C8A03B6C46}"/>
                  </a:ext>
                </a:extLst>
              </p:cNvPr>
              <p:cNvSpPr>
                <a:spLocks/>
              </p:cNvSpPr>
              <p:nvPr/>
            </p:nvSpPr>
            <p:spPr bwMode="auto">
              <a:xfrm>
                <a:off x="3563938" y="3463926"/>
                <a:ext cx="74613" cy="61913"/>
              </a:xfrm>
              <a:custGeom>
                <a:avLst/>
                <a:gdLst>
                  <a:gd name="T0" fmla="*/ 22 w 56"/>
                  <a:gd name="T1" fmla="*/ 15 h 42"/>
                  <a:gd name="T2" fmla="*/ 4 w 56"/>
                  <a:gd name="T3" fmla="*/ 4 h 42"/>
                  <a:gd name="T4" fmla="*/ 4 w 56"/>
                  <a:gd name="T5" fmla="*/ 7 h 42"/>
                  <a:gd name="T6" fmla="*/ 0 w 56"/>
                  <a:gd name="T7" fmla="*/ 0 h 42"/>
                  <a:gd name="T8" fmla="*/ 13 w 56"/>
                  <a:gd name="T9" fmla="*/ 0 h 42"/>
                  <a:gd name="T10" fmla="*/ 38 w 56"/>
                  <a:gd name="T11" fmla="*/ 1 h 42"/>
                  <a:gd name="T12" fmla="*/ 39 w 56"/>
                  <a:gd name="T13" fmla="*/ 7 h 42"/>
                  <a:gd name="T14" fmla="*/ 41 w 56"/>
                  <a:gd name="T15" fmla="*/ 15 h 42"/>
                  <a:gd name="T16" fmla="*/ 47 w 56"/>
                  <a:gd name="T17" fmla="*/ 30 h 42"/>
                  <a:gd name="T18" fmla="*/ 52 w 56"/>
                  <a:gd name="T19" fmla="*/ 42 h 42"/>
                  <a:gd name="T20" fmla="*/ 44 w 56"/>
                  <a:gd name="T21" fmla="*/ 36 h 42"/>
                  <a:gd name="T22" fmla="*/ 35 w 56"/>
                  <a:gd name="T23" fmla="*/ 24 h 42"/>
                  <a:gd name="T24" fmla="*/ 22 w 56"/>
                  <a:gd name="T25"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22" y="15"/>
                    </a:moveTo>
                    <a:cubicBezTo>
                      <a:pt x="16" y="12"/>
                      <a:pt x="4" y="2"/>
                      <a:pt x="4" y="4"/>
                    </a:cubicBezTo>
                    <a:cubicBezTo>
                      <a:pt x="4" y="5"/>
                      <a:pt x="4" y="6"/>
                      <a:pt x="4" y="7"/>
                    </a:cubicBezTo>
                    <a:cubicBezTo>
                      <a:pt x="0" y="0"/>
                      <a:pt x="0" y="0"/>
                      <a:pt x="0" y="0"/>
                    </a:cubicBezTo>
                    <a:cubicBezTo>
                      <a:pt x="13" y="0"/>
                      <a:pt x="13" y="0"/>
                      <a:pt x="13" y="0"/>
                    </a:cubicBezTo>
                    <a:cubicBezTo>
                      <a:pt x="38" y="1"/>
                      <a:pt x="38" y="1"/>
                      <a:pt x="38" y="1"/>
                    </a:cubicBezTo>
                    <a:cubicBezTo>
                      <a:pt x="38" y="3"/>
                      <a:pt x="39" y="5"/>
                      <a:pt x="39" y="7"/>
                    </a:cubicBezTo>
                    <a:cubicBezTo>
                      <a:pt x="40" y="9"/>
                      <a:pt x="41" y="13"/>
                      <a:pt x="41" y="15"/>
                    </a:cubicBezTo>
                    <a:cubicBezTo>
                      <a:pt x="41" y="17"/>
                      <a:pt x="45" y="26"/>
                      <a:pt x="47" y="30"/>
                    </a:cubicBezTo>
                    <a:cubicBezTo>
                      <a:pt x="49" y="34"/>
                      <a:pt x="56" y="42"/>
                      <a:pt x="52" y="42"/>
                    </a:cubicBezTo>
                    <a:cubicBezTo>
                      <a:pt x="48" y="41"/>
                      <a:pt x="47" y="41"/>
                      <a:pt x="44" y="36"/>
                    </a:cubicBezTo>
                    <a:cubicBezTo>
                      <a:pt x="41" y="31"/>
                      <a:pt x="38" y="27"/>
                      <a:pt x="35" y="24"/>
                    </a:cubicBezTo>
                    <a:cubicBezTo>
                      <a:pt x="32" y="22"/>
                      <a:pt x="22" y="15"/>
                      <a:pt x="22" y="15"/>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Solano County #1">
                <a:extLst>
                  <a:ext uri="{FF2B5EF4-FFF2-40B4-BE49-F238E27FC236}">
                    <a16:creationId xmlns:a16="http://schemas.microsoft.com/office/drawing/2014/main" id="{8A0F6167-29ED-4E18-B124-C79805700431}"/>
                  </a:ext>
                </a:extLst>
              </p:cNvPr>
              <p:cNvSpPr>
                <a:spLocks/>
              </p:cNvSpPr>
              <p:nvPr/>
            </p:nvSpPr>
            <p:spPr bwMode="auto">
              <a:xfrm>
                <a:off x="3624263" y="3233738"/>
                <a:ext cx="293688" cy="306388"/>
              </a:xfrm>
              <a:custGeom>
                <a:avLst/>
                <a:gdLst>
                  <a:gd name="T0" fmla="*/ 186 w 221"/>
                  <a:gd name="T1" fmla="*/ 91 h 207"/>
                  <a:gd name="T2" fmla="*/ 221 w 221"/>
                  <a:gd name="T3" fmla="*/ 90 h 207"/>
                  <a:gd name="T4" fmla="*/ 220 w 221"/>
                  <a:gd name="T5" fmla="*/ 93 h 207"/>
                  <a:gd name="T6" fmla="*/ 219 w 221"/>
                  <a:gd name="T7" fmla="*/ 113 h 207"/>
                  <a:gd name="T8" fmla="*/ 217 w 221"/>
                  <a:gd name="T9" fmla="*/ 138 h 207"/>
                  <a:gd name="T10" fmla="*/ 203 w 221"/>
                  <a:gd name="T11" fmla="*/ 145 h 207"/>
                  <a:gd name="T12" fmla="*/ 196 w 221"/>
                  <a:gd name="T13" fmla="*/ 151 h 207"/>
                  <a:gd name="T14" fmla="*/ 191 w 221"/>
                  <a:gd name="T15" fmla="*/ 163 h 207"/>
                  <a:gd name="T16" fmla="*/ 191 w 221"/>
                  <a:gd name="T17" fmla="*/ 163 h 207"/>
                  <a:gd name="T18" fmla="*/ 180 w 221"/>
                  <a:gd name="T19" fmla="*/ 179 h 207"/>
                  <a:gd name="T20" fmla="*/ 155 w 221"/>
                  <a:gd name="T21" fmla="*/ 196 h 207"/>
                  <a:gd name="T22" fmla="*/ 139 w 221"/>
                  <a:gd name="T23" fmla="*/ 194 h 207"/>
                  <a:gd name="T24" fmla="*/ 125 w 221"/>
                  <a:gd name="T25" fmla="*/ 201 h 207"/>
                  <a:gd name="T26" fmla="*/ 119 w 221"/>
                  <a:gd name="T27" fmla="*/ 193 h 207"/>
                  <a:gd name="T28" fmla="*/ 107 w 221"/>
                  <a:gd name="T29" fmla="*/ 194 h 207"/>
                  <a:gd name="T30" fmla="*/ 89 w 221"/>
                  <a:gd name="T31" fmla="*/ 188 h 207"/>
                  <a:gd name="T32" fmla="*/ 97 w 221"/>
                  <a:gd name="T33" fmla="*/ 175 h 207"/>
                  <a:gd name="T34" fmla="*/ 76 w 221"/>
                  <a:gd name="T35" fmla="*/ 169 h 207"/>
                  <a:gd name="T36" fmla="*/ 69 w 221"/>
                  <a:gd name="T37" fmla="*/ 175 h 207"/>
                  <a:gd name="T38" fmla="*/ 61 w 221"/>
                  <a:gd name="T39" fmla="*/ 189 h 207"/>
                  <a:gd name="T40" fmla="*/ 52 w 221"/>
                  <a:gd name="T41" fmla="*/ 201 h 207"/>
                  <a:gd name="T42" fmla="*/ 42 w 221"/>
                  <a:gd name="T43" fmla="*/ 206 h 207"/>
                  <a:gd name="T44" fmla="*/ 32 w 221"/>
                  <a:gd name="T45" fmla="*/ 199 h 207"/>
                  <a:gd name="T46" fmla="*/ 19 w 221"/>
                  <a:gd name="T47" fmla="*/ 199 h 207"/>
                  <a:gd name="T48" fmla="*/ 18 w 221"/>
                  <a:gd name="T49" fmla="*/ 199 h 207"/>
                  <a:gd name="T50" fmla="*/ 14 w 221"/>
                  <a:gd name="T51" fmla="*/ 194 h 207"/>
                  <a:gd name="T52" fmla="*/ 3 w 221"/>
                  <a:gd name="T53" fmla="*/ 176 h 207"/>
                  <a:gd name="T54" fmla="*/ 3 w 221"/>
                  <a:gd name="T55" fmla="*/ 167 h 207"/>
                  <a:gd name="T56" fmla="*/ 0 w 221"/>
                  <a:gd name="T57" fmla="*/ 157 h 207"/>
                  <a:gd name="T58" fmla="*/ 24 w 221"/>
                  <a:gd name="T59" fmla="*/ 157 h 207"/>
                  <a:gd name="T60" fmla="*/ 19 w 221"/>
                  <a:gd name="T61" fmla="*/ 145 h 207"/>
                  <a:gd name="T62" fmla="*/ 22 w 221"/>
                  <a:gd name="T63" fmla="*/ 137 h 207"/>
                  <a:gd name="T64" fmla="*/ 21 w 221"/>
                  <a:gd name="T65" fmla="*/ 119 h 207"/>
                  <a:gd name="T66" fmla="*/ 20 w 221"/>
                  <a:gd name="T67" fmla="*/ 111 h 207"/>
                  <a:gd name="T68" fmla="*/ 21 w 221"/>
                  <a:gd name="T69" fmla="*/ 101 h 207"/>
                  <a:gd name="T70" fmla="*/ 21 w 221"/>
                  <a:gd name="T71" fmla="*/ 91 h 207"/>
                  <a:gd name="T72" fmla="*/ 65 w 221"/>
                  <a:gd name="T73" fmla="*/ 90 h 207"/>
                  <a:gd name="T74" fmla="*/ 60 w 221"/>
                  <a:gd name="T75" fmla="*/ 69 h 207"/>
                  <a:gd name="T76" fmla="*/ 47 w 221"/>
                  <a:gd name="T77" fmla="*/ 45 h 207"/>
                  <a:gd name="T78" fmla="*/ 54 w 221"/>
                  <a:gd name="T79" fmla="*/ 15 h 207"/>
                  <a:gd name="T80" fmla="*/ 67 w 221"/>
                  <a:gd name="T81" fmla="*/ 14 h 207"/>
                  <a:gd name="T82" fmla="*/ 87 w 221"/>
                  <a:gd name="T83" fmla="*/ 20 h 207"/>
                  <a:gd name="T84" fmla="*/ 105 w 221"/>
                  <a:gd name="T85" fmla="*/ 5 h 207"/>
                  <a:gd name="T86" fmla="*/ 137 w 221"/>
                  <a:gd name="T87" fmla="*/ 2 h 207"/>
                  <a:gd name="T88" fmla="*/ 152 w 221"/>
                  <a:gd name="T89" fmla="*/ 5 h 207"/>
                  <a:gd name="T90" fmla="*/ 165 w 221"/>
                  <a:gd name="T91" fmla="*/ 0 h 207"/>
                  <a:gd name="T92" fmla="*/ 185 w 221"/>
                  <a:gd name="T93" fmla="*/ 1 h 207"/>
                  <a:gd name="T94" fmla="*/ 186 w 221"/>
                  <a:gd name="T95" fmla="*/ 9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207">
                    <a:moveTo>
                      <a:pt x="186" y="91"/>
                    </a:moveTo>
                    <a:cubicBezTo>
                      <a:pt x="221" y="90"/>
                      <a:pt x="221" y="90"/>
                      <a:pt x="221" y="90"/>
                    </a:cubicBezTo>
                    <a:cubicBezTo>
                      <a:pt x="221" y="91"/>
                      <a:pt x="220" y="92"/>
                      <a:pt x="220" y="93"/>
                    </a:cubicBezTo>
                    <a:cubicBezTo>
                      <a:pt x="219" y="98"/>
                      <a:pt x="219" y="107"/>
                      <a:pt x="219" y="113"/>
                    </a:cubicBezTo>
                    <a:cubicBezTo>
                      <a:pt x="219" y="118"/>
                      <a:pt x="221" y="135"/>
                      <a:pt x="217" y="138"/>
                    </a:cubicBezTo>
                    <a:cubicBezTo>
                      <a:pt x="214" y="141"/>
                      <a:pt x="203" y="145"/>
                      <a:pt x="203" y="145"/>
                    </a:cubicBezTo>
                    <a:cubicBezTo>
                      <a:pt x="203" y="145"/>
                      <a:pt x="197" y="149"/>
                      <a:pt x="196" y="151"/>
                    </a:cubicBezTo>
                    <a:cubicBezTo>
                      <a:pt x="195" y="153"/>
                      <a:pt x="194" y="157"/>
                      <a:pt x="191" y="163"/>
                    </a:cubicBezTo>
                    <a:cubicBezTo>
                      <a:pt x="191" y="163"/>
                      <a:pt x="191" y="163"/>
                      <a:pt x="191" y="163"/>
                    </a:cubicBezTo>
                    <a:cubicBezTo>
                      <a:pt x="189" y="165"/>
                      <a:pt x="184" y="173"/>
                      <a:pt x="180" y="179"/>
                    </a:cubicBezTo>
                    <a:cubicBezTo>
                      <a:pt x="174" y="188"/>
                      <a:pt x="161" y="195"/>
                      <a:pt x="155" y="196"/>
                    </a:cubicBezTo>
                    <a:cubicBezTo>
                      <a:pt x="150" y="198"/>
                      <a:pt x="142" y="195"/>
                      <a:pt x="139" y="194"/>
                    </a:cubicBezTo>
                    <a:cubicBezTo>
                      <a:pt x="135" y="193"/>
                      <a:pt x="130" y="199"/>
                      <a:pt x="125" y="201"/>
                    </a:cubicBezTo>
                    <a:cubicBezTo>
                      <a:pt x="121" y="203"/>
                      <a:pt x="118" y="196"/>
                      <a:pt x="119" y="193"/>
                    </a:cubicBezTo>
                    <a:cubicBezTo>
                      <a:pt x="119" y="190"/>
                      <a:pt x="111" y="193"/>
                      <a:pt x="107" y="194"/>
                    </a:cubicBezTo>
                    <a:cubicBezTo>
                      <a:pt x="104" y="194"/>
                      <a:pt x="92" y="190"/>
                      <a:pt x="89" y="188"/>
                    </a:cubicBezTo>
                    <a:cubicBezTo>
                      <a:pt x="86" y="187"/>
                      <a:pt x="91" y="182"/>
                      <a:pt x="97" y="175"/>
                    </a:cubicBezTo>
                    <a:cubicBezTo>
                      <a:pt x="103" y="168"/>
                      <a:pt x="80" y="167"/>
                      <a:pt x="76" y="169"/>
                    </a:cubicBezTo>
                    <a:cubicBezTo>
                      <a:pt x="72" y="170"/>
                      <a:pt x="70" y="172"/>
                      <a:pt x="69" y="175"/>
                    </a:cubicBezTo>
                    <a:cubicBezTo>
                      <a:pt x="69" y="179"/>
                      <a:pt x="65" y="187"/>
                      <a:pt x="61" y="189"/>
                    </a:cubicBezTo>
                    <a:cubicBezTo>
                      <a:pt x="58" y="192"/>
                      <a:pt x="54" y="197"/>
                      <a:pt x="52" y="201"/>
                    </a:cubicBezTo>
                    <a:cubicBezTo>
                      <a:pt x="50" y="205"/>
                      <a:pt x="47" y="207"/>
                      <a:pt x="42" y="206"/>
                    </a:cubicBezTo>
                    <a:cubicBezTo>
                      <a:pt x="36" y="206"/>
                      <a:pt x="35" y="202"/>
                      <a:pt x="32" y="199"/>
                    </a:cubicBezTo>
                    <a:cubicBezTo>
                      <a:pt x="29" y="196"/>
                      <a:pt x="23" y="199"/>
                      <a:pt x="19" y="199"/>
                    </a:cubicBezTo>
                    <a:cubicBezTo>
                      <a:pt x="19" y="199"/>
                      <a:pt x="19" y="199"/>
                      <a:pt x="18" y="199"/>
                    </a:cubicBezTo>
                    <a:cubicBezTo>
                      <a:pt x="15" y="198"/>
                      <a:pt x="14" y="196"/>
                      <a:pt x="14" y="194"/>
                    </a:cubicBezTo>
                    <a:cubicBezTo>
                      <a:pt x="13" y="192"/>
                      <a:pt x="5" y="180"/>
                      <a:pt x="3" y="176"/>
                    </a:cubicBezTo>
                    <a:cubicBezTo>
                      <a:pt x="2" y="172"/>
                      <a:pt x="3" y="170"/>
                      <a:pt x="3" y="167"/>
                    </a:cubicBezTo>
                    <a:cubicBezTo>
                      <a:pt x="3" y="164"/>
                      <a:pt x="1" y="160"/>
                      <a:pt x="0" y="157"/>
                    </a:cubicBezTo>
                    <a:cubicBezTo>
                      <a:pt x="24" y="157"/>
                      <a:pt x="24" y="157"/>
                      <a:pt x="24" y="157"/>
                    </a:cubicBezTo>
                    <a:cubicBezTo>
                      <a:pt x="25" y="155"/>
                      <a:pt x="21" y="149"/>
                      <a:pt x="19" y="145"/>
                    </a:cubicBezTo>
                    <a:cubicBezTo>
                      <a:pt x="17" y="142"/>
                      <a:pt x="19" y="140"/>
                      <a:pt x="22" y="137"/>
                    </a:cubicBezTo>
                    <a:cubicBezTo>
                      <a:pt x="25" y="133"/>
                      <a:pt x="23" y="124"/>
                      <a:pt x="21" y="119"/>
                    </a:cubicBezTo>
                    <a:cubicBezTo>
                      <a:pt x="20" y="113"/>
                      <a:pt x="20" y="113"/>
                      <a:pt x="20" y="111"/>
                    </a:cubicBezTo>
                    <a:cubicBezTo>
                      <a:pt x="20" y="108"/>
                      <a:pt x="23" y="103"/>
                      <a:pt x="21" y="101"/>
                    </a:cubicBezTo>
                    <a:cubicBezTo>
                      <a:pt x="20" y="99"/>
                      <a:pt x="21" y="91"/>
                      <a:pt x="21" y="91"/>
                    </a:cubicBezTo>
                    <a:cubicBezTo>
                      <a:pt x="65" y="90"/>
                      <a:pt x="65" y="90"/>
                      <a:pt x="65" y="90"/>
                    </a:cubicBezTo>
                    <a:cubicBezTo>
                      <a:pt x="68" y="81"/>
                      <a:pt x="63" y="75"/>
                      <a:pt x="60" y="69"/>
                    </a:cubicBezTo>
                    <a:cubicBezTo>
                      <a:pt x="57" y="63"/>
                      <a:pt x="49" y="49"/>
                      <a:pt x="47" y="45"/>
                    </a:cubicBezTo>
                    <a:cubicBezTo>
                      <a:pt x="46" y="40"/>
                      <a:pt x="53" y="19"/>
                      <a:pt x="54" y="15"/>
                    </a:cubicBezTo>
                    <a:cubicBezTo>
                      <a:pt x="54" y="15"/>
                      <a:pt x="64" y="11"/>
                      <a:pt x="67" y="14"/>
                    </a:cubicBezTo>
                    <a:cubicBezTo>
                      <a:pt x="71" y="17"/>
                      <a:pt x="81" y="23"/>
                      <a:pt x="87" y="20"/>
                    </a:cubicBezTo>
                    <a:cubicBezTo>
                      <a:pt x="92" y="17"/>
                      <a:pt x="101" y="5"/>
                      <a:pt x="105" y="5"/>
                    </a:cubicBezTo>
                    <a:cubicBezTo>
                      <a:pt x="110" y="4"/>
                      <a:pt x="134" y="1"/>
                      <a:pt x="137" y="2"/>
                    </a:cubicBezTo>
                    <a:cubicBezTo>
                      <a:pt x="141" y="3"/>
                      <a:pt x="147" y="6"/>
                      <a:pt x="152" y="5"/>
                    </a:cubicBezTo>
                    <a:cubicBezTo>
                      <a:pt x="157" y="3"/>
                      <a:pt x="161" y="0"/>
                      <a:pt x="165" y="0"/>
                    </a:cubicBezTo>
                    <a:cubicBezTo>
                      <a:pt x="169" y="0"/>
                      <a:pt x="185" y="1"/>
                      <a:pt x="185" y="1"/>
                    </a:cubicBezTo>
                    <a:lnTo>
                      <a:pt x="186" y="91"/>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7" name="Merced County">
              <a:extLst>
                <a:ext uri="{FF2B5EF4-FFF2-40B4-BE49-F238E27FC236}">
                  <a16:creationId xmlns:a16="http://schemas.microsoft.com/office/drawing/2014/main" id="{3EDD2F09-8951-4C56-9672-27F914331B80}"/>
                </a:ext>
              </a:extLst>
            </p:cNvPr>
            <p:cNvSpPr>
              <a:spLocks/>
            </p:cNvSpPr>
            <p:nvPr/>
          </p:nvSpPr>
          <p:spPr bwMode="auto">
            <a:xfrm>
              <a:off x="4067176" y="3787776"/>
              <a:ext cx="527050" cy="557213"/>
            </a:xfrm>
            <a:custGeom>
              <a:avLst/>
              <a:gdLst>
                <a:gd name="T0" fmla="*/ 395 w 395"/>
                <a:gd name="T1" fmla="*/ 187 h 376"/>
                <a:gd name="T2" fmla="*/ 390 w 395"/>
                <a:gd name="T3" fmla="*/ 193 h 376"/>
                <a:gd name="T4" fmla="*/ 375 w 395"/>
                <a:gd name="T5" fmla="*/ 197 h 376"/>
                <a:gd name="T6" fmla="*/ 360 w 395"/>
                <a:gd name="T7" fmla="*/ 196 h 376"/>
                <a:gd name="T8" fmla="*/ 350 w 395"/>
                <a:gd name="T9" fmla="*/ 200 h 376"/>
                <a:gd name="T10" fmla="*/ 320 w 395"/>
                <a:gd name="T11" fmla="*/ 203 h 376"/>
                <a:gd name="T12" fmla="*/ 300 w 395"/>
                <a:gd name="T13" fmla="*/ 217 h 376"/>
                <a:gd name="T14" fmla="*/ 288 w 395"/>
                <a:gd name="T15" fmla="*/ 217 h 376"/>
                <a:gd name="T16" fmla="*/ 267 w 395"/>
                <a:gd name="T17" fmla="*/ 225 h 376"/>
                <a:gd name="T18" fmla="*/ 256 w 395"/>
                <a:gd name="T19" fmla="*/ 224 h 376"/>
                <a:gd name="T20" fmla="*/ 235 w 395"/>
                <a:gd name="T21" fmla="*/ 247 h 376"/>
                <a:gd name="T22" fmla="*/ 235 w 395"/>
                <a:gd name="T23" fmla="*/ 247 h 376"/>
                <a:gd name="T24" fmla="*/ 114 w 395"/>
                <a:gd name="T25" fmla="*/ 376 h 376"/>
                <a:gd name="T26" fmla="*/ 107 w 395"/>
                <a:gd name="T27" fmla="*/ 369 h 376"/>
                <a:gd name="T28" fmla="*/ 42 w 395"/>
                <a:gd name="T29" fmla="*/ 337 h 376"/>
                <a:gd name="T30" fmla="*/ 40 w 395"/>
                <a:gd name="T31" fmla="*/ 327 h 376"/>
                <a:gd name="T32" fmla="*/ 30 w 395"/>
                <a:gd name="T33" fmla="*/ 317 h 376"/>
                <a:gd name="T34" fmla="*/ 22 w 395"/>
                <a:gd name="T35" fmla="*/ 305 h 376"/>
                <a:gd name="T36" fmla="*/ 10 w 395"/>
                <a:gd name="T37" fmla="*/ 300 h 376"/>
                <a:gd name="T38" fmla="*/ 12 w 395"/>
                <a:gd name="T39" fmla="*/ 289 h 376"/>
                <a:gd name="T40" fmla="*/ 12 w 395"/>
                <a:gd name="T41" fmla="*/ 286 h 376"/>
                <a:gd name="T42" fmla="*/ 4 w 395"/>
                <a:gd name="T43" fmla="*/ 275 h 376"/>
                <a:gd name="T44" fmla="*/ 8 w 395"/>
                <a:gd name="T45" fmla="*/ 269 h 376"/>
                <a:gd name="T46" fmla="*/ 5 w 395"/>
                <a:gd name="T47" fmla="*/ 259 h 376"/>
                <a:gd name="T48" fmla="*/ 13 w 395"/>
                <a:gd name="T49" fmla="*/ 244 h 376"/>
                <a:gd name="T50" fmla="*/ 8 w 395"/>
                <a:gd name="T51" fmla="*/ 233 h 376"/>
                <a:gd name="T52" fmla="*/ 9 w 395"/>
                <a:gd name="T53" fmla="*/ 225 h 376"/>
                <a:gd name="T54" fmla="*/ 9 w 395"/>
                <a:gd name="T55" fmla="*/ 212 h 376"/>
                <a:gd name="T56" fmla="*/ 94 w 395"/>
                <a:gd name="T57" fmla="*/ 124 h 376"/>
                <a:gd name="T58" fmla="*/ 88 w 395"/>
                <a:gd name="T59" fmla="*/ 109 h 376"/>
                <a:gd name="T60" fmla="*/ 88 w 395"/>
                <a:gd name="T61" fmla="*/ 100 h 376"/>
                <a:gd name="T62" fmla="*/ 278 w 395"/>
                <a:gd name="T63" fmla="*/ 0 h 376"/>
                <a:gd name="T64" fmla="*/ 319 w 395"/>
                <a:gd name="T65" fmla="*/ 77 h 376"/>
                <a:gd name="T66" fmla="*/ 322 w 395"/>
                <a:gd name="T67" fmla="*/ 97 h 376"/>
                <a:gd name="T68" fmla="*/ 335 w 395"/>
                <a:gd name="T69" fmla="*/ 118 h 376"/>
                <a:gd name="T70" fmla="*/ 342 w 395"/>
                <a:gd name="T71" fmla="*/ 132 h 376"/>
                <a:gd name="T72" fmla="*/ 350 w 395"/>
                <a:gd name="T73" fmla="*/ 143 h 376"/>
                <a:gd name="T74" fmla="*/ 352 w 395"/>
                <a:gd name="T75" fmla="*/ 154 h 376"/>
                <a:gd name="T76" fmla="*/ 365 w 395"/>
                <a:gd name="T77" fmla="*/ 169 h 376"/>
                <a:gd name="T78" fmla="*/ 386 w 395"/>
                <a:gd name="T79" fmla="*/ 174 h 376"/>
                <a:gd name="T80" fmla="*/ 395 w 395"/>
                <a:gd name="T81" fmla="*/ 186 h 376"/>
                <a:gd name="T82" fmla="*/ 395 w 395"/>
                <a:gd name="T83" fmla="*/ 18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5" h="376">
                  <a:moveTo>
                    <a:pt x="395" y="187"/>
                  </a:moveTo>
                  <a:cubicBezTo>
                    <a:pt x="390" y="193"/>
                    <a:pt x="390" y="193"/>
                    <a:pt x="390" y="193"/>
                  </a:cubicBezTo>
                  <a:cubicBezTo>
                    <a:pt x="390" y="193"/>
                    <a:pt x="381" y="199"/>
                    <a:pt x="375" y="197"/>
                  </a:cubicBezTo>
                  <a:cubicBezTo>
                    <a:pt x="369" y="196"/>
                    <a:pt x="361" y="194"/>
                    <a:pt x="360" y="196"/>
                  </a:cubicBezTo>
                  <a:cubicBezTo>
                    <a:pt x="358" y="198"/>
                    <a:pt x="356" y="202"/>
                    <a:pt x="350" y="200"/>
                  </a:cubicBezTo>
                  <a:cubicBezTo>
                    <a:pt x="344" y="198"/>
                    <a:pt x="327" y="200"/>
                    <a:pt x="320" y="203"/>
                  </a:cubicBezTo>
                  <a:cubicBezTo>
                    <a:pt x="314" y="207"/>
                    <a:pt x="304" y="217"/>
                    <a:pt x="300" y="217"/>
                  </a:cubicBezTo>
                  <a:cubicBezTo>
                    <a:pt x="296" y="216"/>
                    <a:pt x="291" y="215"/>
                    <a:pt x="288" y="217"/>
                  </a:cubicBezTo>
                  <a:cubicBezTo>
                    <a:pt x="284" y="219"/>
                    <a:pt x="272" y="225"/>
                    <a:pt x="267" y="225"/>
                  </a:cubicBezTo>
                  <a:cubicBezTo>
                    <a:pt x="262" y="225"/>
                    <a:pt x="256" y="224"/>
                    <a:pt x="256" y="224"/>
                  </a:cubicBezTo>
                  <a:cubicBezTo>
                    <a:pt x="235" y="247"/>
                    <a:pt x="235" y="247"/>
                    <a:pt x="235" y="247"/>
                  </a:cubicBezTo>
                  <a:cubicBezTo>
                    <a:pt x="235" y="247"/>
                    <a:pt x="235" y="247"/>
                    <a:pt x="235" y="247"/>
                  </a:cubicBezTo>
                  <a:cubicBezTo>
                    <a:pt x="114" y="376"/>
                    <a:pt x="114" y="376"/>
                    <a:pt x="114" y="376"/>
                  </a:cubicBezTo>
                  <a:cubicBezTo>
                    <a:pt x="107" y="369"/>
                    <a:pt x="107" y="369"/>
                    <a:pt x="107" y="369"/>
                  </a:cubicBezTo>
                  <a:cubicBezTo>
                    <a:pt x="42" y="337"/>
                    <a:pt x="42" y="337"/>
                    <a:pt x="42" y="337"/>
                  </a:cubicBezTo>
                  <a:cubicBezTo>
                    <a:pt x="42" y="337"/>
                    <a:pt x="41" y="331"/>
                    <a:pt x="40" y="327"/>
                  </a:cubicBezTo>
                  <a:cubicBezTo>
                    <a:pt x="40" y="324"/>
                    <a:pt x="34" y="321"/>
                    <a:pt x="30" y="317"/>
                  </a:cubicBezTo>
                  <a:cubicBezTo>
                    <a:pt x="27" y="314"/>
                    <a:pt x="24" y="308"/>
                    <a:pt x="22" y="305"/>
                  </a:cubicBezTo>
                  <a:cubicBezTo>
                    <a:pt x="21" y="303"/>
                    <a:pt x="14" y="301"/>
                    <a:pt x="10" y="300"/>
                  </a:cubicBezTo>
                  <a:cubicBezTo>
                    <a:pt x="5" y="299"/>
                    <a:pt x="10" y="293"/>
                    <a:pt x="12" y="289"/>
                  </a:cubicBezTo>
                  <a:cubicBezTo>
                    <a:pt x="12" y="288"/>
                    <a:pt x="12" y="287"/>
                    <a:pt x="12" y="286"/>
                  </a:cubicBezTo>
                  <a:cubicBezTo>
                    <a:pt x="11" y="282"/>
                    <a:pt x="7" y="277"/>
                    <a:pt x="4" y="275"/>
                  </a:cubicBezTo>
                  <a:cubicBezTo>
                    <a:pt x="0" y="273"/>
                    <a:pt x="6" y="272"/>
                    <a:pt x="8" y="269"/>
                  </a:cubicBezTo>
                  <a:cubicBezTo>
                    <a:pt x="11" y="265"/>
                    <a:pt x="6" y="261"/>
                    <a:pt x="5" y="259"/>
                  </a:cubicBezTo>
                  <a:cubicBezTo>
                    <a:pt x="4" y="256"/>
                    <a:pt x="10" y="249"/>
                    <a:pt x="13" y="244"/>
                  </a:cubicBezTo>
                  <a:cubicBezTo>
                    <a:pt x="16" y="239"/>
                    <a:pt x="12" y="236"/>
                    <a:pt x="8" y="233"/>
                  </a:cubicBezTo>
                  <a:cubicBezTo>
                    <a:pt x="5" y="231"/>
                    <a:pt x="9" y="225"/>
                    <a:pt x="9" y="225"/>
                  </a:cubicBezTo>
                  <a:cubicBezTo>
                    <a:pt x="9" y="212"/>
                    <a:pt x="9" y="212"/>
                    <a:pt x="9" y="212"/>
                  </a:cubicBezTo>
                  <a:cubicBezTo>
                    <a:pt x="94" y="124"/>
                    <a:pt x="94" y="124"/>
                    <a:pt x="94" y="124"/>
                  </a:cubicBezTo>
                  <a:cubicBezTo>
                    <a:pt x="94" y="124"/>
                    <a:pt x="90" y="112"/>
                    <a:pt x="88" y="109"/>
                  </a:cubicBezTo>
                  <a:cubicBezTo>
                    <a:pt x="86" y="105"/>
                    <a:pt x="88" y="100"/>
                    <a:pt x="88" y="100"/>
                  </a:cubicBezTo>
                  <a:cubicBezTo>
                    <a:pt x="278" y="0"/>
                    <a:pt x="278" y="0"/>
                    <a:pt x="278" y="0"/>
                  </a:cubicBezTo>
                  <a:cubicBezTo>
                    <a:pt x="319" y="77"/>
                    <a:pt x="319" y="77"/>
                    <a:pt x="319" y="77"/>
                  </a:cubicBezTo>
                  <a:cubicBezTo>
                    <a:pt x="319" y="77"/>
                    <a:pt x="318" y="91"/>
                    <a:pt x="322" y="97"/>
                  </a:cubicBezTo>
                  <a:cubicBezTo>
                    <a:pt x="326" y="103"/>
                    <a:pt x="334" y="116"/>
                    <a:pt x="335" y="118"/>
                  </a:cubicBezTo>
                  <a:cubicBezTo>
                    <a:pt x="336" y="120"/>
                    <a:pt x="340" y="129"/>
                    <a:pt x="342" y="132"/>
                  </a:cubicBezTo>
                  <a:cubicBezTo>
                    <a:pt x="344" y="135"/>
                    <a:pt x="349" y="139"/>
                    <a:pt x="350" y="143"/>
                  </a:cubicBezTo>
                  <a:cubicBezTo>
                    <a:pt x="350" y="147"/>
                    <a:pt x="351" y="150"/>
                    <a:pt x="352" y="154"/>
                  </a:cubicBezTo>
                  <a:cubicBezTo>
                    <a:pt x="354" y="158"/>
                    <a:pt x="356" y="168"/>
                    <a:pt x="365" y="169"/>
                  </a:cubicBezTo>
                  <a:cubicBezTo>
                    <a:pt x="374" y="169"/>
                    <a:pt x="384" y="170"/>
                    <a:pt x="386" y="174"/>
                  </a:cubicBezTo>
                  <a:cubicBezTo>
                    <a:pt x="389" y="178"/>
                    <a:pt x="395" y="186"/>
                    <a:pt x="395" y="186"/>
                  </a:cubicBezTo>
                  <a:lnTo>
                    <a:pt x="395" y="187"/>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Trinity County">
              <a:extLst>
                <a:ext uri="{FF2B5EF4-FFF2-40B4-BE49-F238E27FC236}">
                  <a16:creationId xmlns:a16="http://schemas.microsoft.com/office/drawing/2014/main" id="{0A510FB7-7F48-469B-91E6-078D30F9EEAA}"/>
                </a:ext>
              </a:extLst>
            </p:cNvPr>
            <p:cNvSpPr>
              <a:spLocks/>
            </p:cNvSpPr>
            <p:nvPr/>
          </p:nvSpPr>
          <p:spPr bwMode="auto">
            <a:xfrm>
              <a:off x="3070226" y="1479551"/>
              <a:ext cx="482600" cy="858838"/>
            </a:xfrm>
            <a:custGeom>
              <a:avLst/>
              <a:gdLst>
                <a:gd name="T0" fmla="*/ 17 w 363"/>
                <a:gd name="T1" fmla="*/ 576 h 580"/>
                <a:gd name="T2" fmla="*/ 21 w 363"/>
                <a:gd name="T3" fmla="*/ 260 h 580"/>
                <a:gd name="T4" fmla="*/ 16 w 363"/>
                <a:gd name="T5" fmla="*/ 220 h 580"/>
                <a:gd name="T6" fmla="*/ 1 w 363"/>
                <a:gd name="T7" fmla="*/ 183 h 580"/>
                <a:gd name="T8" fmla="*/ 17 w 363"/>
                <a:gd name="T9" fmla="*/ 177 h 580"/>
                <a:gd name="T10" fmla="*/ 49 w 363"/>
                <a:gd name="T11" fmla="*/ 179 h 580"/>
                <a:gd name="T12" fmla="*/ 61 w 363"/>
                <a:gd name="T13" fmla="*/ 151 h 580"/>
                <a:gd name="T14" fmla="*/ 50 w 363"/>
                <a:gd name="T15" fmla="*/ 121 h 580"/>
                <a:gd name="T16" fmla="*/ 59 w 363"/>
                <a:gd name="T17" fmla="*/ 89 h 580"/>
                <a:gd name="T18" fmla="*/ 69 w 363"/>
                <a:gd name="T19" fmla="*/ 87 h 580"/>
                <a:gd name="T20" fmla="*/ 85 w 363"/>
                <a:gd name="T21" fmla="*/ 92 h 580"/>
                <a:gd name="T22" fmla="*/ 109 w 363"/>
                <a:gd name="T23" fmla="*/ 108 h 580"/>
                <a:gd name="T24" fmla="*/ 140 w 363"/>
                <a:gd name="T25" fmla="*/ 123 h 580"/>
                <a:gd name="T26" fmla="*/ 169 w 363"/>
                <a:gd name="T27" fmla="*/ 131 h 580"/>
                <a:gd name="T28" fmla="*/ 193 w 363"/>
                <a:gd name="T29" fmla="*/ 151 h 580"/>
                <a:gd name="T30" fmla="*/ 219 w 363"/>
                <a:gd name="T31" fmla="*/ 155 h 580"/>
                <a:gd name="T32" fmla="*/ 202 w 363"/>
                <a:gd name="T33" fmla="*/ 119 h 580"/>
                <a:gd name="T34" fmla="*/ 203 w 363"/>
                <a:gd name="T35" fmla="*/ 83 h 580"/>
                <a:gd name="T36" fmla="*/ 220 w 363"/>
                <a:gd name="T37" fmla="*/ 75 h 580"/>
                <a:gd name="T38" fmla="*/ 253 w 363"/>
                <a:gd name="T39" fmla="*/ 69 h 580"/>
                <a:gd name="T40" fmla="*/ 271 w 363"/>
                <a:gd name="T41" fmla="*/ 54 h 580"/>
                <a:gd name="T42" fmla="*/ 297 w 363"/>
                <a:gd name="T43" fmla="*/ 33 h 580"/>
                <a:gd name="T44" fmla="*/ 315 w 363"/>
                <a:gd name="T45" fmla="*/ 18 h 580"/>
                <a:gd name="T46" fmla="*/ 324 w 363"/>
                <a:gd name="T47" fmla="*/ 2 h 580"/>
                <a:gd name="T48" fmla="*/ 341 w 363"/>
                <a:gd name="T49" fmla="*/ 15 h 580"/>
                <a:gd name="T50" fmla="*/ 345 w 363"/>
                <a:gd name="T51" fmla="*/ 31 h 580"/>
                <a:gd name="T52" fmla="*/ 340 w 363"/>
                <a:gd name="T53" fmla="*/ 70 h 580"/>
                <a:gd name="T54" fmla="*/ 355 w 363"/>
                <a:gd name="T55" fmla="*/ 86 h 580"/>
                <a:gd name="T56" fmla="*/ 357 w 363"/>
                <a:gd name="T57" fmla="*/ 117 h 580"/>
                <a:gd name="T58" fmla="*/ 334 w 363"/>
                <a:gd name="T59" fmla="*/ 151 h 580"/>
                <a:gd name="T60" fmla="*/ 309 w 363"/>
                <a:gd name="T61" fmla="*/ 199 h 580"/>
                <a:gd name="T62" fmla="*/ 294 w 363"/>
                <a:gd name="T63" fmla="*/ 229 h 580"/>
                <a:gd name="T64" fmla="*/ 277 w 363"/>
                <a:gd name="T65" fmla="*/ 262 h 580"/>
                <a:gd name="T66" fmla="*/ 267 w 363"/>
                <a:gd name="T67" fmla="*/ 289 h 580"/>
                <a:gd name="T68" fmla="*/ 279 w 363"/>
                <a:gd name="T69" fmla="*/ 314 h 580"/>
                <a:gd name="T70" fmla="*/ 269 w 363"/>
                <a:gd name="T71" fmla="*/ 339 h 580"/>
                <a:gd name="T72" fmla="*/ 256 w 363"/>
                <a:gd name="T73" fmla="*/ 349 h 580"/>
                <a:gd name="T74" fmla="*/ 237 w 363"/>
                <a:gd name="T75" fmla="*/ 363 h 580"/>
                <a:gd name="T76" fmla="*/ 210 w 363"/>
                <a:gd name="T77" fmla="*/ 390 h 580"/>
                <a:gd name="T78" fmla="*/ 191 w 363"/>
                <a:gd name="T79" fmla="*/ 401 h 580"/>
                <a:gd name="T80" fmla="*/ 172 w 363"/>
                <a:gd name="T81" fmla="*/ 429 h 580"/>
                <a:gd name="T82" fmla="*/ 174 w 363"/>
                <a:gd name="T83" fmla="*/ 457 h 580"/>
                <a:gd name="T84" fmla="*/ 196 w 363"/>
                <a:gd name="T85" fmla="*/ 483 h 580"/>
                <a:gd name="T86" fmla="*/ 196 w 363"/>
                <a:gd name="T87" fmla="*/ 509 h 580"/>
                <a:gd name="T88" fmla="*/ 197 w 363"/>
                <a:gd name="T89" fmla="*/ 539 h 580"/>
                <a:gd name="T90" fmla="*/ 203 w 363"/>
                <a:gd name="T91" fmla="*/ 566 h 580"/>
                <a:gd name="T92" fmla="*/ 206 w 363"/>
                <a:gd name="T9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3" h="580">
                  <a:moveTo>
                    <a:pt x="206" y="580"/>
                  </a:moveTo>
                  <a:cubicBezTo>
                    <a:pt x="17" y="576"/>
                    <a:pt x="17" y="576"/>
                    <a:pt x="17" y="576"/>
                  </a:cubicBezTo>
                  <a:cubicBezTo>
                    <a:pt x="17" y="570"/>
                    <a:pt x="17" y="570"/>
                    <a:pt x="17" y="570"/>
                  </a:cubicBezTo>
                  <a:cubicBezTo>
                    <a:pt x="21" y="260"/>
                    <a:pt x="21" y="260"/>
                    <a:pt x="21" y="260"/>
                  </a:cubicBezTo>
                  <a:cubicBezTo>
                    <a:pt x="21" y="260"/>
                    <a:pt x="19" y="244"/>
                    <a:pt x="19" y="239"/>
                  </a:cubicBezTo>
                  <a:cubicBezTo>
                    <a:pt x="19" y="233"/>
                    <a:pt x="17" y="223"/>
                    <a:pt x="16" y="220"/>
                  </a:cubicBezTo>
                  <a:cubicBezTo>
                    <a:pt x="15" y="217"/>
                    <a:pt x="9" y="208"/>
                    <a:pt x="5" y="203"/>
                  </a:cubicBezTo>
                  <a:cubicBezTo>
                    <a:pt x="2" y="199"/>
                    <a:pt x="3" y="189"/>
                    <a:pt x="1" y="183"/>
                  </a:cubicBezTo>
                  <a:cubicBezTo>
                    <a:pt x="0" y="177"/>
                    <a:pt x="5" y="181"/>
                    <a:pt x="7" y="181"/>
                  </a:cubicBezTo>
                  <a:cubicBezTo>
                    <a:pt x="10" y="182"/>
                    <a:pt x="15" y="178"/>
                    <a:pt x="17" y="177"/>
                  </a:cubicBezTo>
                  <a:cubicBezTo>
                    <a:pt x="20" y="175"/>
                    <a:pt x="31" y="185"/>
                    <a:pt x="34" y="189"/>
                  </a:cubicBezTo>
                  <a:cubicBezTo>
                    <a:pt x="37" y="193"/>
                    <a:pt x="45" y="183"/>
                    <a:pt x="49" y="179"/>
                  </a:cubicBezTo>
                  <a:cubicBezTo>
                    <a:pt x="54" y="174"/>
                    <a:pt x="51" y="171"/>
                    <a:pt x="51" y="168"/>
                  </a:cubicBezTo>
                  <a:cubicBezTo>
                    <a:pt x="51" y="165"/>
                    <a:pt x="60" y="155"/>
                    <a:pt x="61" y="151"/>
                  </a:cubicBezTo>
                  <a:cubicBezTo>
                    <a:pt x="63" y="147"/>
                    <a:pt x="61" y="141"/>
                    <a:pt x="59" y="137"/>
                  </a:cubicBezTo>
                  <a:cubicBezTo>
                    <a:pt x="58" y="132"/>
                    <a:pt x="54" y="126"/>
                    <a:pt x="50" y="121"/>
                  </a:cubicBezTo>
                  <a:cubicBezTo>
                    <a:pt x="46" y="117"/>
                    <a:pt x="53" y="115"/>
                    <a:pt x="56" y="113"/>
                  </a:cubicBezTo>
                  <a:cubicBezTo>
                    <a:pt x="59" y="111"/>
                    <a:pt x="59" y="94"/>
                    <a:pt x="59" y="89"/>
                  </a:cubicBezTo>
                  <a:cubicBezTo>
                    <a:pt x="59" y="83"/>
                    <a:pt x="61" y="82"/>
                    <a:pt x="63" y="79"/>
                  </a:cubicBezTo>
                  <a:cubicBezTo>
                    <a:pt x="63" y="79"/>
                    <a:pt x="67" y="83"/>
                    <a:pt x="69" y="87"/>
                  </a:cubicBezTo>
                  <a:cubicBezTo>
                    <a:pt x="71" y="91"/>
                    <a:pt x="75" y="89"/>
                    <a:pt x="77" y="88"/>
                  </a:cubicBezTo>
                  <a:cubicBezTo>
                    <a:pt x="80" y="87"/>
                    <a:pt x="83" y="89"/>
                    <a:pt x="85" y="92"/>
                  </a:cubicBezTo>
                  <a:cubicBezTo>
                    <a:pt x="87" y="95"/>
                    <a:pt x="93" y="94"/>
                    <a:pt x="96" y="94"/>
                  </a:cubicBezTo>
                  <a:cubicBezTo>
                    <a:pt x="99" y="94"/>
                    <a:pt x="104" y="103"/>
                    <a:pt x="109" y="108"/>
                  </a:cubicBezTo>
                  <a:cubicBezTo>
                    <a:pt x="113" y="113"/>
                    <a:pt x="111" y="117"/>
                    <a:pt x="119" y="121"/>
                  </a:cubicBezTo>
                  <a:cubicBezTo>
                    <a:pt x="126" y="125"/>
                    <a:pt x="135" y="124"/>
                    <a:pt x="140" y="123"/>
                  </a:cubicBezTo>
                  <a:cubicBezTo>
                    <a:pt x="145" y="121"/>
                    <a:pt x="151" y="122"/>
                    <a:pt x="155" y="126"/>
                  </a:cubicBezTo>
                  <a:cubicBezTo>
                    <a:pt x="160" y="130"/>
                    <a:pt x="166" y="129"/>
                    <a:pt x="169" y="131"/>
                  </a:cubicBezTo>
                  <a:cubicBezTo>
                    <a:pt x="173" y="134"/>
                    <a:pt x="176" y="145"/>
                    <a:pt x="178" y="151"/>
                  </a:cubicBezTo>
                  <a:cubicBezTo>
                    <a:pt x="180" y="156"/>
                    <a:pt x="185" y="154"/>
                    <a:pt x="193" y="151"/>
                  </a:cubicBezTo>
                  <a:cubicBezTo>
                    <a:pt x="201" y="149"/>
                    <a:pt x="199" y="150"/>
                    <a:pt x="202" y="154"/>
                  </a:cubicBezTo>
                  <a:cubicBezTo>
                    <a:pt x="205" y="158"/>
                    <a:pt x="212" y="158"/>
                    <a:pt x="219" y="155"/>
                  </a:cubicBezTo>
                  <a:cubicBezTo>
                    <a:pt x="225" y="153"/>
                    <a:pt x="219" y="139"/>
                    <a:pt x="217" y="134"/>
                  </a:cubicBezTo>
                  <a:cubicBezTo>
                    <a:pt x="215" y="129"/>
                    <a:pt x="207" y="122"/>
                    <a:pt x="202" y="119"/>
                  </a:cubicBezTo>
                  <a:cubicBezTo>
                    <a:pt x="197" y="117"/>
                    <a:pt x="203" y="97"/>
                    <a:pt x="204" y="94"/>
                  </a:cubicBezTo>
                  <a:cubicBezTo>
                    <a:pt x="205" y="91"/>
                    <a:pt x="204" y="87"/>
                    <a:pt x="203" y="83"/>
                  </a:cubicBezTo>
                  <a:cubicBezTo>
                    <a:pt x="201" y="80"/>
                    <a:pt x="207" y="80"/>
                    <a:pt x="211" y="80"/>
                  </a:cubicBezTo>
                  <a:cubicBezTo>
                    <a:pt x="216" y="80"/>
                    <a:pt x="217" y="77"/>
                    <a:pt x="220" y="75"/>
                  </a:cubicBezTo>
                  <a:cubicBezTo>
                    <a:pt x="223" y="72"/>
                    <a:pt x="229" y="71"/>
                    <a:pt x="235" y="70"/>
                  </a:cubicBezTo>
                  <a:cubicBezTo>
                    <a:pt x="241" y="69"/>
                    <a:pt x="248" y="69"/>
                    <a:pt x="253" y="69"/>
                  </a:cubicBezTo>
                  <a:cubicBezTo>
                    <a:pt x="257" y="69"/>
                    <a:pt x="259" y="64"/>
                    <a:pt x="260" y="61"/>
                  </a:cubicBezTo>
                  <a:cubicBezTo>
                    <a:pt x="261" y="57"/>
                    <a:pt x="267" y="55"/>
                    <a:pt x="271" y="54"/>
                  </a:cubicBezTo>
                  <a:cubicBezTo>
                    <a:pt x="275" y="53"/>
                    <a:pt x="277" y="47"/>
                    <a:pt x="279" y="41"/>
                  </a:cubicBezTo>
                  <a:cubicBezTo>
                    <a:pt x="281" y="35"/>
                    <a:pt x="293" y="35"/>
                    <a:pt x="297" y="33"/>
                  </a:cubicBezTo>
                  <a:cubicBezTo>
                    <a:pt x="300" y="31"/>
                    <a:pt x="301" y="25"/>
                    <a:pt x="301" y="21"/>
                  </a:cubicBezTo>
                  <a:cubicBezTo>
                    <a:pt x="301" y="18"/>
                    <a:pt x="309" y="19"/>
                    <a:pt x="315" y="18"/>
                  </a:cubicBezTo>
                  <a:cubicBezTo>
                    <a:pt x="320" y="17"/>
                    <a:pt x="319" y="13"/>
                    <a:pt x="319" y="9"/>
                  </a:cubicBezTo>
                  <a:cubicBezTo>
                    <a:pt x="319" y="4"/>
                    <a:pt x="321" y="4"/>
                    <a:pt x="324" y="2"/>
                  </a:cubicBezTo>
                  <a:cubicBezTo>
                    <a:pt x="327" y="0"/>
                    <a:pt x="330" y="3"/>
                    <a:pt x="333" y="7"/>
                  </a:cubicBezTo>
                  <a:cubicBezTo>
                    <a:pt x="337" y="10"/>
                    <a:pt x="334" y="11"/>
                    <a:pt x="341" y="15"/>
                  </a:cubicBezTo>
                  <a:cubicBezTo>
                    <a:pt x="341" y="15"/>
                    <a:pt x="355" y="20"/>
                    <a:pt x="351" y="22"/>
                  </a:cubicBezTo>
                  <a:cubicBezTo>
                    <a:pt x="346" y="24"/>
                    <a:pt x="347" y="28"/>
                    <a:pt x="345" y="31"/>
                  </a:cubicBezTo>
                  <a:cubicBezTo>
                    <a:pt x="344" y="35"/>
                    <a:pt x="343" y="48"/>
                    <a:pt x="342" y="53"/>
                  </a:cubicBezTo>
                  <a:cubicBezTo>
                    <a:pt x="341" y="57"/>
                    <a:pt x="337" y="66"/>
                    <a:pt x="340" y="70"/>
                  </a:cubicBezTo>
                  <a:cubicBezTo>
                    <a:pt x="342" y="72"/>
                    <a:pt x="345" y="76"/>
                    <a:pt x="348" y="79"/>
                  </a:cubicBezTo>
                  <a:cubicBezTo>
                    <a:pt x="351" y="82"/>
                    <a:pt x="353" y="85"/>
                    <a:pt x="355" y="86"/>
                  </a:cubicBezTo>
                  <a:cubicBezTo>
                    <a:pt x="359" y="89"/>
                    <a:pt x="363" y="93"/>
                    <a:pt x="363" y="99"/>
                  </a:cubicBezTo>
                  <a:cubicBezTo>
                    <a:pt x="363" y="104"/>
                    <a:pt x="362" y="114"/>
                    <a:pt x="357" y="117"/>
                  </a:cubicBezTo>
                  <a:cubicBezTo>
                    <a:pt x="353" y="119"/>
                    <a:pt x="336" y="122"/>
                    <a:pt x="336" y="127"/>
                  </a:cubicBezTo>
                  <a:cubicBezTo>
                    <a:pt x="336" y="131"/>
                    <a:pt x="339" y="145"/>
                    <a:pt x="334" y="151"/>
                  </a:cubicBezTo>
                  <a:cubicBezTo>
                    <a:pt x="329" y="158"/>
                    <a:pt x="313" y="168"/>
                    <a:pt x="312" y="173"/>
                  </a:cubicBezTo>
                  <a:cubicBezTo>
                    <a:pt x="311" y="179"/>
                    <a:pt x="311" y="195"/>
                    <a:pt x="309" y="199"/>
                  </a:cubicBezTo>
                  <a:cubicBezTo>
                    <a:pt x="307" y="203"/>
                    <a:pt x="300" y="218"/>
                    <a:pt x="299" y="220"/>
                  </a:cubicBezTo>
                  <a:cubicBezTo>
                    <a:pt x="297" y="222"/>
                    <a:pt x="294" y="225"/>
                    <a:pt x="294" y="229"/>
                  </a:cubicBezTo>
                  <a:cubicBezTo>
                    <a:pt x="294" y="233"/>
                    <a:pt x="296" y="247"/>
                    <a:pt x="293" y="249"/>
                  </a:cubicBezTo>
                  <a:cubicBezTo>
                    <a:pt x="289" y="251"/>
                    <a:pt x="275" y="257"/>
                    <a:pt x="277" y="262"/>
                  </a:cubicBezTo>
                  <a:cubicBezTo>
                    <a:pt x="278" y="267"/>
                    <a:pt x="282" y="272"/>
                    <a:pt x="278" y="275"/>
                  </a:cubicBezTo>
                  <a:cubicBezTo>
                    <a:pt x="274" y="279"/>
                    <a:pt x="266" y="283"/>
                    <a:pt x="267" y="289"/>
                  </a:cubicBezTo>
                  <a:cubicBezTo>
                    <a:pt x="269" y="294"/>
                    <a:pt x="270" y="299"/>
                    <a:pt x="271" y="301"/>
                  </a:cubicBezTo>
                  <a:cubicBezTo>
                    <a:pt x="271" y="303"/>
                    <a:pt x="278" y="310"/>
                    <a:pt x="279" y="314"/>
                  </a:cubicBezTo>
                  <a:cubicBezTo>
                    <a:pt x="281" y="318"/>
                    <a:pt x="289" y="333"/>
                    <a:pt x="283" y="334"/>
                  </a:cubicBezTo>
                  <a:cubicBezTo>
                    <a:pt x="277" y="335"/>
                    <a:pt x="271" y="336"/>
                    <a:pt x="269" y="339"/>
                  </a:cubicBezTo>
                  <a:cubicBezTo>
                    <a:pt x="267" y="341"/>
                    <a:pt x="269" y="345"/>
                    <a:pt x="264" y="345"/>
                  </a:cubicBezTo>
                  <a:cubicBezTo>
                    <a:pt x="259" y="345"/>
                    <a:pt x="257" y="345"/>
                    <a:pt x="256" y="349"/>
                  </a:cubicBezTo>
                  <a:cubicBezTo>
                    <a:pt x="255" y="353"/>
                    <a:pt x="253" y="358"/>
                    <a:pt x="248" y="359"/>
                  </a:cubicBezTo>
                  <a:cubicBezTo>
                    <a:pt x="243" y="359"/>
                    <a:pt x="240" y="360"/>
                    <a:pt x="237" y="363"/>
                  </a:cubicBezTo>
                  <a:cubicBezTo>
                    <a:pt x="235" y="365"/>
                    <a:pt x="223" y="386"/>
                    <a:pt x="220" y="386"/>
                  </a:cubicBezTo>
                  <a:cubicBezTo>
                    <a:pt x="217" y="386"/>
                    <a:pt x="212" y="386"/>
                    <a:pt x="210" y="390"/>
                  </a:cubicBezTo>
                  <a:cubicBezTo>
                    <a:pt x="208" y="394"/>
                    <a:pt x="206" y="397"/>
                    <a:pt x="203" y="397"/>
                  </a:cubicBezTo>
                  <a:cubicBezTo>
                    <a:pt x="199" y="397"/>
                    <a:pt x="193" y="397"/>
                    <a:pt x="191" y="401"/>
                  </a:cubicBezTo>
                  <a:cubicBezTo>
                    <a:pt x="189" y="405"/>
                    <a:pt x="187" y="411"/>
                    <a:pt x="182" y="415"/>
                  </a:cubicBezTo>
                  <a:cubicBezTo>
                    <a:pt x="177" y="419"/>
                    <a:pt x="173" y="425"/>
                    <a:pt x="172" y="429"/>
                  </a:cubicBezTo>
                  <a:cubicBezTo>
                    <a:pt x="171" y="433"/>
                    <a:pt x="162" y="448"/>
                    <a:pt x="170" y="454"/>
                  </a:cubicBezTo>
                  <a:cubicBezTo>
                    <a:pt x="171" y="455"/>
                    <a:pt x="173" y="456"/>
                    <a:pt x="174" y="457"/>
                  </a:cubicBezTo>
                  <a:cubicBezTo>
                    <a:pt x="182" y="462"/>
                    <a:pt x="193" y="467"/>
                    <a:pt x="194" y="470"/>
                  </a:cubicBezTo>
                  <a:cubicBezTo>
                    <a:pt x="195" y="474"/>
                    <a:pt x="194" y="477"/>
                    <a:pt x="196" y="483"/>
                  </a:cubicBezTo>
                  <a:cubicBezTo>
                    <a:pt x="198" y="489"/>
                    <a:pt x="198" y="494"/>
                    <a:pt x="197" y="497"/>
                  </a:cubicBezTo>
                  <a:cubicBezTo>
                    <a:pt x="195" y="499"/>
                    <a:pt x="196" y="505"/>
                    <a:pt x="196" y="509"/>
                  </a:cubicBezTo>
                  <a:cubicBezTo>
                    <a:pt x="196" y="513"/>
                    <a:pt x="201" y="523"/>
                    <a:pt x="199" y="527"/>
                  </a:cubicBezTo>
                  <a:cubicBezTo>
                    <a:pt x="198" y="530"/>
                    <a:pt x="195" y="535"/>
                    <a:pt x="197" y="539"/>
                  </a:cubicBezTo>
                  <a:cubicBezTo>
                    <a:pt x="199" y="543"/>
                    <a:pt x="201" y="545"/>
                    <a:pt x="201" y="551"/>
                  </a:cubicBezTo>
                  <a:cubicBezTo>
                    <a:pt x="201" y="557"/>
                    <a:pt x="201" y="563"/>
                    <a:pt x="203" y="566"/>
                  </a:cubicBezTo>
                  <a:cubicBezTo>
                    <a:pt x="203" y="568"/>
                    <a:pt x="205" y="574"/>
                    <a:pt x="207" y="580"/>
                  </a:cubicBezTo>
                  <a:lnTo>
                    <a:pt x="206" y="580"/>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Napa County">
              <a:extLst>
                <a:ext uri="{FF2B5EF4-FFF2-40B4-BE49-F238E27FC236}">
                  <a16:creationId xmlns:a16="http://schemas.microsoft.com/office/drawing/2014/main" id="{9186DF63-B217-4556-A482-62B104A71D0E}"/>
                </a:ext>
              </a:extLst>
            </p:cNvPr>
            <p:cNvSpPr>
              <a:spLocks/>
            </p:cNvSpPr>
            <p:nvPr/>
          </p:nvSpPr>
          <p:spPr bwMode="auto">
            <a:xfrm>
              <a:off x="3462338" y="3036888"/>
              <a:ext cx="252413" cy="428625"/>
            </a:xfrm>
            <a:custGeom>
              <a:avLst/>
              <a:gdLst>
                <a:gd name="T0" fmla="*/ 83 w 189"/>
                <a:gd name="T1" fmla="*/ 6 h 290"/>
                <a:gd name="T2" fmla="*/ 82 w 189"/>
                <a:gd name="T3" fmla="*/ 0 h 290"/>
                <a:gd name="T4" fmla="*/ 95 w 189"/>
                <a:gd name="T5" fmla="*/ 5 h 290"/>
                <a:gd name="T6" fmla="*/ 114 w 189"/>
                <a:gd name="T7" fmla="*/ 9 h 290"/>
                <a:gd name="T8" fmla="*/ 126 w 189"/>
                <a:gd name="T9" fmla="*/ 30 h 290"/>
                <a:gd name="T10" fmla="*/ 136 w 189"/>
                <a:gd name="T11" fmla="*/ 50 h 290"/>
                <a:gd name="T12" fmla="*/ 140 w 189"/>
                <a:gd name="T13" fmla="*/ 65 h 290"/>
                <a:gd name="T14" fmla="*/ 147 w 189"/>
                <a:gd name="T15" fmla="*/ 80 h 290"/>
                <a:gd name="T16" fmla="*/ 156 w 189"/>
                <a:gd name="T17" fmla="*/ 88 h 290"/>
                <a:gd name="T18" fmla="*/ 158 w 189"/>
                <a:gd name="T19" fmla="*/ 100 h 290"/>
                <a:gd name="T20" fmla="*/ 165 w 189"/>
                <a:gd name="T21" fmla="*/ 108 h 290"/>
                <a:gd name="T22" fmla="*/ 170 w 189"/>
                <a:gd name="T23" fmla="*/ 128 h 290"/>
                <a:gd name="T24" fmla="*/ 175 w 189"/>
                <a:gd name="T25" fmla="*/ 148 h 290"/>
                <a:gd name="T26" fmla="*/ 168 w 189"/>
                <a:gd name="T27" fmla="*/ 178 h 290"/>
                <a:gd name="T28" fmla="*/ 181 w 189"/>
                <a:gd name="T29" fmla="*/ 202 h 290"/>
                <a:gd name="T30" fmla="*/ 186 w 189"/>
                <a:gd name="T31" fmla="*/ 223 h 290"/>
                <a:gd name="T32" fmla="*/ 142 w 189"/>
                <a:gd name="T33" fmla="*/ 224 h 290"/>
                <a:gd name="T34" fmla="*/ 142 w 189"/>
                <a:gd name="T35" fmla="*/ 234 h 290"/>
                <a:gd name="T36" fmla="*/ 141 w 189"/>
                <a:gd name="T37" fmla="*/ 244 h 290"/>
                <a:gd name="T38" fmla="*/ 142 w 189"/>
                <a:gd name="T39" fmla="*/ 252 h 290"/>
                <a:gd name="T40" fmla="*/ 143 w 189"/>
                <a:gd name="T41" fmla="*/ 270 h 290"/>
                <a:gd name="T42" fmla="*/ 140 w 189"/>
                <a:gd name="T43" fmla="*/ 278 h 290"/>
                <a:gd name="T44" fmla="*/ 145 w 189"/>
                <a:gd name="T45" fmla="*/ 290 h 290"/>
                <a:gd name="T46" fmla="*/ 121 w 189"/>
                <a:gd name="T47" fmla="*/ 290 h 290"/>
                <a:gd name="T48" fmla="*/ 120 w 189"/>
                <a:gd name="T49" fmla="*/ 288 h 290"/>
                <a:gd name="T50" fmla="*/ 115 w 189"/>
                <a:gd name="T51" fmla="*/ 282 h 290"/>
                <a:gd name="T52" fmla="*/ 108 w 189"/>
                <a:gd name="T53" fmla="*/ 276 h 290"/>
                <a:gd name="T54" fmla="*/ 99 w 189"/>
                <a:gd name="T55" fmla="*/ 277 h 290"/>
                <a:gd name="T56" fmla="*/ 113 w 189"/>
                <a:gd name="T57" fmla="*/ 287 h 290"/>
                <a:gd name="T58" fmla="*/ 114 w 189"/>
                <a:gd name="T59" fmla="*/ 289 h 290"/>
                <a:gd name="T60" fmla="*/ 89 w 189"/>
                <a:gd name="T61" fmla="*/ 288 h 290"/>
                <a:gd name="T62" fmla="*/ 89 w 189"/>
                <a:gd name="T63" fmla="*/ 288 h 290"/>
                <a:gd name="T64" fmla="*/ 97 w 189"/>
                <a:gd name="T65" fmla="*/ 274 h 290"/>
                <a:gd name="T66" fmla="*/ 94 w 189"/>
                <a:gd name="T67" fmla="*/ 264 h 290"/>
                <a:gd name="T68" fmla="*/ 85 w 189"/>
                <a:gd name="T69" fmla="*/ 247 h 290"/>
                <a:gd name="T70" fmla="*/ 82 w 189"/>
                <a:gd name="T71" fmla="*/ 228 h 290"/>
                <a:gd name="T72" fmla="*/ 62 w 189"/>
                <a:gd name="T73" fmla="*/ 206 h 290"/>
                <a:gd name="T74" fmla="*/ 58 w 189"/>
                <a:gd name="T75" fmla="*/ 191 h 290"/>
                <a:gd name="T76" fmla="*/ 49 w 189"/>
                <a:gd name="T77" fmla="*/ 179 h 290"/>
                <a:gd name="T78" fmla="*/ 48 w 189"/>
                <a:gd name="T79" fmla="*/ 165 h 290"/>
                <a:gd name="T80" fmla="*/ 38 w 189"/>
                <a:gd name="T81" fmla="*/ 158 h 290"/>
                <a:gd name="T82" fmla="*/ 29 w 189"/>
                <a:gd name="T83" fmla="*/ 135 h 290"/>
                <a:gd name="T84" fmla="*/ 17 w 189"/>
                <a:gd name="T85" fmla="*/ 124 h 290"/>
                <a:gd name="T86" fmla="*/ 4 w 189"/>
                <a:gd name="T87" fmla="*/ 114 h 290"/>
                <a:gd name="T88" fmla="*/ 6 w 189"/>
                <a:gd name="T89" fmla="*/ 90 h 290"/>
                <a:gd name="T90" fmla="*/ 8 w 189"/>
                <a:gd name="T91" fmla="*/ 76 h 290"/>
                <a:gd name="T92" fmla="*/ 57 w 189"/>
                <a:gd name="T93" fmla="*/ 60 h 290"/>
                <a:gd name="T94" fmla="*/ 64 w 189"/>
                <a:gd name="T95" fmla="*/ 49 h 290"/>
                <a:gd name="T96" fmla="*/ 75 w 189"/>
                <a:gd name="T97" fmla="*/ 38 h 290"/>
                <a:gd name="T98" fmla="*/ 78 w 189"/>
                <a:gd name="T99" fmla="*/ 26 h 290"/>
                <a:gd name="T100" fmla="*/ 86 w 189"/>
                <a:gd name="T101" fmla="*/ 20 h 290"/>
                <a:gd name="T102" fmla="*/ 83 w 189"/>
                <a:gd name="T103"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290">
                  <a:moveTo>
                    <a:pt x="83" y="6"/>
                  </a:moveTo>
                  <a:cubicBezTo>
                    <a:pt x="82" y="4"/>
                    <a:pt x="82" y="2"/>
                    <a:pt x="82" y="0"/>
                  </a:cubicBezTo>
                  <a:cubicBezTo>
                    <a:pt x="84" y="2"/>
                    <a:pt x="92" y="6"/>
                    <a:pt x="95" y="5"/>
                  </a:cubicBezTo>
                  <a:cubicBezTo>
                    <a:pt x="98" y="4"/>
                    <a:pt x="112" y="6"/>
                    <a:pt x="114" y="9"/>
                  </a:cubicBezTo>
                  <a:cubicBezTo>
                    <a:pt x="116" y="12"/>
                    <a:pt x="124" y="24"/>
                    <a:pt x="126" y="30"/>
                  </a:cubicBezTo>
                  <a:cubicBezTo>
                    <a:pt x="127" y="35"/>
                    <a:pt x="136" y="46"/>
                    <a:pt x="136" y="50"/>
                  </a:cubicBezTo>
                  <a:cubicBezTo>
                    <a:pt x="136" y="53"/>
                    <a:pt x="138" y="61"/>
                    <a:pt x="140" y="65"/>
                  </a:cubicBezTo>
                  <a:cubicBezTo>
                    <a:pt x="142" y="69"/>
                    <a:pt x="142" y="78"/>
                    <a:pt x="147" y="80"/>
                  </a:cubicBezTo>
                  <a:cubicBezTo>
                    <a:pt x="152" y="83"/>
                    <a:pt x="157" y="85"/>
                    <a:pt x="156" y="88"/>
                  </a:cubicBezTo>
                  <a:cubicBezTo>
                    <a:pt x="154" y="92"/>
                    <a:pt x="154" y="99"/>
                    <a:pt x="158" y="100"/>
                  </a:cubicBezTo>
                  <a:cubicBezTo>
                    <a:pt x="161" y="100"/>
                    <a:pt x="164" y="104"/>
                    <a:pt x="165" y="108"/>
                  </a:cubicBezTo>
                  <a:cubicBezTo>
                    <a:pt x="166" y="112"/>
                    <a:pt x="169" y="124"/>
                    <a:pt x="170" y="128"/>
                  </a:cubicBezTo>
                  <a:cubicBezTo>
                    <a:pt x="172" y="133"/>
                    <a:pt x="176" y="143"/>
                    <a:pt x="175" y="148"/>
                  </a:cubicBezTo>
                  <a:cubicBezTo>
                    <a:pt x="174" y="152"/>
                    <a:pt x="167" y="173"/>
                    <a:pt x="168" y="178"/>
                  </a:cubicBezTo>
                  <a:cubicBezTo>
                    <a:pt x="170" y="182"/>
                    <a:pt x="178" y="196"/>
                    <a:pt x="181" y="202"/>
                  </a:cubicBezTo>
                  <a:cubicBezTo>
                    <a:pt x="184" y="208"/>
                    <a:pt x="189" y="214"/>
                    <a:pt x="186" y="223"/>
                  </a:cubicBezTo>
                  <a:cubicBezTo>
                    <a:pt x="142" y="224"/>
                    <a:pt x="142" y="224"/>
                    <a:pt x="142" y="224"/>
                  </a:cubicBezTo>
                  <a:cubicBezTo>
                    <a:pt x="142" y="224"/>
                    <a:pt x="141" y="232"/>
                    <a:pt x="142" y="234"/>
                  </a:cubicBezTo>
                  <a:cubicBezTo>
                    <a:pt x="144" y="236"/>
                    <a:pt x="141" y="241"/>
                    <a:pt x="141" y="244"/>
                  </a:cubicBezTo>
                  <a:cubicBezTo>
                    <a:pt x="141" y="246"/>
                    <a:pt x="141" y="246"/>
                    <a:pt x="142" y="252"/>
                  </a:cubicBezTo>
                  <a:cubicBezTo>
                    <a:pt x="144" y="257"/>
                    <a:pt x="146" y="266"/>
                    <a:pt x="143" y="270"/>
                  </a:cubicBezTo>
                  <a:cubicBezTo>
                    <a:pt x="140" y="273"/>
                    <a:pt x="138" y="275"/>
                    <a:pt x="140" y="278"/>
                  </a:cubicBezTo>
                  <a:cubicBezTo>
                    <a:pt x="142" y="282"/>
                    <a:pt x="146" y="288"/>
                    <a:pt x="145" y="290"/>
                  </a:cubicBezTo>
                  <a:cubicBezTo>
                    <a:pt x="121" y="290"/>
                    <a:pt x="121" y="290"/>
                    <a:pt x="121" y="290"/>
                  </a:cubicBezTo>
                  <a:cubicBezTo>
                    <a:pt x="120" y="289"/>
                    <a:pt x="120" y="288"/>
                    <a:pt x="120" y="288"/>
                  </a:cubicBezTo>
                  <a:cubicBezTo>
                    <a:pt x="119" y="285"/>
                    <a:pt x="115" y="282"/>
                    <a:pt x="115" y="282"/>
                  </a:cubicBezTo>
                  <a:cubicBezTo>
                    <a:pt x="112" y="278"/>
                    <a:pt x="111" y="277"/>
                    <a:pt x="108" y="276"/>
                  </a:cubicBezTo>
                  <a:cubicBezTo>
                    <a:pt x="104" y="275"/>
                    <a:pt x="95" y="274"/>
                    <a:pt x="99" y="277"/>
                  </a:cubicBezTo>
                  <a:cubicBezTo>
                    <a:pt x="103" y="279"/>
                    <a:pt x="113" y="284"/>
                    <a:pt x="113" y="287"/>
                  </a:cubicBezTo>
                  <a:cubicBezTo>
                    <a:pt x="114" y="288"/>
                    <a:pt x="114" y="289"/>
                    <a:pt x="114" y="289"/>
                  </a:cubicBezTo>
                  <a:cubicBezTo>
                    <a:pt x="89" y="288"/>
                    <a:pt x="89" y="288"/>
                    <a:pt x="89" y="288"/>
                  </a:cubicBezTo>
                  <a:cubicBezTo>
                    <a:pt x="89" y="288"/>
                    <a:pt x="89" y="288"/>
                    <a:pt x="89" y="288"/>
                  </a:cubicBezTo>
                  <a:cubicBezTo>
                    <a:pt x="88" y="280"/>
                    <a:pt x="95" y="276"/>
                    <a:pt x="97" y="274"/>
                  </a:cubicBezTo>
                  <a:cubicBezTo>
                    <a:pt x="99" y="273"/>
                    <a:pt x="95" y="270"/>
                    <a:pt x="94" y="264"/>
                  </a:cubicBezTo>
                  <a:cubicBezTo>
                    <a:pt x="92" y="259"/>
                    <a:pt x="88" y="250"/>
                    <a:pt x="85" y="247"/>
                  </a:cubicBezTo>
                  <a:cubicBezTo>
                    <a:pt x="82" y="244"/>
                    <a:pt x="82" y="232"/>
                    <a:pt x="82" y="228"/>
                  </a:cubicBezTo>
                  <a:cubicBezTo>
                    <a:pt x="82" y="224"/>
                    <a:pt x="65" y="208"/>
                    <a:pt x="62" y="206"/>
                  </a:cubicBezTo>
                  <a:cubicBezTo>
                    <a:pt x="60" y="203"/>
                    <a:pt x="60" y="193"/>
                    <a:pt x="58" y="191"/>
                  </a:cubicBezTo>
                  <a:cubicBezTo>
                    <a:pt x="56" y="189"/>
                    <a:pt x="52" y="182"/>
                    <a:pt x="49" y="179"/>
                  </a:cubicBezTo>
                  <a:cubicBezTo>
                    <a:pt x="46" y="176"/>
                    <a:pt x="50" y="168"/>
                    <a:pt x="48" y="165"/>
                  </a:cubicBezTo>
                  <a:cubicBezTo>
                    <a:pt x="46" y="162"/>
                    <a:pt x="42" y="160"/>
                    <a:pt x="38" y="158"/>
                  </a:cubicBezTo>
                  <a:cubicBezTo>
                    <a:pt x="34" y="156"/>
                    <a:pt x="31" y="139"/>
                    <a:pt x="29" y="135"/>
                  </a:cubicBezTo>
                  <a:cubicBezTo>
                    <a:pt x="27" y="131"/>
                    <a:pt x="22" y="127"/>
                    <a:pt x="17" y="124"/>
                  </a:cubicBezTo>
                  <a:cubicBezTo>
                    <a:pt x="12" y="122"/>
                    <a:pt x="9" y="119"/>
                    <a:pt x="4" y="114"/>
                  </a:cubicBezTo>
                  <a:cubicBezTo>
                    <a:pt x="0" y="108"/>
                    <a:pt x="4" y="94"/>
                    <a:pt x="6" y="90"/>
                  </a:cubicBezTo>
                  <a:cubicBezTo>
                    <a:pt x="7" y="86"/>
                    <a:pt x="8" y="76"/>
                    <a:pt x="8" y="76"/>
                  </a:cubicBezTo>
                  <a:cubicBezTo>
                    <a:pt x="57" y="60"/>
                    <a:pt x="57" y="60"/>
                    <a:pt x="57" y="60"/>
                  </a:cubicBezTo>
                  <a:cubicBezTo>
                    <a:pt x="57" y="60"/>
                    <a:pt x="63" y="52"/>
                    <a:pt x="64" y="49"/>
                  </a:cubicBezTo>
                  <a:cubicBezTo>
                    <a:pt x="66" y="46"/>
                    <a:pt x="72" y="41"/>
                    <a:pt x="75" y="38"/>
                  </a:cubicBezTo>
                  <a:cubicBezTo>
                    <a:pt x="78" y="34"/>
                    <a:pt x="78" y="29"/>
                    <a:pt x="78" y="26"/>
                  </a:cubicBezTo>
                  <a:cubicBezTo>
                    <a:pt x="78" y="24"/>
                    <a:pt x="84" y="22"/>
                    <a:pt x="86" y="20"/>
                  </a:cubicBezTo>
                  <a:cubicBezTo>
                    <a:pt x="89" y="19"/>
                    <a:pt x="86" y="10"/>
                    <a:pt x="83" y="6"/>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Mono County">
              <a:extLst>
                <a:ext uri="{FF2B5EF4-FFF2-40B4-BE49-F238E27FC236}">
                  <a16:creationId xmlns:a16="http://schemas.microsoft.com/office/drawing/2014/main" id="{FAE4ABB9-F883-424D-B194-25CABA586020}"/>
                </a:ext>
              </a:extLst>
            </p:cNvPr>
            <p:cNvSpPr>
              <a:spLocks/>
            </p:cNvSpPr>
            <p:nvPr/>
          </p:nvSpPr>
          <p:spPr bwMode="auto">
            <a:xfrm>
              <a:off x="4749801" y="3114676"/>
              <a:ext cx="814388" cy="771525"/>
            </a:xfrm>
            <a:custGeom>
              <a:avLst/>
              <a:gdLst>
                <a:gd name="T0" fmla="*/ 612 w 612"/>
                <a:gd name="T1" fmla="*/ 503 h 521"/>
                <a:gd name="T2" fmla="*/ 612 w 612"/>
                <a:gd name="T3" fmla="*/ 504 h 521"/>
                <a:gd name="T4" fmla="*/ 308 w 612"/>
                <a:gd name="T5" fmla="*/ 510 h 521"/>
                <a:gd name="T6" fmla="*/ 309 w 612"/>
                <a:gd name="T7" fmla="*/ 521 h 521"/>
                <a:gd name="T8" fmla="*/ 296 w 612"/>
                <a:gd name="T9" fmla="*/ 521 h 521"/>
                <a:gd name="T10" fmla="*/ 287 w 612"/>
                <a:gd name="T11" fmla="*/ 505 h 521"/>
                <a:gd name="T12" fmla="*/ 273 w 612"/>
                <a:gd name="T13" fmla="*/ 505 h 521"/>
                <a:gd name="T14" fmla="*/ 265 w 612"/>
                <a:gd name="T15" fmla="*/ 501 h 521"/>
                <a:gd name="T16" fmla="*/ 244 w 612"/>
                <a:gd name="T17" fmla="*/ 478 h 521"/>
                <a:gd name="T18" fmla="*/ 217 w 612"/>
                <a:gd name="T19" fmla="*/ 467 h 521"/>
                <a:gd name="T20" fmla="*/ 212 w 612"/>
                <a:gd name="T21" fmla="*/ 463 h 521"/>
                <a:gd name="T22" fmla="*/ 208 w 612"/>
                <a:gd name="T23" fmla="*/ 453 h 521"/>
                <a:gd name="T24" fmla="*/ 204 w 612"/>
                <a:gd name="T25" fmla="*/ 441 h 521"/>
                <a:gd name="T26" fmla="*/ 200 w 612"/>
                <a:gd name="T27" fmla="*/ 426 h 521"/>
                <a:gd name="T28" fmla="*/ 182 w 612"/>
                <a:gd name="T29" fmla="*/ 404 h 521"/>
                <a:gd name="T30" fmla="*/ 160 w 612"/>
                <a:gd name="T31" fmla="*/ 403 h 521"/>
                <a:gd name="T32" fmla="*/ 147 w 612"/>
                <a:gd name="T33" fmla="*/ 409 h 521"/>
                <a:gd name="T34" fmla="*/ 134 w 612"/>
                <a:gd name="T35" fmla="*/ 402 h 521"/>
                <a:gd name="T36" fmla="*/ 141 w 612"/>
                <a:gd name="T37" fmla="*/ 388 h 521"/>
                <a:gd name="T38" fmla="*/ 150 w 612"/>
                <a:gd name="T39" fmla="*/ 379 h 521"/>
                <a:gd name="T40" fmla="*/ 149 w 612"/>
                <a:gd name="T41" fmla="*/ 367 h 521"/>
                <a:gd name="T42" fmla="*/ 151 w 612"/>
                <a:gd name="T43" fmla="*/ 360 h 521"/>
                <a:gd name="T44" fmla="*/ 146 w 612"/>
                <a:gd name="T45" fmla="*/ 353 h 521"/>
                <a:gd name="T46" fmla="*/ 147 w 612"/>
                <a:gd name="T47" fmla="*/ 340 h 521"/>
                <a:gd name="T48" fmla="*/ 139 w 612"/>
                <a:gd name="T49" fmla="*/ 329 h 521"/>
                <a:gd name="T50" fmla="*/ 114 w 612"/>
                <a:gd name="T51" fmla="*/ 316 h 521"/>
                <a:gd name="T52" fmla="*/ 114 w 612"/>
                <a:gd name="T53" fmla="*/ 286 h 521"/>
                <a:gd name="T54" fmla="*/ 105 w 612"/>
                <a:gd name="T55" fmla="*/ 263 h 521"/>
                <a:gd name="T56" fmla="*/ 96 w 612"/>
                <a:gd name="T57" fmla="*/ 257 h 521"/>
                <a:gd name="T58" fmla="*/ 89 w 612"/>
                <a:gd name="T59" fmla="*/ 253 h 521"/>
                <a:gd name="T60" fmla="*/ 76 w 612"/>
                <a:gd name="T61" fmla="*/ 248 h 521"/>
                <a:gd name="T62" fmla="*/ 68 w 612"/>
                <a:gd name="T63" fmla="*/ 254 h 521"/>
                <a:gd name="T64" fmla="*/ 57 w 612"/>
                <a:gd name="T65" fmla="*/ 241 h 521"/>
                <a:gd name="T66" fmla="*/ 52 w 612"/>
                <a:gd name="T67" fmla="*/ 232 h 521"/>
                <a:gd name="T68" fmla="*/ 44 w 612"/>
                <a:gd name="T69" fmla="*/ 235 h 521"/>
                <a:gd name="T70" fmla="*/ 32 w 612"/>
                <a:gd name="T71" fmla="*/ 231 h 521"/>
                <a:gd name="T72" fmla="*/ 26 w 612"/>
                <a:gd name="T73" fmla="*/ 218 h 521"/>
                <a:gd name="T74" fmla="*/ 12 w 612"/>
                <a:gd name="T75" fmla="*/ 216 h 521"/>
                <a:gd name="T76" fmla="*/ 13 w 612"/>
                <a:gd name="T77" fmla="*/ 198 h 521"/>
                <a:gd name="T78" fmla="*/ 14 w 612"/>
                <a:gd name="T79" fmla="*/ 190 h 521"/>
                <a:gd name="T80" fmla="*/ 3 w 612"/>
                <a:gd name="T81" fmla="*/ 178 h 521"/>
                <a:gd name="T82" fmla="*/ 4 w 612"/>
                <a:gd name="T83" fmla="*/ 158 h 521"/>
                <a:gd name="T84" fmla="*/ 5 w 612"/>
                <a:gd name="T85" fmla="*/ 152 h 521"/>
                <a:gd name="T86" fmla="*/ 11 w 612"/>
                <a:gd name="T87" fmla="*/ 141 h 521"/>
                <a:gd name="T88" fmla="*/ 9 w 612"/>
                <a:gd name="T89" fmla="*/ 132 h 521"/>
                <a:gd name="T90" fmla="*/ 14 w 612"/>
                <a:gd name="T91" fmla="*/ 126 h 521"/>
                <a:gd name="T92" fmla="*/ 27 w 612"/>
                <a:gd name="T93" fmla="*/ 123 h 521"/>
                <a:gd name="T94" fmla="*/ 30 w 612"/>
                <a:gd name="T95" fmla="*/ 97 h 521"/>
                <a:gd name="T96" fmla="*/ 29 w 612"/>
                <a:gd name="T97" fmla="*/ 87 h 521"/>
                <a:gd name="T98" fmla="*/ 26 w 612"/>
                <a:gd name="T99" fmla="*/ 78 h 521"/>
                <a:gd name="T100" fmla="*/ 22 w 612"/>
                <a:gd name="T101" fmla="*/ 68 h 521"/>
                <a:gd name="T102" fmla="*/ 17 w 612"/>
                <a:gd name="T103" fmla="*/ 56 h 521"/>
                <a:gd name="T104" fmla="*/ 8 w 612"/>
                <a:gd name="T105" fmla="*/ 42 h 521"/>
                <a:gd name="T106" fmla="*/ 8 w 612"/>
                <a:gd name="T107" fmla="*/ 19 h 521"/>
                <a:gd name="T108" fmla="*/ 18 w 612"/>
                <a:gd name="T109" fmla="*/ 0 h 521"/>
                <a:gd name="T110" fmla="*/ 612 w 612"/>
                <a:gd name="T111" fmla="*/ 50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2" h="521">
                  <a:moveTo>
                    <a:pt x="612" y="503"/>
                  </a:moveTo>
                  <a:cubicBezTo>
                    <a:pt x="612" y="504"/>
                    <a:pt x="612" y="504"/>
                    <a:pt x="612" y="504"/>
                  </a:cubicBezTo>
                  <a:cubicBezTo>
                    <a:pt x="308" y="510"/>
                    <a:pt x="308" y="510"/>
                    <a:pt x="308" y="510"/>
                  </a:cubicBezTo>
                  <a:cubicBezTo>
                    <a:pt x="309" y="521"/>
                    <a:pt x="309" y="521"/>
                    <a:pt x="309" y="521"/>
                  </a:cubicBezTo>
                  <a:cubicBezTo>
                    <a:pt x="296" y="521"/>
                    <a:pt x="296" y="521"/>
                    <a:pt x="296" y="521"/>
                  </a:cubicBezTo>
                  <a:cubicBezTo>
                    <a:pt x="294" y="515"/>
                    <a:pt x="289" y="507"/>
                    <a:pt x="287" y="505"/>
                  </a:cubicBezTo>
                  <a:cubicBezTo>
                    <a:pt x="284" y="503"/>
                    <a:pt x="276" y="505"/>
                    <a:pt x="273" y="505"/>
                  </a:cubicBezTo>
                  <a:cubicBezTo>
                    <a:pt x="270" y="504"/>
                    <a:pt x="267" y="503"/>
                    <a:pt x="265" y="501"/>
                  </a:cubicBezTo>
                  <a:cubicBezTo>
                    <a:pt x="263" y="498"/>
                    <a:pt x="246" y="480"/>
                    <a:pt x="244" y="478"/>
                  </a:cubicBezTo>
                  <a:cubicBezTo>
                    <a:pt x="242" y="476"/>
                    <a:pt x="226" y="472"/>
                    <a:pt x="217" y="467"/>
                  </a:cubicBezTo>
                  <a:cubicBezTo>
                    <a:pt x="215" y="465"/>
                    <a:pt x="213" y="464"/>
                    <a:pt x="212" y="463"/>
                  </a:cubicBezTo>
                  <a:cubicBezTo>
                    <a:pt x="208" y="459"/>
                    <a:pt x="209" y="456"/>
                    <a:pt x="208" y="453"/>
                  </a:cubicBezTo>
                  <a:cubicBezTo>
                    <a:pt x="206" y="449"/>
                    <a:pt x="206" y="444"/>
                    <a:pt x="204" y="441"/>
                  </a:cubicBezTo>
                  <a:cubicBezTo>
                    <a:pt x="202" y="437"/>
                    <a:pt x="200" y="426"/>
                    <a:pt x="200" y="426"/>
                  </a:cubicBezTo>
                  <a:cubicBezTo>
                    <a:pt x="200" y="426"/>
                    <a:pt x="186" y="407"/>
                    <a:pt x="182" y="404"/>
                  </a:cubicBezTo>
                  <a:cubicBezTo>
                    <a:pt x="178" y="401"/>
                    <a:pt x="166" y="402"/>
                    <a:pt x="160" y="403"/>
                  </a:cubicBezTo>
                  <a:cubicBezTo>
                    <a:pt x="155" y="403"/>
                    <a:pt x="152" y="406"/>
                    <a:pt x="147" y="409"/>
                  </a:cubicBezTo>
                  <a:cubicBezTo>
                    <a:pt x="142" y="411"/>
                    <a:pt x="134" y="402"/>
                    <a:pt x="134" y="402"/>
                  </a:cubicBezTo>
                  <a:cubicBezTo>
                    <a:pt x="137" y="398"/>
                    <a:pt x="140" y="390"/>
                    <a:pt x="141" y="388"/>
                  </a:cubicBezTo>
                  <a:cubicBezTo>
                    <a:pt x="143" y="385"/>
                    <a:pt x="148" y="381"/>
                    <a:pt x="150" y="379"/>
                  </a:cubicBezTo>
                  <a:cubicBezTo>
                    <a:pt x="153" y="378"/>
                    <a:pt x="151" y="369"/>
                    <a:pt x="149" y="367"/>
                  </a:cubicBezTo>
                  <a:cubicBezTo>
                    <a:pt x="148" y="365"/>
                    <a:pt x="150" y="363"/>
                    <a:pt x="151" y="360"/>
                  </a:cubicBezTo>
                  <a:cubicBezTo>
                    <a:pt x="153" y="357"/>
                    <a:pt x="149" y="355"/>
                    <a:pt x="146" y="353"/>
                  </a:cubicBezTo>
                  <a:cubicBezTo>
                    <a:pt x="143" y="351"/>
                    <a:pt x="146" y="346"/>
                    <a:pt x="147" y="340"/>
                  </a:cubicBezTo>
                  <a:cubicBezTo>
                    <a:pt x="148" y="335"/>
                    <a:pt x="143" y="330"/>
                    <a:pt x="139" y="329"/>
                  </a:cubicBezTo>
                  <a:cubicBezTo>
                    <a:pt x="136" y="328"/>
                    <a:pt x="119" y="320"/>
                    <a:pt x="114" y="316"/>
                  </a:cubicBezTo>
                  <a:cubicBezTo>
                    <a:pt x="109" y="312"/>
                    <a:pt x="112" y="293"/>
                    <a:pt x="114" y="286"/>
                  </a:cubicBezTo>
                  <a:cubicBezTo>
                    <a:pt x="115" y="279"/>
                    <a:pt x="107" y="267"/>
                    <a:pt x="105" y="263"/>
                  </a:cubicBezTo>
                  <a:cubicBezTo>
                    <a:pt x="104" y="260"/>
                    <a:pt x="96" y="257"/>
                    <a:pt x="96" y="257"/>
                  </a:cubicBezTo>
                  <a:cubicBezTo>
                    <a:pt x="96" y="257"/>
                    <a:pt x="92" y="254"/>
                    <a:pt x="89" y="253"/>
                  </a:cubicBezTo>
                  <a:cubicBezTo>
                    <a:pt x="86" y="251"/>
                    <a:pt x="80" y="250"/>
                    <a:pt x="76" y="248"/>
                  </a:cubicBezTo>
                  <a:cubicBezTo>
                    <a:pt x="71" y="247"/>
                    <a:pt x="70" y="251"/>
                    <a:pt x="68" y="254"/>
                  </a:cubicBezTo>
                  <a:cubicBezTo>
                    <a:pt x="65" y="257"/>
                    <a:pt x="60" y="243"/>
                    <a:pt x="57" y="241"/>
                  </a:cubicBezTo>
                  <a:cubicBezTo>
                    <a:pt x="54" y="238"/>
                    <a:pt x="54" y="236"/>
                    <a:pt x="52" y="232"/>
                  </a:cubicBezTo>
                  <a:cubicBezTo>
                    <a:pt x="50" y="227"/>
                    <a:pt x="47" y="233"/>
                    <a:pt x="44" y="235"/>
                  </a:cubicBezTo>
                  <a:cubicBezTo>
                    <a:pt x="42" y="238"/>
                    <a:pt x="35" y="233"/>
                    <a:pt x="32" y="231"/>
                  </a:cubicBezTo>
                  <a:cubicBezTo>
                    <a:pt x="28" y="229"/>
                    <a:pt x="28" y="223"/>
                    <a:pt x="26" y="218"/>
                  </a:cubicBezTo>
                  <a:cubicBezTo>
                    <a:pt x="24" y="213"/>
                    <a:pt x="19" y="216"/>
                    <a:pt x="12" y="216"/>
                  </a:cubicBezTo>
                  <a:cubicBezTo>
                    <a:pt x="5" y="215"/>
                    <a:pt x="11" y="201"/>
                    <a:pt x="13" y="198"/>
                  </a:cubicBezTo>
                  <a:cubicBezTo>
                    <a:pt x="15" y="195"/>
                    <a:pt x="14" y="193"/>
                    <a:pt x="14" y="190"/>
                  </a:cubicBezTo>
                  <a:cubicBezTo>
                    <a:pt x="14" y="188"/>
                    <a:pt x="6" y="181"/>
                    <a:pt x="3" y="178"/>
                  </a:cubicBezTo>
                  <a:cubicBezTo>
                    <a:pt x="0" y="174"/>
                    <a:pt x="3" y="167"/>
                    <a:pt x="4" y="158"/>
                  </a:cubicBezTo>
                  <a:cubicBezTo>
                    <a:pt x="4" y="156"/>
                    <a:pt x="5" y="154"/>
                    <a:pt x="5" y="152"/>
                  </a:cubicBezTo>
                  <a:cubicBezTo>
                    <a:pt x="7" y="146"/>
                    <a:pt x="11" y="142"/>
                    <a:pt x="11" y="141"/>
                  </a:cubicBezTo>
                  <a:cubicBezTo>
                    <a:pt x="12" y="139"/>
                    <a:pt x="10" y="135"/>
                    <a:pt x="9" y="132"/>
                  </a:cubicBezTo>
                  <a:cubicBezTo>
                    <a:pt x="7" y="130"/>
                    <a:pt x="12" y="127"/>
                    <a:pt x="14" y="126"/>
                  </a:cubicBezTo>
                  <a:cubicBezTo>
                    <a:pt x="16" y="125"/>
                    <a:pt x="27" y="123"/>
                    <a:pt x="27" y="123"/>
                  </a:cubicBezTo>
                  <a:cubicBezTo>
                    <a:pt x="26" y="115"/>
                    <a:pt x="29" y="101"/>
                    <a:pt x="30" y="97"/>
                  </a:cubicBezTo>
                  <a:cubicBezTo>
                    <a:pt x="31" y="93"/>
                    <a:pt x="30" y="89"/>
                    <a:pt x="29" y="87"/>
                  </a:cubicBezTo>
                  <a:cubicBezTo>
                    <a:pt x="28" y="85"/>
                    <a:pt x="27" y="81"/>
                    <a:pt x="26" y="78"/>
                  </a:cubicBezTo>
                  <a:cubicBezTo>
                    <a:pt x="26" y="75"/>
                    <a:pt x="23" y="71"/>
                    <a:pt x="22" y="68"/>
                  </a:cubicBezTo>
                  <a:cubicBezTo>
                    <a:pt x="20" y="66"/>
                    <a:pt x="19" y="59"/>
                    <a:pt x="17" y="56"/>
                  </a:cubicBezTo>
                  <a:cubicBezTo>
                    <a:pt x="16" y="53"/>
                    <a:pt x="11" y="46"/>
                    <a:pt x="8" y="42"/>
                  </a:cubicBezTo>
                  <a:cubicBezTo>
                    <a:pt x="5" y="38"/>
                    <a:pt x="8" y="23"/>
                    <a:pt x="8" y="19"/>
                  </a:cubicBezTo>
                  <a:cubicBezTo>
                    <a:pt x="8" y="15"/>
                    <a:pt x="17" y="2"/>
                    <a:pt x="18" y="0"/>
                  </a:cubicBezTo>
                  <a:lnTo>
                    <a:pt x="612" y="503"/>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Yolo County">
              <a:extLst>
                <a:ext uri="{FF2B5EF4-FFF2-40B4-BE49-F238E27FC236}">
                  <a16:creationId xmlns:a16="http://schemas.microsoft.com/office/drawing/2014/main" id="{6A06CD43-C026-4445-A9C5-DB26817D9DD9}"/>
                </a:ext>
              </a:extLst>
            </p:cNvPr>
            <p:cNvSpPr>
              <a:spLocks/>
            </p:cNvSpPr>
            <p:nvPr/>
          </p:nvSpPr>
          <p:spPr bwMode="auto">
            <a:xfrm>
              <a:off x="3563938" y="2989263"/>
              <a:ext cx="392113" cy="379413"/>
            </a:xfrm>
            <a:custGeom>
              <a:avLst/>
              <a:gdLst>
                <a:gd name="T0" fmla="*/ 261 w 294"/>
                <a:gd name="T1" fmla="*/ 80 h 256"/>
                <a:gd name="T2" fmla="*/ 256 w 294"/>
                <a:gd name="T3" fmla="*/ 95 h 256"/>
                <a:gd name="T4" fmla="*/ 250 w 294"/>
                <a:gd name="T5" fmla="*/ 103 h 256"/>
                <a:gd name="T6" fmla="*/ 258 w 294"/>
                <a:gd name="T7" fmla="*/ 111 h 256"/>
                <a:gd name="T8" fmla="*/ 264 w 294"/>
                <a:gd name="T9" fmla="*/ 118 h 256"/>
                <a:gd name="T10" fmla="*/ 273 w 294"/>
                <a:gd name="T11" fmla="*/ 119 h 256"/>
                <a:gd name="T12" fmla="*/ 275 w 294"/>
                <a:gd name="T13" fmla="*/ 139 h 256"/>
                <a:gd name="T14" fmla="*/ 290 w 294"/>
                <a:gd name="T15" fmla="*/ 140 h 256"/>
                <a:gd name="T16" fmla="*/ 288 w 294"/>
                <a:gd name="T17" fmla="*/ 157 h 256"/>
                <a:gd name="T18" fmla="*/ 287 w 294"/>
                <a:gd name="T19" fmla="*/ 167 h 256"/>
                <a:gd name="T20" fmla="*/ 286 w 294"/>
                <a:gd name="T21" fmla="*/ 172 h 256"/>
                <a:gd name="T22" fmla="*/ 276 w 294"/>
                <a:gd name="T23" fmla="*/ 182 h 256"/>
                <a:gd name="T24" fmla="*/ 291 w 294"/>
                <a:gd name="T25" fmla="*/ 196 h 256"/>
                <a:gd name="T26" fmla="*/ 290 w 294"/>
                <a:gd name="T27" fmla="*/ 205 h 256"/>
                <a:gd name="T28" fmla="*/ 285 w 294"/>
                <a:gd name="T29" fmla="*/ 215 h 256"/>
                <a:gd name="T30" fmla="*/ 278 w 294"/>
                <a:gd name="T31" fmla="*/ 236 h 256"/>
                <a:gd name="T32" fmla="*/ 266 w 294"/>
                <a:gd name="T33" fmla="*/ 255 h 256"/>
                <a:gd name="T34" fmla="*/ 231 w 294"/>
                <a:gd name="T35" fmla="*/ 256 h 256"/>
                <a:gd name="T36" fmla="*/ 230 w 294"/>
                <a:gd name="T37" fmla="*/ 166 h 256"/>
                <a:gd name="T38" fmla="*/ 210 w 294"/>
                <a:gd name="T39" fmla="*/ 165 h 256"/>
                <a:gd name="T40" fmla="*/ 197 w 294"/>
                <a:gd name="T41" fmla="*/ 170 h 256"/>
                <a:gd name="T42" fmla="*/ 182 w 294"/>
                <a:gd name="T43" fmla="*/ 167 h 256"/>
                <a:gd name="T44" fmla="*/ 150 w 294"/>
                <a:gd name="T45" fmla="*/ 170 h 256"/>
                <a:gd name="T46" fmla="*/ 132 w 294"/>
                <a:gd name="T47" fmla="*/ 185 h 256"/>
                <a:gd name="T48" fmla="*/ 112 w 294"/>
                <a:gd name="T49" fmla="*/ 179 h 256"/>
                <a:gd name="T50" fmla="*/ 99 w 294"/>
                <a:gd name="T51" fmla="*/ 180 h 256"/>
                <a:gd name="T52" fmla="*/ 94 w 294"/>
                <a:gd name="T53" fmla="*/ 160 h 256"/>
                <a:gd name="T54" fmla="*/ 89 w 294"/>
                <a:gd name="T55" fmla="*/ 140 h 256"/>
                <a:gd name="T56" fmla="*/ 82 w 294"/>
                <a:gd name="T57" fmla="*/ 132 h 256"/>
                <a:gd name="T58" fmla="*/ 80 w 294"/>
                <a:gd name="T59" fmla="*/ 120 h 256"/>
                <a:gd name="T60" fmla="*/ 71 w 294"/>
                <a:gd name="T61" fmla="*/ 112 h 256"/>
                <a:gd name="T62" fmla="*/ 64 w 294"/>
                <a:gd name="T63" fmla="*/ 97 h 256"/>
                <a:gd name="T64" fmla="*/ 60 w 294"/>
                <a:gd name="T65" fmla="*/ 82 h 256"/>
                <a:gd name="T66" fmla="*/ 50 w 294"/>
                <a:gd name="T67" fmla="*/ 62 h 256"/>
                <a:gd name="T68" fmla="*/ 38 w 294"/>
                <a:gd name="T69" fmla="*/ 41 h 256"/>
                <a:gd name="T70" fmla="*/ 19 w 294"/>
                <a:gd name="T71" fmla="*/ 37 h 256"/>
                <a:gd name="T72" fmla="*/ 6 w 294"/>
                <a:gd name="T73" fmla="*/ 32 h 256"/>
                <a:gd name="T74" fmla="*/ 6 w 294"/>
                <a:gd name="T75" fmla="*/ 26 h 256"/>
                <a:gd name="T76" fmla="*/ 1 w 294"/>
                <a:gd name="T77" fmla="*/ 11 h 256"/>
                <a:gd name="T78" fmla="*/ 4 w 294"/>
                <a:gd name="T79" fmla="*/ 2 h 256"/>
                <a:gd name="T80" fmla="*/ 18 w 294"/>
                <a:gd name="T81" fmla="*/ 2 h 256"/>
                <a:gd name="T82" fmla="*/ 185 w 294"/>
                <a:gd name="T83" fmla="*/ 0 h 256"/>
                <a:gd name="T84" fmla="*/ 196 w 294"/>
                <a:gd name="T85" fmla="*/ 11 h 256"/>
                <a:gd name="T86" fmla="*/ 193 w 294"/>
                <a:gd name="T87" fmla="*/ 26 h 256"/>
                <a:gd name="T88" fmla="*/ 205 w 294"/>
                <a:gd name="T89" fmla="*/ 30 h 256"/>
                <a:gd name="T90" fmla="*/ 214 w 294"/>
                <a:gd name="T91" fmla="*/ 28 h 256"/>
                <a:gd name="T92" fmla="*/ 220 w 294"/>
                <a:gd name="T93" fmla="*/ 38 h 256"/>
                <a:gd name="T94" fmla="*/ 222 w 294"/>
                <a:gd name="T95" fmla="*/ 54 h 256"/>
                <a:gd name="T96" fmla="*/ 232 w 294"/>
                <a:gd name="T97" fmla="*/ 60 h 256"/>
                <a:gd name="T98" fmla="*/ 235 w 294"/>
                <a:gd name="T99" fmla="*/ 71 h 256"/>
                <a:gd name="T100" fmla="*/ 249 w 294"/>
                <a:gd name="T101" fmla="*/ 70 h 256"/>
                <a:gd name="T102" fmla="*/ 258 w 294"/>
                <a:gd name="T103" fmla="*/ 63 h 256"/>
                <a:gd name="T104" fmla="*/ 262 w 294"/>
                <a:gd name="T105" fmla="*/ 75 h 256"/>
                <a:gd name="T106" fmla="*/ 261 w 294"/>
                <a:gd name="T107"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4" h="256">
                  <a:moveTo>
                    <a:pt x="261" y="80"/>
                  </a:moveTo>
                  <a:cubicBezTo>
                    <a:pt x="260" y="86"/>
                    <a:pt x="257" y="93"/>
                    <a:pt x="256" y="95"/>
                  </a:cubicBezTo>
                  <a:cubicBezTo>
                    <a:pt x="254" y="98"/>
                    <a:pt x="250" y="103"/>
                    <a:pt x="250" y="103"/>
                  </a:cubicBezTo>
                  <a:cubicBezTo>
                    <a:pt x="250" y="103"/>
                    <a:pt x="256" y="107"/>
                    <a:pt x="258" y="111"/>
                  </a:cubicBezTo>
                  <a:cubicBezTo>
                    <a:pt x="260" y="115"/>
                    <a:pt x="260" y="118"/>
                    <a:pt x="264" y="118"/>
                  </a:cubicBezTo>
                  <a:cubicBezTo>
                    <a:pt x="268" y="118"/>
                    <a:pt x="273" y="114"/>
                    <a:pt x="273" y="119"/>
                  </a:cubicBezTo>
                  <a:cubicBezTo>
                    <a:pt x="273" y="124"/>
                    <a:pt x="271" y="139"/>
                    <a:pt x="275" y="139"/>
                  </a:cubicBezTo>
                  <a:cubicBezTo>
                    <a:pt x="279" y="139"/>
                    <a:pt x="290" y="136"/>
                    <a:pt x="290" y="140"/>
                  </a:cubicBezTo>
                  <a:cubicBezTo>
                    <a:pt x="290" y="144"/>
                    <a:pt x="288" y="154"/>
                    <a:pt x="288" y="157"/>
                  </a:cubicBezTo>
                  <a:cubicBezTo>
                    <a:pt x="289" y="160"/>
                    <a:pt x="288" y="162"/>
                    <a:pt x="287" y="167"/>
                  </a:cubicBezTo>
                  <a:cubicBezTo>
                    <a:pt x="286" y="172"/>
                    <a:pt x="292" y="169"/>
                    <a:pt x="286" y="172"/>
                  </a:cubicBezTo>
                  <a:cubicBezTo>
                    <a:pt x="280" y="176"/>
                    <a:pt x="274" y="176"/>
                    <a:pt x="276" y="182"/>
                  </a:cubicBezTo>
                  <a:cubicBezTo>
                    <a:pt x="278" y="187"/>
                    <a:pt x="291" y="193"/>
                    <a:pt x="291" y="196"/>
                  </a:cubicBezTo>
                  <a:cubicBezTo>
                    <a:pt x="291" y="200"/>
                    <a:pt x="294" y="203"/>
                    <a:pt x="290" y="205"/>
                  </a:cubicBezTo>
                  <a:cubicBezTo>
                    <a:pt x="287" y="207"/>
                    <a:pt x="286" y="210"/>
                    <a:pt x="285" y="215"/>
                  </a:cubicBezTo>
                  <a:cubicBezTo>
                    <a:pt x="284" y="220"/>
                    <a:pt x="281" y="234"/>
                    <a:pt x="278" y="236"/>
                  </a:cubicBezTo>
                  <a:cubicBezTo>
                    <a:pt x="276" y="238"/>
                    <a:pt x="269" y="249"/>
                    <a:pt x="266" y="255"/>
                  </a:cubicBezTo>
                  <a:cubicBezTo>
                    <a:pt x="231" y="256"/>
                    <a:pt x="231" y="256"/>
                    <a:pt x="231" y="256"/>
                  </a:cubicBezTo>
                  <a:cubicBezTo>
                    <a:pt x="230" y="166"/>
                    <a:pt x="230" y="166"/>
                    <a:pt x="230" y="166"/>
                  </a:cubicBezTo>
                  <a:cubicBezTo>
                    <a:pt x="230" y="166"/>
                    <a:pt x="214" y="165"/>
                    <a:pt x="210" y="165"/>
                  </a:cubicBezTo>
                  <a:cubicBezTo>
                    <a:pt x="206" y="165"/>
                    <a:pt x="202" y="168"/>
                    <a:pt x="197" y="170"/>
                  </a:cubicBezTo>
                  <a:cubicBezTo>
                    <a:pt x="192" y="171"/>
                    <a:pt x="186" y="168"/>
                    <a:pt x="182" y="167"/>
                  </a:cubicBezTo>
                  <a:cubicBezTo>
                    <a:pt x="179" y="166"/>
                    <a:pt x="155" y="169"/>
                    <a:pt x="150" y="170"/>
                  </a:cubicBezTo>
                  <a:cubicBezTo>
                    <a:pt x="146" y="170"/>
                    <a:pt x="137" y="182"/>
                    <a:pt x="132" y="185"/>
                  </a:cubicBezTo>
                  <a:cubicBezTo>
                    <a:pt x="126" y="188"/>
                    <a:pt x="116" y="182"/>
                    <a:pt x="112" y="179"/>
                  </a:cubicBezTo>
                  <a:cubicBezTo>
                    <a:pt x="109" y="176"/>
                    <a:pt x="99" y="180"/>
                    <a:pt x="99" y="180"/>
                  </a:cubicBezTo>
                  <a:cubicBezTo>
                    <a:pt x="100" y="175"/>
                    <a:pt x="96" y="165"/>
                    <a:pt x="94" y="160"/>
                  </a:cubicBezTo>
                  <a:cubicBezTo>
                    <a:pt x="93" y="156"/>
                    <a:pt x="90" y="144"/>
                    <a:pt x="89" y="140"/>
                  </a:cubicBezTo>
                  <a:cubicBezTo>
                    <a:pt x="88" y="136"/>
                    <a:pt x="85" y="132"/>
                    <a:pt x="82" y="132"/>
                  </a:cubicBezTo>
                  <a:cubicBezTo>
                    <a:pt x="78" y="131"/>
                    <a:pt x="78" y="124"/>
                    <a:pt x="80" y="120"/>
                  </a:cubicBezTo>
                  <a:cubicBezTo>
                    <a:pt x="81" y="117"/>
                    <a:pt x="76" y="115"/>
                    <a:pt x="71" y="112"/>
                  </a:cubicBezTo>
                  <a:cubicBezTo>
                    <a:pt x="66" y="110"/>
                    <a:pt x="66" y="101"/>
                    <a:pt x="64" y="97"/>
                  </a:cubicBezTo>
                  <a:cubicBezTo>
                    <a:pt x="62" y="93"/>
                    <a:pt x="60" y="85"/>
                    <a:pt x="60" y="82"/>
                  </a:cubicBezTo>
                  <a:cubicBezTo>
                    <a:pt x="60" y="78"/>
                    <a:pt x="51" y="67"/>
                    <a:pt x="50" y="62"/>
                  </a:cubicBezTo>
                  <a:cubicBezTo>
                    <a:pt x="48" y="56"/>
                    <a:pt x="40" y="44"/>
                    <a:pt x="38" y="41"/>
                  </a:cubicBezTo>
                  <a:cubicBezTo>
                    <a:pt x="36" y="38"/>
                    <a:pt x="22" y="36"/>
                    <a:pt x="19" y="37"/>
                  </a:cubicBezTo>
                  <a:cubicBezTo>
                    <a:pt x="16" y="38"/>
                    <a:pt x="8" y="34"/>
                    <a:pt x="6" y="32"/>
                  </a:cubicBezTo>
                  <a:cubicBezTo>
                    <a:pt x="6" y="30"/>
                    <a:pt x="6" y="28"/>
                    <a:pt x="6" y="26"/>
                  </a:cubicBezTo>
                  <a:cubicBezTo>
                    <a:pt x="6" y="24"/>
                    <a:pt x="2" y="14"/>
                    <a:pt x="1" y="11"/>
                  </a:cubicBezTo>
                  <a:cubicBezTo>
                    <a:pt x="0" y="8"/>
                    <a:pt x="4" y="2"/>
                    <a:pt x="4" y="2"/>
                  </a:cubicBezTo>
                  <a:cubicBezTo>
                    <a:pt x="18" y="2"/>
                    <a:pt x="18" y="2"/>
                    <a:pt x="18" y="2"/>
                  </a:cubicBezTo>
                  <a:cubicBezTo>
                    <a:pt x="185" y="0"/>
                    <a:pt x="185" y="0"/>
                    <a:pt x="185" y="0"/>
                  </a:cubicBezTo>
                  <a:cubicBezTo>
                    <a:pt x="188" y="3"/>
                    <a:pt x="197" y="8"/>
                    <a:pt x="196" y="11"/>
                  </a:cubicBezTo>
                  <a:cubicBezTo>
                    <a:pt x="194" y="14"/>
                    <a:pt x="190" y="23"/>
                    <a:pt x="193" y="26"/>
                  </a:cubicBezTo>
                  <a:cubicBezTo>
                    <a:pt x="196" y="28"/>
                    <a:pt x="202" y="32"/>
                    <a:pt x="205" y="30"/>
                  </a:cubicBezTo>
                  <a:cubicBezTo>
                    <a:pt x="208" y="28"/>
                    <a:pt x="211" y="26"/>
                    <a:pt x="214" y="28"/>
                  </a:cubicBezTo>
                  <a:cubicBezTo>
                    <a:pt x="218" y="30"/>
                    <a:pt x="220" y="34"/>
                    <a:pt x="220" y="38"/>
                  </a:cubicBezTo>
                  <a:cubicBezTo>
                    <a:pt x="220" y="41"/>
                    <a:pt x="218" y="52"/>
                    <a:pt x="222" y="54"/>
                  </a:cubicBezTo>
                  <a:cubicBezTo>
                    <a:pt x="226" y="56"/>
                    <a:pt x="232" y="56"/>
                    <a:pt x="232" y="60"/>
                  </a:cubicBezTo>
                  <a:cubicBezTo>
                    <a:pt x="232" y="63"/>
                    <a:pt x="230" y="70"/>
                    <a:pt x="235" y="71"/>
                  </a:cubicBezTo>
                  <a:cubicBezTo>
                    <a:pt x="240" y="72"/>
                    <a:pt x="245" y="73"/>
                    <a:pt x="249" y="70"/>
                  </a:cubicBezTo>
                  <a:cubicBezTo>
                    <a:pt x="253" y="66"/>
                    <a:pt x="254" y="60"/>
                    <a:pt x="258" y="63"/>
                  </a:cubicBezTo>
                  <a:cubicBezTo>
                    <a:pt x="262" y="66"/>
                    <a:pt x="264" y="68"/>
                    <a:pt x="262" y="75"/>
                  </a:cubicBezTo>
                  <a:cubicBezTo>
                    <a:pt x="262" y="77"/>
                    <a:pt x="262" y="79"/>
                    <a:pt x="261" y="80"/>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Alpine County">
              <a:extLst>
                <a:ext uri="{FF2B5EF4-FFF2-40B4-BE49-F238E27FC236}">
                  <a16:creationId xmlns:a16="http://schemas.microsoft.com/office/drawing/2014/main" id="{D47790E8-BF29-4001-A30D-26F21191D36F}"/>
                </a:ext>
              </a:extLst>
            </p:cNvPr>
            <p:cNvSpPr>
              <a:spLocks/>
            </p:cNvSpPr>
            <p:nvPr/>
          </p:nvSpPr>
          <p:spPr bwMode="auto">
            <a:xfrm>
              <a:off x="4562476" y="2990851"/>
              <a:ext cx="228600" cy="349250"/>
            </a:xfrm>
            <a:custGeom>
              <a:avLst/>
              <a:gdLst>
                <a:gd name="T0" fmla="*/ 59 w 171"/>
                <a:gd name="T1" fmla="*/ 0 h 236"/>
                <a:gd name="T2" fmla="*/ 158 w 171"/>
                <a:gd name="T3" fmla="*/ 84 h 236"/>
                <a:gd name="T4" fmla="*/ 148 w 171"/>
                <a:gd name="T5" fmla="*/ 103 h 236"/>
                <a:gd name="T6" fmla="*/ 148 w 171"/>
                <a:gd name="T7" fmla="*/ 126 h 236"/>
                <a:gd name="T8" fmla="*/ 157 w 171"/>
                <a:gd name="T9" fmla="*/ 140 h 236"/>
                <a:gd name="T10" fmla="*/ 162 w 171"/>
                <a:gd name="T11" fmla="*/ 152 h 236"/>
                <a:gd name="T12" fmla="*/ 166 w 171"/>
                <a:gd name="T13" fmla="*/ 162 h 236"/>
                <a:gd name="T14" fmla="*/ 169 w 171"/>
                <a:gd name="T15" fmla="*/ 171 h 236"/>
                <a:gd name="T16" fmla="*/ 170 w 171"/>
                <a:gd name="T17" fmla="*/ 181 h 236"/>
                <a:gd name="T18" fmla="*/ 167 w 171"/>
                <a:gd name="T19" fmla="*/ 207 h 236"/>
                <a:gd name="T20" fmla="*/ 154 w 171"/>
                <a:gd name="T21" fmla="*/ 210 h 236"/>
                <a:gd name="T22" fmla="*/ 149 w 171"/>
                <a:gd name="T23" fmla="*/ 216 h 236"/>
                <a:gd name="T24" fmla="*/ 151 w 171"/>
                <a:gd name="T25" fmla="*/ 225 h 236"/>
                <a:gd name="T26" fmla="*/ 145 w 171"/>
                <a:gd name="T27" fmla="*/ 236 h 236"/>
                <a:gd name="T28" fmla="*/ 144 w 171"/>
                <a:gd name="T29" fmla="*/ 236 h 236"/>
                <a:gd name="T30" fmla="*/ 132 w 171"/>
                <a:gd name="T31" fmla="*/ 231 h 236"/>
                <a:gd name="T32" fmla="*/ 126 w 171"/>
                <a:gd name="T33" fmla="*/ 213 h 236"/>
                <a:gd name="T34" fmla="*/ 114 w 171"/>
                <a:gd name="T35" fmla="*/ 205 h 236"/>
                <a:gd name="T36" fmla="*/ 101 w 171"/>
                <a:gd name="T37" fmla="*/ 209 h 236"/>
                <a:gd name="T38" fmla="*/ 92 w 171"/>
                <a:gd name="T39" fmla="*/ 213 h 236"/>
                <a:gd name="T40" fmla="*/ 69 w 171"/>
                <a:gd name="T41" fmla="*/ 229 h 236"/>
                <a:gd name="T42" fmla="*/ 20 w 171"/>
                <a:gd name="T43" fmla="*/ 199 h 236"/>
                <a:gd name="T44" fmla="*/ 1 w 171"/>
                <a:gd name="T45" fmla="*/ 195 h 236"/>
                <a:gd name="T46" fmla="*/ 1 w 171"/>
                <a:gd name="T47" fmla="*/ 171 h 236"/>
                <a:gd name="T48" fmla="*/ 0 w 171"/>
                <a:gd name="T49" fmla="*/ 89 h 236"/>
                <a:gd name="T50" fmla="*/ 48 w 171"/>
                <a:gd name="T51" fmla="*/ 39 h 236"/>
                <a:gd name="T52" fmla="*/ 53 w 171"/>
                <a:gd name="T53" fmla="*/ 29 h 236"/>
                <a:gd name="T54" fmla="*/ 60 w 171"/>
                <a:gd name="T55" fmla="*/ 23 h 236"/>
                <a:gd name="T56" fmla="*/ 60 w 171"/>
                <a:gd name="T57" fmla="*/ 10 h 236"/>
                <a:gd name="T58" fmla="*/ 58 w 171"/>
                <a:gd name="T59" fmla="*/ 1 h 236"/>
                <a:gd name="T60" fmla="*/ 59 w 171"/>
                <a:gd name="T6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1" h="236">
                  <a:moveTo>
                    <a:pt x="59" y="0"/>
                  </a:moveTo>
                  <a:cubicBezTo>
                    <a:pt x="158" y="84"/>
                    <a:pt x="158" y="84"/>
                    <a:pt x="158" y="84"/>
                  </a:cubicBezTo>
                  <a:cubicBezTo>
                    <a:pt x="157" y="86"/>
                    <a:pt x="148" y="99"/>
                    <a:pt x="148" y="103"/>
                  </a:cubicBezTo>
                  <a:cubicBezTo>
                    <a:pt x="148" y="107"/>
                    <a:pt x="145" y="122"/>
                    <a:pt x="148" y="126"/>
                  </a:cubicBezTo>
                  <a:cubicBezTo>
                    <a:pt x="151" y="130"/>
                    <a:pt x="156" y="137"/>
                    <a:pt x="157" y="140"/>
                  </a:cubicBezTo>
                  <a:cubicBezTo>
                    <a:pt x="159" y="143"/>
                    <a:pt x="160" y="150"/>
                    <a:pt x="162" y="152"/>
                  </a:cubicBezTo>
                  <a:cubicBezTo>
                    <a:pt x="163" y="155"/>
                    <a:pt x="166" y="159"/>
                    <a:pt x="166" y="162"/>
                  </a:cubicBezTo>
                  <a:cubicBezTo>
                    <a:pt x="167" y="165"/>
                    <a:pt x="168" y="169"/>
                    <a:pt x="169" y="171"/>
                  </a:cubicBezTo>
                  <a:cubicBezTo>
                    <a:pt x="170" y="173"/>
                    <a:pt x="171" y="177"/>
                    <a:pt x="170" y="181"/>
                  </a:cubicBezTo>
                  <a:cubicBezTo>
                    <a:pt x="169" y="185"/>
                    <a:pt x="166" y="199"/>
                    <a:pt x="167" y="207"/>
                  </a:cubicBezTo>
                  <a:cubicBezTo>
                    <a:pt x="167" y="207"/>
                    <a:pt x="156" y="209"/>
                    <a:pt x="154" y="210"/>
                  </a:cubicBezTo>
                  <a:cubicBezTo>
                    <a:pt x="152" y="211"/>
                    <a:pt x="147" y="214"/>
                    <a:pt x="149" y="216"/>
                  </a:cubicBezTo>
                  <a:cubicBezTo>
                    <a:pt x="150" y="219"/>
                    <a:pt x="152" y="223"/>
                    <a:pt x="151" y="225"/>
                  </a:cubicBezTo>
                  <a:cubicBezTo>
                    <a:pt x="151" y="226"/>
                    <a:pt x="147" y="230"/>
                    <a:pt x="145" y="236"/>
                  </a:cubicBezTo>
                  <a:cubicBezTo>
                    <a:pt x="144" y="236"/>
                    <a:pt x="144" y="236"/>
                    <a:pt x="144" y="236"/>
                  </a:cubicBezTo>
                  <a:cubicBezTo>
                    <a:pt x="140" y="236"/>
                    <a:pt x="139" y="235"/>
                    <a:pt x="132" y="231"/>
                  </a:cubicBezTo>
                  <a:cubicBezTo>
                    <a:pt x="126" y="228"/>
                    <a:pt x="126" y="219"/>
                    <a:pt x="126" y="213"/>
                  </a:cubicBezTo>
                  <a:cubicBezTo>
                    <a:pt x="125" y="206"/>
                    <a:pt x="118" y="205"/>
                    <a:pt x="114" y="205"/>
                  </a:cubicBezTo>
                  <a:cubicBezTo>
                    <a:pt x="110" y="205"/>
                    <a:pt x="104" y="207"/>
                    <a:pt x="101" y="209"/>
                  </a:cubicBezTo>
                  <a:cubicBezTo>
                    <a:pt x="98" y="212"/>
                    <a:pt x="96" y="212"/>
                    <a:pt x="92" y="213"/>
                  </a:cubicBezTo>
                  <a:cubicBezTo>
                    <a:pt x="88" y="215"/>
                    <a:pt x="69" y="229"/>
                    <a:pt x="69" y="229"/>
                  </a:cubicBezTo>
                  <a:cubicBezTo>
                    <a:pt x="69" y="229"/>
                    <a:pt x="28" y="205"/>
                    <a:pt x="20" y="199"/>
                  </a:cubicBezTo>
                  <a:cubicBezTo>
                    <a:pt x="11" y="194"/>
                    <a:pt x="1" y="195"/>
                    <a:pt x="1" y="195"/>
                  </a:cubicBezTo>
                  <a:cubicBezTo>
                    <a:pt x="1" y="171"/>
                    <a:pt x="1" y="171"/>
                    <a:pt x="1" y="171"/>
                  </a:cubicBezTo>
                  <a:cubicBezTo>
                    <a:pt x="0" y="89"/>
                    <a:pt x="0" y="89"/>
                    <a:pt x="0" y="89"/>
                  </a:cubicBezTo>
                  <a:cubicBezTo>
                    <a:pt x="24" y="72"/>
                    <a:pt x="45" y="44"/>
                    <a:pt x="48" y="39"/>
                  </a:cubicBezTo>
                  <a:cubicBezTo>
                    <a:pt x="50" y="35"/>
                    <a:pt x="52" y="32"/>
                    <a:pt x="53" y="29"/>
                  </a:cubicBezTo>
                  <a:cubicBezTo>
                    <a:pt x="54" y="25"/>
                    <a:pt x="58" y="25"/>
                    <a:pt x="60" y="23"/>
                  </a:cubicBezTo>
                  <a:cubicBezTo>
                    <a:pt x="63" y="22"/>
                    <a:pt x="62" y="15"/>
                    <a:pt x="60" y="10"/>
                  </a:cubicBezTo>
                  <a:cubicBezTo>
                    <a:pt x="59" y="5"/>
                    <a:pt x="58" y="1"/>
                    <a:pt x="58" y="1"/>
                  </a:cubicBezTo>
                  <a:lnTo>
                    <a:pt x="59" y="0"/>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Humboldt County">
              <a:extLst>
                <a:ext uri="{FF2B5EF4-FFF2-40B4-BE49-F238E27FC236}">
                  <a16:creationId xmlns:a16="http://schemas.microsoft.com/office/drawing/2014/main" id="{269DB213-0FC8-42D6-9E01-7E3AFC0598C6}"/>
                </a:ext>
              </a:extLst>
            </p:cNvPr>
            <p:cNvSpPr>
              <a:spLocks/>
            </p:cNvSpPr>
            <p:nvPr/>
          </p:nvSpPr>
          <p:spPr bwMode="auto">
            <a:xfrm>
              <a:off x="2741613" y="1414463"/>
              <a:ext cx="414338" cy="909638"/>
            </a:xfrm>
            <a:custGeom>
              <a:avLst/>
              <a:gdLst>
                <a:gd name="T0" fmla="*/ 61 w 311"/>
                <a:gd name="T1" fmla="*/ 289 h 614"/>
                <a:gd name="T2" fmla="*/ 75 w 311"/>
                <a:gd name="T3" fmla="*/ 253 h 614"/>
                <a:gd name="T4" fmla="*/ 93 w 311"/>
                <a:gd name="T5" fmla="*/ 184 h 614"/>
                <a:gd name="T6" fmla="*/ 81 w 311"/>
                <a:gd name="T7" fmla="*/ 160 h 614"/>
                <a:gd name="T8" fmla="*/ 85 w 311"/>
                <a:gd name="T9" fmla="*/ 133 h 614"/>
                <a:gd name="T10" fmla="*/ 106 w 311"/>
                <a:gd name="T11" fmla="*/ 57 h 614"/>
                <a:gd name="T12" fmla="*/ 111 w 311"/>
                <a:gd name="T13" fmla="*/ 1 h 614"/>
                <a:gd name="T14" fmla="*/ 201 w 311"/>
                <a:gd name="T15" fmla="*/ 37 h 614"/>
                <a:gd name="T16" fmla="*/ 284 w 311"/>
                <a:gd name="T17" fmla="*/ 38 h 614"/>
                <a:gd name="T18" fmla="*/ 291 w 311"/>
                <a:gd name="T19" fmla="*/ 61 h 614"/>
                <a:gd name="T20" fmla="*/ 297 w 311"/>
                <a:gd name="T21" fmla="*/ 79 h 614"/>
                <a:gd name="T22" fmla="*/ 299 w 311"/>
                <a:gd name="T23" fmla="*/ 101 h 614"/>
                <a:gd name="T24" fmla="*/ 305 w 311"/>
                <a:gd name="T25" fmla="*/ 133 h 614"/>
                <a:gd name="T26" fmla="*/ 296 w 311"/>
                <a:gd name="T27" fmla="*/ 165 h 614"/>
                <a:gd name="T28" fmla="*/ 307 w 311"/>
                <a:gd name="T29" fmla="*/ 195 h 614"/>
                <a:gd name="T30" fmla="*/ 295 w 311"/>
                <a:gd name="T31" fmla="*/ 223 h 614"/>
                <a:gd name="T32" fmla="*/ 263 w 311"/>
                <a:gd name="T33" fmla="*/ 221 h 614"/>
                <a:gd name="T34" fmla="*/ 247 w 311"/>
                <a:gd name="T35" fmla="*/ 227 h 614"/>
                <a:gd name="T36" fmla="*/ 262 w 311"/>
                <a:gd name="T37" fmla="*/ 264 h 614"/>
                <a:gd name="T38" fmla="*/ 267 w 311"/>
                <a:gd name="T39" fmla="*/ 304 h 614"/>
                <a:gd name="T40" fmla="*/ 262 w 311"/>
                <a:gd name="T41" fmla="*/ 614 h 614"/>
                <a:gd name="T42" fmla="*/ 113 w 311"/>
                <a:gd name="T43" fmla="*/ 608 h 614"/>
                <a:gd name="T44" fmla="*/ 94 w 311"/>
                <a:gd name="T45" fmla="*/ 576 h 614"/>
                <a:gd name="T46" fmla="*/ 63 w 311"/>
                <a:gd name="T47" fmla="*/ 551 h 614"/>
                <a:gd name="T48" fmla="*/ 31 w 311"/>
                <a:gd name="T49" fmla="*/ 522 h 614"/>
                <a:gd name="T50" fmla="*/ 17 w 311"/>
                <a:gd name="T51" fmla="*/ 481 h 614"/>
                <a:gd name="T52" fmla="*/ 10 w 311"/>
                <a:gd name="T53" fmla="*/ 450 h 614"/>
                <a:gd name="T54" fmla="*/ 3 w 311"/>
                <a:gd name="T55" fmla="*/ 415 h 614"/>
                <a:gd name="T56" fmla="*/ 25 w 311"/>
                <a:gd name="T57" fmla="*/ 353 h 614"/>
                <a:gd name="T58" fmla="*/ 31 w 311"/>
                <a:gd name="T59" fmla="*/ 341 h 614"/>
                <a:gd name="T60" fmla="*/ 51 w 311"/>
                <a:gd name="T61" fmla="*/ 297 h 614"/>
                <a:gd name="T62" fmla="*/ 54 w 311"/>
                <a:gd name="T63" fmla="*/ 322 h 614"/>
                <a:gd name="T64" fmla="*/ 59 w 311"/>
                <a:gd name="T65" fmla="*/ 309 h 614"/>
                <a:gd name="T66" fmla="*/ 71 w 311"/>
                <a:gd name="T67" fmla="*/ 282 h 614"/>
                <a:gd name="T68" fmla="*/ 100 w 311"/>
                <a:gd name="T69" fmla="*/ 259 h 614"/>
                <a:gd name="T70" fmla="*/ 80 w 311"/>
                <a:gd name="T71" fmla="*/ 25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1" h="614">
                  <a:moveTo>
                    <a:pt x="80" y="257"/>
                  </a:moveTo>
                  <a:cubicBezTo>
                    <a:pt x="77" y="261"/>
                    <a:pt x="63" y="286"/>
                    <a:pt x="61" y="289"/>
                  </a:cubicBezTo>
                  <a:cubicBezTo>
                    <a:pt x="58" y="293"/>
                    <a:pt x="57" y="289"/>
                    <a:pt x="59" y="285"/>
                  </a:cubicBezTo>
                  <a:cubicBezTo>
                    <a:pt x="60" y="282"/>
                    <a:pt x="73" y="257"/>
                    <a:pt x="75" y="253"/>
                  </a:cubicBezTo>
                  <a:cubicBezTo>
                    <a:pt x="77" y="250"/>
                    <a:pt x="79" y="239"/>
                    <a:pt x="82" y="233"/>
                  </a:cubicBezTo>
                  <a:cubicBezTo>
                    <a:pt x="85" y="227"/>
                    <a:pt x="92" y="190"/>
                    <a:pt x="93" y="184"/>
                  </a:cubicBezTo>
                  <a:cubicBezTo>
                    <a:pt x="93" y="178"/>
                    <a:pt x="88" y="174"/>
                    <a:pt x="84" y="172"/>
                  </a:cubicBezTo>
                  <a:cubicBezTo>
                    <a:pt x="80" y="170"/>
                    <a:pt x="81" y="165"/>
                    <a:pt x="81" y="160"/>
                  </a:cubicBezTo>
                  <a:cubicBezTo>
                    <a:pt x="81" y="155"/>
                    <a:pt x="80" y="147"/>
                    <a:pt x="80" y="143"/>
                  </a:cubicBezTo>
                  <a:cubicBezTo>
                    <a:pt x="80" y="139"/>
                    <a:pt x="81" y="137"/>
                    <a:pt x="85" y="133"/>
                  </a:cubicBezTo>
                  <a:cubicBezTo>
                    <a:pt x="88" y="129"/>
                    <a:pt x="90" y="120"/>
                    <a:pt x="91" y="113"/>
                  </a:cubicBezTo>
                  <a:cubicBezTo>
                    <a:pt x="93" y="107"/>
                    <a:pt x="104" y="65"/>
                    <a:pt x="106" y="57"/>
                  </a:cubicBezTo>
                  <a:cubicBezTo>
                    <a:pt x="108" y="49"/>
                    <a:pt x="111" y="22"/>
                    <a:pt x="112" y="11"/>
                  </a:cubicBezTo>
                  <a:cubicBezTo>
                    <a:pt x="112" y="8"/>
                    <a:pt x="112" y="4"/>
                    <a:pt x="111" y="1"/>
                  </a:cubicBezTo>
                  <a:cubicBezTo>
                    <a:pt x="201" y="0"/>
                    <a:pt x="201" y="0"/>
                    <a:pt x="201" y="0"/>
                  </a:cubicBezTo>
                  <a:cubicBezTo>
                    <a:pt x="201" y="37"/>
                    <a:pt x="201" y="37"/>
                    <a:pt x="201" y="37"/>
                  </a:cubicBezTo>
                  <a:cubicBezTo>
                    <a:pt x="237" y="37"/>
                    <a:pt x="237" y="37"/>
                    <a:pt x="237" y="37"/>
                  </a:cubicBezTo>
                  <a:cubicBezTo>
                    <a:pt x="284" y="38"/>
                    <a:pt x="284" y="38"/>
                    <a:pt x="284" y="38"/>
                  </a:cubicBezTo>
                  <a:cubicBezTo>
                    <a:pt x="284" y="38"/>
                    <a:pt x="288" y="46"/>
                    <a:pt x="289" y="50"/>
                  </a:cubicBezTo>
                  <a:cubicBezTo>
                    <a:pt x="289" y="54"/>
                    <a:pt x="289" y="57"/>
                    <a:pt x="291" y="61"/>
                  </a:cubicBezTo>
                  <a:cubicBezTo>
                    <a:pt x="294" y="64"/>
                    <a:pt x="296" y="65"/>
                    <a:pt x="296" y="69"/>
                  </a:cubicBezTo>
                  <a:cubicBezTo>
                    <a:pt x="296" y="73"/>
                    <a:pt x="294" y="76"/>
                    <a:pt x="297" y="79"/>
                  </a:cubicBezTo>
                  <a:cubicBezTo>
                    <a:pt x="301" y="83"/>
                    <a:pt x="303" y="83"/>
                    <a:pt x="301" y="87"/>
                  </a:cubicBezTo>
                  <a:cubicBezTo>
                    <a:pt x="299" y="91"/>
                    <a:pt x="297" y="97"/>
                    <a:pt x="299" y="101"/>
                  </a:cubicBezTo>
                  <a:cubicBezTo>
                    <a:pt x="301" y="104"/>
                    <a:pt x="311" y="119"/>
                    <a:pt x="309" y="123"/>
                  </a:cubicBezTo>
                  <a:cubicBezTo>
                    <a:pt x="307" y="126"/>
                    <a:pt x="305" y="127"/>
                    <a:pt x="305" y="133"/>
                  </a:cubicBezTo>
                  <a:cubicBezTo>
                    <a:pt x="305" y="138"/>
                    <a:pt x="305" y="155"/>
                    <a:pt x="302" y="157"/>
                  </a:cubicBezTo>
                  <a:cubicBezTo>
                    <a:pt x="299" y="159"/>
                    <a:pt x="292" y="161"/>
                    <a:pt x="296" y="165"/>
                  </a:cubicBezTo>
                  <a:cubicBezTo>
                    <a:pt x="300" y="170"/>
                    <a:pt x="304" y="176"/>
                    <a:pt x="305" y="181"/>
                  </a:cubicBezTo>
                  <a:cubicBezTo>
                    <a:pt x="307" y="185"/>
                    <a:pt x="309" y="191"/>
                    <a:pt x="307" y="195"/>
                  </a:cubicBezTo>
                  <a:cubicBezTo>
                    <a:pt x="306" y="199"/>
                    <a:pt x="297" y="209"/>
                    <a:pt x="297" y="212"/>
                  </a:cubicBezTo>
                  <a:cubicBezTo>
                    <a:pt x="297" y="215"/>
                    <a:pt x="300" y="218"/>
                    <a:pt x="295" y="223"/>
                  </a:cubicBezTo>
                  <a:cubicBezTo>
                    <a:pt x="291" y="227"/>
                    <a:pt x="283" y="237"/>
                    <a:pt x="280" y="233"/>
                  </a:cubicBezTo>
                  <a:cubicBezTo>
                    <a:pt x="277" y="229"/>
                    <a:pt x="266" y="219"/>
                    <a:pt x="263" y="221"/>
                  </a:cubicBezTo>
                  <a:cubicBezTo>
                    <a:pt x="261" y="222"/>
                    <a:pt x="256" y="226"/>
                    <a:pt x="253" y="225"/>
                  </a:cubicBezTo>
                  <a:cubicBezTo>
                    <a:pt x="251" y="225"/>
                    <a:pt x="246" y="221"/>
                    <a:pt x="247" y="227"/>
                  </a:cubicBezTo>
                  <a:cubicBezTo>
                    <a:pt x="249" y="233"/>
                    <a:pt x="248" y="243"/>
                    <a:pt x="251" y="247"/>
                  </a:cubicBezTo>
                  <a:cubicBezTo>
                    <a:pt x="255" y="252"/>
                    <a:pt x="261" y="261"/>
                    <a:pt x="262" y="264"/>
                  </a:cubicBezTo>
                  <a:cubicBezTo>
                    <a:pt x="263" y="267"/>
                    <a:pt x="265" y="277"/>
                    <a:pt x="265" y="283"/>
                  </a:cubicBezTo>
                  <a:cubicBezTo>
                    <a:pt x="265" y="288"/>
                    <a:pt x="267" y="304"/>
                    <a:pt x="267" y="304"/>
                  </a:cubicBezTo>
                  <a:cubicBezTo>
                    <a:pt x="263" y="614"/>
                    <a:pt x="263" y="614"/>
                    <a:pt x="263" y="614"/>
                  </a:cubicBezTo>
                  <a:cubicBezTo>
                    <a:pt x="262" y="614"/>
                    <a:pt x="262" y="614"/>
                    <a:pt x="262" y="614"/>
                  </a:cubicBezTo>
                  <a:cubicBezTo>
                    <a:pt x="115" y="611"/>
                    <a:pt x="115" y="611"/>
                    <a:pt x="115" y="611"/>
                  </a:cubicBezTo>
                  <a:cubicBezTo>
                    <a:pt x="114" y="610"/>
                    <a:pt x="113" y="609"/>
                    <a:pt x="113" y="608"/>
                  </a:cubicBezTo>
                  <a:cubicBezTo>
                    <a:pt x="109" y="602"/>
                    <a:pt x="103" y="603"/>
                    <a:pt x="100" y="603"/>
                  </a:cubicBezTo>
                  <a:cubicBezTo>
                    <a:pt x="97" y="603"/>
                    <a:pt x="95" y="584"/>
                    <a:pt x="94" y="576"/>
                  </a:cubicBezTo>
                  <a:cubicBezTo>
                    <a:pt x="93" y="568"/>
                    <a:pt x="75" y="562"/>
                    <a:pt x="73" y="559"/>
                  </a:cubicBezTo>
                  <a:cubicBezTo>
                    <a:pt x="70" y="555"/>
                    <a:pt x="66" y="555"/>
                    <a:pt x="63" y="551"/>
                  </a:cubicBezTo>
                  <a:cubicBezTo>
                    <a:pt x="61" y="547"/>
                    <a:pt x="47" y="537"/>
                    <a:pt x="43" y="533"/>
                  </a:cubicBezTo>
                  <a:cubicBezTo>
                    <a:pt x="39" y="529"/>
                    <a:pt x="36" y="525"/>
                    <a:pt x="31" y="522"/>
                  </a:cubicBezTo>
                  <a:cubicBezTo>
                    <a:pt x="25" y="519"/>
                    <a:pt x="21" y="512"/>
                    <a:pt x="14" y="505"/>
                  </a:cubicBezTo>
                  <a:cubicBezTo>
                    <a:pt x="7" y="497"/>
                    <a:pt x="15" y="485"/>
                    <a:pt x="17" y="481"/>
                  </a:cubicBezTo>
                  <a:cubicBezTo>
                    <a:pt x="19" y="477"/>
                    <a:pt x="15" y="472"/>
                    <a:pt x="13" y="467"/>
                  </a:cubicBezTo>
                  <a:cubicBezTo>
                    <a:pt x="11" y="463"/>
                    <a:pt x="11" y="454"/>
                    <a:pt x="10" y="450"/>
                  </a:cubicBezTo>
                  <a:cubicBezTo>
                    <a:pt x="9" y="446"/>
                    <a:pt x="3" y="433"/>
                    <a:pt x="1" y="431"/>
                  </a:cubicBezTo>
                  <a:cubicBezTo>
                    <a:pt x="0" y="429"/>
                    <a:pt x="1" y="420"/>
                    <a:pt x="3" y="415"/>
                  </a:cubicBezTo>
                  <a:cubicBezTo>
                    <a:pt x="5" y="411"/>
                    <a:pt x="5" y="405"/>
                    <a:pt x="7" y="400"/>
                  </a:cubicBezTo>
                  <a:cubicBezTo>
                    <a:pt x="8" y="395"/>
                    <a:pt x="23" y="358"/>
                    <a:pt x="25" y="353"/>
                  </a:cubicBezTo>
                  <a:cubicBezTo>
                    <a:pt x="27" y="349"/>
                    <a:pt x="29" y="348"/>
                    <a:pt x="33" y="348"/>
                  </a:cubicBezTo>
                  <a:cubicBezTo>
                    <a:pt x="37" y="348"/>
                    <a:pt x="33" y="343"/>
                    <a:pt x="31" y="341"/>
                  </a:cubicBezTo>
                  <a:cubicBezTo>
                    <a:pt x="29" y="339"/>
                    <a:pt x="35" y="328"/>
                    <a:pt x="37" y="325"/>
                  </a:cubicBezTo>
                  <a:cubicBezTo>
                    <a:pt x="39" y="321"/>
                    <a:pt x="47" y="303"/>
                    <a:pt x="51" y="297"/>
                  </a:cubicBezTo>
                  <a:cubicBezTo>
                    <a:pt x="55" y="291"/>
                    <a:pt x="51" y="309"/>
                    <a:pt x="48" y="312"/>
                  </a:cubicBezTo>
                  <a:cubicBezTo>
                    <a:pt x="45" y="315"/>
                    <a:pt x="47" y="318"/>
                    <a:pt x="54" y="322"/>
                  </a:cubicBezTo>
                  <a:cubicBezTo>
                    <a:pt x="61" y="326"/>
                    <a:pt x="59" y="324"/>
                    <a:pt x="61" y="320"/>
                  </a:cubicBezTo>
                  <a:cubicBezTo>
                    <a:pt x="63" y="316"/>
                    <a:pt x="60" y="313"/>
                    <a:pt x="59" y="309"/>
                  </a:cubicBezTo>
                  <a:cubicBezTo>
                    <a:pt x="59" y="306"/>
                    <a:pt x="63" y="299"/>
                    <a:pt x="65" y="297"/>
                  </a:cubicBezTo>
                  <a:cubicBezTo>
                    <a:pt x="67" y="295"/>
                    <a:pt x="70" y="286"/>
                    <a:pt x="71" y="282"/>
                  </a:cubicBezTo>
                  <a:cubicBezTo>
                    <a:pt x="73" y="278"/>
                    <a:pt x="80" y="274"/>
                    <a:pt x="83" y="274"/>
                  </a:cubicBezTo>
                  <a:cubicBezTo>
                    <a:pt x="87" y="274"/>
                    <a:pt x="97" y="265"/>
                    <a:pt x="100" y="259"/>
                  </a:cubicBezTo>
                  <a:cubicBezTo>
                    <a:pt x="103" y="254"/>
                    <a:pt x="91" y="254"/>
                    <a:pt x="88" y="253"/>
                  </a:cubicBezTo>
                  <a:cubicBezTo>
                    <a:pt x="85" y="253"/>
                    <a:pt x="83" y="254"/>
                    <a:pt x="80" y="257"/>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Colusa County">
              <a:extLst>
                <a:ext uri="{FF2B5EF4-FFF2-40B4-BE49-F238E27FC236}">
                  <a16:creationId xmlns:a16="http://schemas.microsoft.com/office/drawing/2014/main" id="{7240C3E3-64DA-485E-BA25-9CAF34375208}"/>
                </a:ext>
              </a:extLst>
            </p:cNvPr>
            <p:cNvSpPr>
              <a:spLocks/>
            </p:cNvSpPr>
            <p:nvPr/>
          </p:nvSpPr>
          <p:spPr bwMode="auto">
            <a:xfrm>
              <a:off x="3409951" y="2687638"/>
              <a:ext cx="414338" cy="304800"/>
            </a:xfrm>
            <a:custGeom>
              <a:avLst/>
              <a:gdLst>
                <a:gd name="T0" fmla="*/ 282 w 312"/>
                <a:gd name="T1" fmla="*/ 22 h 206"/>
                <a:gd name="T2" fmla="*/ 282 w 312"/>
                <a:gd name="T3" fmla="*/ 42 h 206"/>
                <a:gd name="T4" fmla="*/ 277 w 312"/>
                <a:gd name="T5" fmla="*/ 49 h 206"/>
                <a:gd name="T6" fmla="*/ 267 w 312"/>
                <a:gd name="T7" fmla="*/ 73 h 206"/>
                <a:gd name="T8" fmla="*/ 273 w 312"/>
                <a:gd name="T9" fmla="*/ 90 h 206"/>
                <a:gd name="T10" fmla="*/ 270 w 312"/>
                <a:gd name="T11" fmla="*/ 97 h 206"/>
                <a:gd name="T12" fmla="*/ 274 w 312"/>
                <a:gd name="T13" fmla="*/ 114 h 206"/>
                <a:gd name="T14" fmla="*/ 269 w 312"/>
                <a:gd name="T15" fmla="*/ 119 h 206"/>
                <a:gd name="T16" fmla="*/ 279 w 312"/>
                <a:gd name="T17" fmla="*/ 126 h 206"/>
                <a:gd name="T18" fmla="*/ 288 w 312"/>
                <a:gd name="T19" fmla="*/ 146 h 206"/>
                <a:gd name="T20" fmla="*/ 300 w 312"/>
                <a:gd name="T21" fmla="*/ 150 h 206"/>
                <a:gd name="T22" fmla="*/ 305 w 312"/>
                <a:gd name="T23" fmla="*/ 171 h 206"/>
                <a:gd name="T24" fmla="*/ 310 w 312"/>
                <a:gd name="T25" fmla="*/ 179 h 206"/>
                <a:gd name="T26" fmla="*/ 301 w 312"/>
                <a:gd name="T27" fmla="*/ 188 h 206"/>
                <a:gd name="T28" fmla="*/ 301 w 312"/>
                <a:gd name="T29" fmla="*/ 204 h 206"/>
                <a:gd name="T30" fmla="*/ 134 w 312"/>
                <a:gd name="T31" fmla="*/ 206 h 206"/>
                <a:gd name="T32" fmla="*/ 134 w 312"/>
                <a:gd name="T33" fmla="*/ 206 h 206"/>
                <a:gd name="T34" fmla="*/ 130 w 312"/>
                <a:gd name="T35" fmla="*/ 198 h 206"/>
                <a:gd name="T36" fmla="*/ 116 w 312"/>
                <a:gd name="T37" fmla="*/ 186 h 206"/>
                <a:gd name="T38" fmla="*/ 116 w 312"/>
                <a:gd name="T39" fmla="*/ 166 h 206"/>
                <a:gd name="T40" fmla="*/ 104 w 312"/>
                <a:gd name="T41" fmla="*/ 165 h 206"/>
                <a:gd name="T42" fmla="*/ 92 w 312"/>
                <a:gd name="T43" fmla="*/ 152 h 206"/>
                <a:gd name="T44" fmla="*/ 92 w 312"/>
                <a:gd name="T45" fmla="*/ 139 h 206"/>
                <a:gd name="T46" fmla="*/ 88 w 312"/>
                <a:gd name="T47" fmla="*/ 120 h 206"/>
                <a:gd name="T48" fmla="*/ 96 w 312"/>
                <a:gd name="T49" fmla="*/ 115 h 206"/>
                <a:gd name="T50" fmla="*/ 94 w 312"/>
                <a:gd name="T51" fmla="*/ 100 h 206"/>
                <a:gd name="T52" fmla="*/ 91 w 312"/>
                <a:gd name="T53" fmla="*/ 98 h 206"/>
                <a:gd name="T54" fmla="*/ 83 w 312"/>
                <a:gd name="T55" fmla="*/ 90 h 206"/>
                <a:gd name="T56" fmla="*/ 68 w 312"/>
                <a:gd name="T57" fmla="*/ 88 h 206"/>
                <a:gd name="T58" fmla="*/ 56 w 312"/>
                <a:gd name="T59" fmla="*/ 84 h 206"/>
                <a:gd name="T60" fmla="*/ 41 w 312"/>
                <a:gd name="T61" fmla="*/ 83 h 206"/>
                <a:gd name="T62" fmla="*/ 28 w 312"/>
                <a:gd name="T63" fmla="*/ 72 h 206"/>
                <a:gd name="T64" fmla="*/ 18 w 312"/>
                <a:gd name="T65" fmla="*/ 65 h 206"/>
                <a:gd name="T66" fmla="*/ 2 w 312"/>
                <a:gd name="T67" fmla="*/ 44 h 206"/>
                <a:gd name="T68" fmla="*/ 10 w 312"/>
                <a:gd name="T69" fmla="*/ 26 h 206"/>
                <a:gd name="T70" fmla="*/ 6 w 312"/>
                <a:gd name="T71" fmla="*/ 19 h 206"/>
                <a:gd name="T72" fmla="*/ 2 w 312"/>
                <a:gd name="T73" fmla="*/ 14 h 206"/>
                <a:gd name="T74" fmla="*/ 14 w 312"/>
                <a:gd name="T75" fmla="*/ 14 h 206"/>
                <a:gd name="T76" fmla="*/ 204 w 312"/>
                <a:gd name="T77" fmla="*/ 14 h 206"/>
                <a:gd name="T78" fmla="*/ 205 w 312"/>
                <a:gd name="T79" fmla="*/ 0 h 206"/>
                <a:gd name="T80" fmla="*/ 244 w 312"/>
                <a:gd name="T81" fmla="*/ 0 h 206"/>
                <a:gd name="T82" fmla="*/ 247 w 312"/>
                <a:gd name="T83" fmla="*/ 14 h 206"/>
                <a:gd name="T84" fmla="*/ 247 w 312"/>
                <a:gd name="T85" fmla="*/ 14 h 206"/>
                <a:gd name="T86" fmla="*/ 282 w 312"/>
                <a:gd name="T87" fmla="*/ 14 h 206"/>
                <a:gd name="T88" fmla="*/ 283 w 312"/>
                <a:gd name="T89" fmla="*/ 14 h 206"/>
                <a:gd name="T90" fmla="*/ 282 w 312"/>
                <a:gd name="T91" fmla="*/ 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206">
                  <a:moveTo>
                    <a:pt x="282" y="22"/>
                  </a:moveTo>
                  <a:cubicBezTo>
                    <a:pt x="281" y="27"/>
                    <a:pt x="284" y="36"/>
                    <a:pt x="282" y="42"/>
                  </a:cubicBezTo>
                  <a:cubicBezTo>
                    <a:pt x="281" y="43"/>
                    <a:pt x="279" y="46"/>
                    <a:pt x="277" y="49"/>
                  </a:cubicBezTo>
                  <a:cubicBezTo>
                    <a:pt x="273" y="57"/>
                    <a:pt x="266" y="69"/>
                    <a:pt x="267" y="73"/>
                  </a:cubicBezTo>
                  <a:cubicBezTo>
                    <a:pt x="269" y="78"/>
                    <a:pt x="275" y="88"/>
                    <a:pt x="273" y="90"/>
                  </a:cubicBezTo>
                  <a:cubicBezTo>
                    <a:pt x="271" y="93"/>
                    <a:pt x="268" y="94"/>
                    <a:pt x="270" y="97"/>
                  </a:cubicBezTo>
                  <a:cubicBezTo>
                    <a:pt x="271" y="100"/>
                    <a:pt x="278" y="112"/>
                    <a:pt x="274" y="114"/>
                  </a:cubicBezTo>
                  <a:cubicBezTo>
                    <a:pt x="271" y="115"/>
                    <a:pt x="262" y="117"/>
                    <a:pt x="269" y="119"/>
                  </a:cubicBezTo>
                  <a:cubicBezTo>
                    <a:pt x="276" y="121"/>
                    <a:pt x="278" y="124"/>
                    <a:pt x="279" y="126"/>
                  </a:cubicBezTo>
                  <a:cubicBezTo>
                    <a:pt x="280" y="129"/>
                    <a:pt x="284" y="147"/>
                    <a:pt x="288" y="146"/>
                  </a:cubicBezTo>
                  <a:cubicBezTo>
                    <a:pt x="292" y="146"/>
                    <a:pt x="298" y="147"/>
                    <a:pt x="300" y="150"/>
                  </a:cubicBezTo>
                  <a:cubicBezTo>
                    <a:pt x="302" y="152"/>
                    <a:pt x="302" y="168"/>
                    <a:pt x="305" y="171"/>
                  </a:cubicBezTo>
                  <a:cubicBezTo>
                    <a:pt x="308" y="174"/>
                    <a:pt x="312" y="176"/>
                    <a:pt x="310" y="179"/>
                  </a:cubicBezTo>
                  <a:cubicBezTo>
                    <a:pt x="308" y="182"/>
                    <a:pt x="302" y="185"/>
                    <a:pt x="301" y="188"/>
                  </a:cubicBezTo>
                  <a:cubicBezTo>
                    <a:pt x="300" y="192"/>
                    <a:pt x="298" y="200"/>
                    <a:pt x="301" y="204"/>
                  </a:cubicBezTo>
                  <a:cubicBezTo>
                    <a:pt x="134" y="206"/>
                    <a:pt x="134" y="206"/>
                    <a:pt x="134" y="206"/>
                  </a:cubicBezTo>
                  <a:cubicBezTo>
                    <a:pt x="134" y="206"/>
                    <a:pt x="134" y="206"/>
                    <a:pt x="134" y="206"/>
                  </a:cubicBezTo>
                  <a:cubicBezTo>
                    <a:pt x="134" y="203"/>
                    <a:pt x="132" y="201"/>
                    <a:pt x="130" y="198"/>
                  </a:cubicBezTo>
                  <a:cubicBezTo>
                    <a:pt x="127" y="196"/>
                    <a:pt x="119" y="190"/>
                    <a:pt x="116" y="186"/>
                  </a:cubicBezTo>
                  <a:cubicBezTo>
                    <a:pt x="114" y="182"/>
                    <a:pt x="116" y="170"/>
                    <a:pt x="116" y="166"/>
                  </a:cubicBezTo>
                  <a:cubicBezTo>
                    <a:pt x="116" y="163"/>
                    <a:pt x="108" y="165"/>
                    <a:pt x="104" y="165"/>
                  </a:cubicBezTo>
                  <a:cubicBezTo>
                    <a:pt x="100" y="165"/>
                    <a:pt x="96" y="154"/>
                    <a:pt x="92" y="152"/>
                  </a:cubicBezTo>
                  <a:cubicBezTo>
                    <a:pt x="89" y="150"/>
                    <a:pt x="92" y="144"/>
                    <a:pt x="92" y="139"/>
                  </a:cubicBezTo>
                  <a:cubicBezTo>
                    <a:pt x="92" y="134"/>
                    <a:pt x="90" y="125"/>
                    <a:pt x="88" y="120"/>
                  </a:cubicBezTo>
                  <a:cubicBezTo>
                    <a:pt x="87" y="116"/>
                    <a:pt x="96" y="115"/>
                    <a:pt x="96" y="115"/>
                  </a:cubicBezTo>
                  <a:cubicBezTo>
                    <a:pt x="94" y="100"/>
                    <a:pt x="94" y="100"/>
                    <a:pt x="94" y="100"/>
                  </a:cubicBezTo>
                  <a:cubicBezTo>
                    <a:pt x="94" y="100"/>
                    <a:pt x="94" y="100"/>
                    <a:pt x="91" y="98"/>
                  </a:cubicBezTo>
                  <a:cubicBezTo>
                    <a:pt x="88" y="97"/>
                    <a:pt x="85" y="94"/>
                    <a:pt x="83" y="90"/>
                  </a:cubicBezTo>
                  <a:cubicBezTo>
                    <a:pt x="81" y="87"/>
                    <a:pt x="72" y="88"/>
                    <a:pt x="68" y="88"/>
                  </a:cubicBezTo>
                  <a:cubicBezTo>
                    <a:pt x="63" y="88"/>
                    <a:pt x="58" y="86"/>
                    <a:pt x="56" y="84"/>
                  </a:cubicBezTo>
                  <a:cubicBezTo>
                    <a:pt x="54" y="82"/>
                    <a:pt x="47" y="84"/>
                    <a:pt x="41" y="83"/>
                  </a:cubicBezTo>
                  <a:cubicBezTo>
                    <a:pt x="35" y="82"/>
                    <a:pt x="30" y="74"/>
                    <a:pt x="28" y="72"/>
                  </a:cubicBezTo>
                  <a:cubicBezTo>
                    <a:pt x="26" y="69"/>
                    <a:pt x="22" y="66"/>
                    <a:pt x="18" y="65"/>
                  </a:cubicBezTo>
                  <a:cubicBezTo>
                    <a:pt x="14" y="64"/>
                    <a:pt x="5" y="48"/>
                    <a:pt x="2" y="44"/>
                  </a:cubicBezTo>
                  <a:cubicBezTo>
                    <a:pt x="0" y="39"/>
                    <a:pt x="7" y="28"/>
                    <a:pt x="10" y="26"/>
                  </a:cubicBezTo>
                  <a:cubicBezTo>
                    <a:pt x="14" y="23"/>
                    <a:pt x="9" y="21"/>
                    <a:pt x="6" y="19"/>
                  </a:cubicBezTo>
                  <a:cubicBezTo>
                    <a:pt x="2" y="17"/>
                    <a:pt x="2" y="14"/>
                    <a:pt x="2" y="14"/>
                  </a:cubicBezTo>
                  <a:cubicBezTo>
                    <a:pt x="14" y="14"/>
                    <a:pt x="14" y="14"/>
                    <a:pt x="14" y="14"/>
                  </a:cubicBezTo>
                  <a:cubicBezTo>
                    <a:pt x="204" y="14"/>
                    <a:pt x="204" y="14"/>
                    <a:pt x="204" y="14"/>
                  </a:cubicBezTo>
                  <a:cubicBezTo>
                    <a:pt x="205" y="0"/>
                    <a:pt x="205" y="0"/>
                    <a:pt x="205" y="0"/>
                  </a:cubicBezTo>
                  <a:cubicBezTo>
                    <a:pt x="244" y="0"/>
                    <a:pt x="244" y="0"/>
                    <a:pt x="244" y="0"/>
                  </a:cubicBezTo>
                  <a:cubicBezTo>
                    <a:pt x="244" y="0"/>
                    <a:pt x="247" y="12"/>
                    <a:pt x="247" y="14"/>
                  </a:cubicBezTo>
                  <a:cubicBezTo>
                    <a:pt x="247" y="14"/>
                    <a:pt x="247" y="14"/>
                    <a:pt x="247" y="14"/>
                  </a:cubicBezTo>
                  <a:cubicBezTo>
                    <a:pt x="282" y="14"/>
                    <a:pt x="282" y="14"/>
                    <a:pt x="282" y="14"/>
                  </a:cubicBezTo>
                  <a:cubicBezTo>
                    <a:pt x="283" y="14"/>
                    <a:pt x="283" y="14"/>
                    <a:pt x="283" y="14"/>
                  </a:cubicBezTo>
                  <a:cubicBezTo>
                    <a:pt x="283" y="17"/>
                    <a:pt x="282" y="20"/>
                    <a:pt x="282" y="22"/>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Shasta County">
              <a:extLst>
                <a:ext uri="{FF2B5EF4-FFF2-40B4-BE49-F238E27FC236}">
                  <a16:creationId xmlns:a16="http://schemas.microsoft.com/office/drawing/2014/main" id="{19A474B4-2623-4DB0-831C-2D5E7686B055}"/>
                </a:ext>
              </a:extLst>
            </p:cNvPr>
            <p:cNvSpPr>
              <a:spLocks/>
            </p:cNvSpPr>
            <p:nvPr/>
          </p:nvSpPr>
          <p:spPr bwMode="auto">
            <a:xfrm>
              <a:off x="3286126" y="1592263"/>
              <a:ext cx="733425" cy="565150"/>
            </a:xfrm>
            <a:custGeom>
              <a:avLst/>
              <a:gdLst>
                <a:gd name="T0" fmla="*/ 13 w 551"/>
                <a:gd name="T1" fmla="*/ 380 h 381"/>
                <a:gd name="T2" fmla="*/ 8 w 551"/>
                <a:gd name="T3" fmla="*/ 378 h 381"/>
                <a:gd name="T4" fmla="*/ 20 w 551"/>
                <a:gd name="T5" fmla="*/ 339 h 381"/>
                <a:gd name="T6" fmla="*/ 41 w 551"/>
                <a:gd name="T7" fmla="*/ 321 h 381"/>
                <a:gd name="T8" fmla="*/ 58 w 551"/>
                <a:gd name="T9" fmla="*/ 310 h 381"/>
                <a:gd name="T10" fmla="*/ 86 w 551"/>
                <a:gd name="T11" fmla="*/ 283 h 381"/>
                <a:gd name="T12" fmla="*/ 102 w 551"/>
                <a:gd name="T13" fmla="*/ 269 h 381"/>
                <a:gd name="T14" fmla="*/ 121 w 551"/>
                <a:gd name="T15" fmla="*/ 258 h 381"/>
                <a:gd name="T16" fmla="*/ 109 w 551"/>
                <a:gd name="T17" fmla="*/ 225 h 381"/>
                <a:gd name="T18" fmla="*/ 116 w 551"/>
                <a:gd name="T19" fmla="*/ 199 h 381"/>
                <a:gd name="T20" fmla="*/ 131 w 551"/>
                <a:gd name="T21" fmla="*/ 173 h 381"/>
                <a:gd name="T22" fmla="*/ 137 w 551"/>
                <a:gd name="T23" fmla="*/ 144 h 381"/>
                <a:gd name="T24" fmla="*/ 150 w 551"/>
                <a:gd name="T25" fmla="*/ 97 h 381"/>
                <a:gd name="T26" fmla="*/ 174 w 551"/>
                <a:gd name="T27" fmla="*/ 51 h 381"/>
                <a:gd name="T28" fmla="*/ 201 w 551"/>
                <a:gd name="T29" fmla="*/ 23 h 381"/>
                <a:gd name="T30" fmla="*/ 186 w 551"/>
                <a:gd name="T31" fmla="*/ 3 h 381"/>
                <a:gd name="T32" fmla="*/ 509 w 551"/>
                <a:gd name="T33" fmla="*/ 1 h 381"/>
                <a:gd name="T34" fmla="*/ 547 w 551"/>
                <a:gd name="T35" fmla="*/ 119 h 381"/>
                <a:gd name="T36" fmla="*/ 551 w 551"/>
                <a:gd name="T37" fmla="*/ 307 h 381"/>
                <a:gd name="T38" fmla="*/ 495 w 551"/>
                <a:gd name="T39" fmla="*/ 307 h 381"/>
                <a:gd name="T40" fmla="*/ 471 w 551"/>
                <a:gd name="T41" fmla="*/ 312 h 381"/>
                <a:gd name="T42" fmla="*/ 448 w 551"/>
                <a:gd name="T43" fmla="*/ 311 h 381"/>
                <a:gd name="T44" fmla="*/ 419 w 551"/>
                <a:gd name="T45" fmla="*/ 314 h 381"/>
                <a:gd name="T46" fmla="*/ 357 w 551"/>
                <a:gd name="T47" fmla="*/ 323 h 381"/>
                <a:gd name="T48" fmla="*/ 308 w 551"/>
                <a:gd name="T49" fmla="*/ 328 h 381"/>
                <a:gd name="T50" fmla="*/ 277 w 551"/>
                <a:gd name="T51" fmla="*/ 341 h 381"/>
                <a:gd name="T52" fmla="*/ 256 w 551"/>
                <a:gd name="T53" fmla="*/ 342 h 381"/>
                <a:gd name="T54" fmla="*/ 183 w 551"/>
                <a:gd name="T55" fmla="*/ 337 h 381"/>
                <a:gd name="T56" fmla="*/ 159 w 551"/>
                <a:gd name="T57" fmla="*/ 347 h 381"/>
                <a:gd name="T58" fmla="*/ 111 w 551"/>
                <a:gd name="T59" fmla="*/ 347 h 381"/>
                <a:gd name="T60" fmla="*/ 73 w 551"/>
                <a:gd name="T61" fmla="*/ 351 h 381"/>
                <a:gd name="T62" fmla="*/ 46 w 551"/>
                <a:gd name="T63" fmla="*/ 36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1" h="381">
                  <a:moveTo>
                    <a:pt x="29" y="369"/>
                  </a:moveTo>
                  <a:cubicBezTo>
                    <a:pt x="24" y="369"/>
                    <a:pt x="13" y="380"/>
                    <a:pt x="13" y="380"/>
                  </a:cubicBezTo>
                  <a:cubicBezTo>
                    <a:pt x="12" y="381"/>
                    <a:pt x="12" y="381"/>
                    <a:pt x="12" y="381"/>
                  </a:cubicBezTo>
                  <a:cubicBezTo>
                    <a:pt x="11" y="380"/>
                    <a:pt x="9" y="379"/>
                    <a:pt x="8" y="378"/>
                  </a:cubicBezTo>
                  <a:cubicBezTo>
                    <a:pt x="0" y="372"/>
                    <a:pt x="9" y="357"/>
                    <a:pt x="10" y="353"/>
                  </a:cubicBezTo>
                  <a:cubicBezTo>
                    <a:pt x="11" y="349"/>
                    <a:pt x="15" y="343"/>
                    <a:pt x="20" y="339"/>
                  </a:cubicBezTo>
                  <a:cubicBezTo>
                    <a:pt x="25" y="335"/>
                    <a:pt x="27" y="329"/>
                    <a:pt x="29" y="325"/>
                  </a:cubicBezTo>
                  <a:cubicBezTo>
                    <a:pt x="31" y="321"/>
                    <a:pt x="37" y="321"/>
                    <a:pt x="41" y="321"/>
                  </a:cubicBezTo>
                  <a:cubicBezTo>
                    <a:pt x="44" y="321"/>
                    <a:pt x="46" y="318"/>
                    <a:pt x="48" y="314"/>
                  </a:cubicBezTo>
                  <a:cubicBezTo>
                    <a:pt x="50" y="310"/>
                    <a:pt x="55" y="310"/>
                    <a:pt x="58" y="310"/>
                  </a:cubicBezTo>
                  <a:cubicBezTo>
                    <a:pt x="61" y="310"/>
                    <a:pt x="73" y="289"/>
                    <a:pt x="75" y="287"/>
                  </a:cubicBezTo>
                  <a:cubicBezTo>
                    <a:pt x="78" y="284"/>
                    <a:pt x="81" y="283"/>
                    <a:pt x="86" y="283"/>
                  </a:cubicBezTo>
                  <a:cubicBezTo>
                    <a:pt x="91" y="282"/>
                    <a:pt x="93" y="277"/>
                    <a:pt x="94" y="273"/>
                  </a:cubicBezTo>
                  <a:cubicBezTo>
                    <a:pt x="95" y="269"/>
                    <a:pt x="97" y="269"/>
                    <a:pt x="102" y="269"/>
                  </a:cubicBezTo>
                  <a:cubicBezTo>
                    <a:pt x="107" y="269"/>
                    <a:pt x="105" y="265"/>
                    <a:pt x="107" y="263"/>
                  </a:cubicBezTo>
                  <a:cubicBezTo>
                    <a:pt x="109" y="260"/>
                    <a:pt x="115" y="259"/>
                    <a:pt x="121" y="258"/>
                  </a:cubicBezTo>
                  <a:cubicBezTo>
                    <a:pt x="127" y="257"/>
                    <a:pt x="119" y="242"/>
                    <a:pt x="117" y="238"/>
                  </a:cubicBezTo>
                  <a:cubicBezTo>
                    <a:pt x="116" y="234"/>
                    <a:pt x="109" y="227"/>
                    <a:pt x="109" y="225"/>
                  </a:cubicBezTo>
                  <a:cubicBezTo>
                    <a:pt x="108" y="223"/>
                    <a:pt x="107" y="218"/>
                    <a:pt x="105" y="213"/>
                  </a:cubicBezTo>
                  <a:cubicBezTo>
                    <a:pt x="104" y="207"/>
                    <a:pt x="112" y="203"/>
                    <a:pt x="116" y="199"/>
                  </a:cubicBezTo>
                  <a:cubicBezTo>
                    <a:pt x="120" y="196"/>
                    <a:pt x="116" y="191"/>
                    <a:pt x="115" y="186"/>
                  </a:cubicBezTo>
                  <a:cubicBezTo>
                    <a:pt x="113" y="181"/>
                    <a:pt x="127" y="175"/>
                    <a:pt x="131" y="173"/>
                  </a:cubicBezTo>
                  <a:cubicBezTo>
                    <a:pt x="134" y="171"/>
                    <a:pt x="132" y="157"/>
                    <a:pt x="132" y="153"/>
                  </a:cubicBezTo>
                  <a:cubicBezTo>
                    <a:pt x="132" y="149"/>
                    <a:pt x="135" y="146"/>
                    <a:pt x="137" y="144"/>
                  </a:cubicBezTo>
                  <a:cubicBezTo>
                    <a:pt x="138" y="142"/>
                    <a:pt x="145" y="127"/>
                    <a:pt x="147" y="123"/>
                  </a:cubicBezTo>
                  <a:cubicBezTo>
                    <a:pt x="149" y="119"/>
                    <a:pt x="149" y="103"/>
                    <a:pt x="150" y="97"/>
                  </a:cubicBezTo>
                  <a:cubicBezTo>
                    <a:pt x="151" y="92"/>
                    <a:pt x="167" y="82"/>
                    <a:pt x="172" y="75"/>
                  </a:cubicBezTo>
                  <a:cubicBezTo>
                    <a:pt x="177" y="69"/>
                    <a:pt x="174" y="55"/>
                    <a:pt x="174" y="51"/>
                  </a:cubicBezTo>
                  <a:cubicBezTo>
                    <a:pt x="174" y="46"/>
                    <a:pt x="191" y="43"/>
                    <a:pt x="195" y="41"/>
                  </a:cubicBezTo>
                  <a:cubicBezTo>
                    <a:pt x="200" y="38"/>
                    <a:pt x="201" y="28"/>
                    <a:pt x="201" y="23"/>
                  </a:cubicBezTo>
                  <a:cubicBezTo>
                    <a:pt x="201" y="17"/>
                    <a:pt x="197" y="13"/>
                    <a:pt x="193" y="10"/>
                  </a:cubicBezTo>
                  <a:cubicBezTo>
                    <a:pt x="191" y="9"/>
                    <a:pt x="189" y="6"/>
                    <a:pt x="186" y="3"/>
                  </a:cubicBezTo>
                  <a:cubicBezTo>
                    <a:pt x="186" y="3"/>
                    <a:pt x="186" y="3"/>
                    <a:pt x="186" y="3"/>
                  </a:cubicBezTo>
                  <a:cubicBezTo>
                    <a:pt x="509" y="1"/>
                    <a:pt x="509" y="1"/>
                    <a:pt x="509" y="1"/>
                  </a:cubicBezTo>
                  <a:cubicBezTo>
                    <a:pt x="546" y="0"/>
                    <a:pt x="546" y="0"/>
                    <a:pt x="546" y="0"/>
                  </a:cubicBezTo>
                  <a:cubicBezTo>
                    <a:pt x="547" y="119"/>
                    <a:pt x="547" y="119"/>
                    <a:pt x="547" y="119"/>
                  </a:cubicBezTo>
                  <a:cubicBezTo>
                    <a:pt x="551" y="119"/>
                    <a:pt x="551" y="119"/>
                    <a:pt x="551" y="119"/>
                  </a:cubicBezTo>
                  <a:cubicBezTo>
                    <a:pt x="551" y="307"/>
                    <a:pt x="551" y="307"/>
                    <a:pt x="551" y="307"/>
                  </a:cubicBezTo>
                  <a:cubicBezTo>
                    <a:pt x="551" y="307"/>
                    <a:pt x="551" y="307"/>
                    <a:pt x="551" y="307"/>
                  </a:cubicBezTo>
                  <a:cubicBezTo>
                    <a:pt x="495" y="307"/>
                    <a:pt x="495" y="307"/>
                    <a:pt x="495" y="307"/>
                  </a:cubicBezTo>
                  <a:cubicBezTo>
                    <a:pt x="479" y="307"/>
                    <a:pt x="479" y="307"/>
                    <a:pt x="479" y="307"/>
                  </a:cubicBezTo>
                  <a:cubicBezTo>
                    <a:pt x="479" y="307"/>
                    <a:pt x="475" y="310"/>
                    <a:pt x="471" y="312"/>
                  </a:cubicBezTo>
                  <a:cubicBezTo>
                    <a:pt x="468" y="314"/>
                    <a:pt x="460" y="311"/>
                    <a:pt x="457" y="311"/>
                  </a:cubicBezTo>
                  <a:cubicBezTo>
                    <a:pt x="455" y="311"/>
                    <a:pt x="451" y="313"/>
                    <a:pt x="448" y="311"/>
                  </a:cubicBezTo>
                  <a:cubicBezTo>
                    <a:pt x="445" y="309"/>
                    <a:pt x="439" y="305"/>
                    <a:pt x="435" y="305"/>
                  </a:cubicBezTo>
                  <a:cubicBezTo>
                    <a:pt x="431" y="305"/>
                    <a:pt x="423" y="313"/>
                    <a:pt x="419" y="314"/>
                  </a:cubicBezTo>
                  <a:cubicBezTo>
                    <a:pt x="414" y="315"/>
                    <a:pt x="384" y="315"/>
                    <a:pt x="379" y="315"/>
                  </a:cubicBezTo>
                  <a:cubicBezTo>
                    <a:pt x="373" y="315"/>
                    <a:pt x="360" y="321"/>
                    <a:pt x="357" y="323"/>
                  </a:cubicBezTo>
                  <a:cubicBezTo>
                    <a:pt x="353" y="325"/>
                    <a:pt x="342" y="323"/>
                    <a:pt x="337" y="323"/>
                  </a:cubicBezTo>
                  <a:cubicBezTo>
                    <a:pt x="333" y="323"/>
                    <a:pt x="313" y="328"/>
                    <a:pt x="308" y="328"/>
                  </a:cubicBezTo>
                  <a:cubicBezTo>
                    <a:pt x="303" y="328"/>
                    <a:pt x="293" y="335"/>
                    <a:pt x="290" y="336"/>
                  </a:cubicBezTo>
                  <a:cubicBezTo>
                    <a:pt x="287" y="337"/>
                    <a:pt x="281" y="339"/>
                    <a:pt x="277" y="341"/>
                  </a:cubicBezTo>
                  <a:cubicBezTo>
                    <a:pt x="274" y="343"/>
                    <a:pt x="273" y="340"/>
                    <a:pt x="269" y="339"/>
                  </a:cubicBezTo>
                  <a:cubicBezTo>
                    <a:pt x="266" y="339"/>
                    <a:pt x="261" y="341"/>
                    <a:pt x="256" y="342"/>
                  </a:cubicBezTo>
                  <a:cubicBezTo>
                    <a:pt x="251" y="343"/>
                    <a:pt x="233" y="344"/>
                    <a:pt x="219" y="343"/>
                  </a:cubicBezTo>
                  <a:cubicBezTo>
                    <a:pt x="206" y="343"/>
                    <a:pt x="187" y="339"/>
                    <a:pt x="183" y="337"/>
                  </a:cubicBezTo>
                  <a:cubicBezTo>
                    <a:pt x="179" y="335"/>
                    <a:pt x="177" y="337"/>
                    <a:pt x="172" y="339"/>
                  </a:cubicBezTo>
                  <a:cubicBezTo>
                    <a:pt x="167" y="340"/>
                    <a:pt x="163" y="346"/>
                    <a:pt x="159" y="347"/>
                  </a:cubicBezTo>
                  <a:cubicBezTo>
                    <a:pt x="155" y="349"/>
                    <a:pt x="138" y="358"/>
                    <a:pt x="133" y="359"/>
                  </a:cubicBezTo>
                  <a:cubicBezTo>
                    <a:pt x="129" y="361"/>
                    <a:pt x="113" y="349"/>
                    <a:pt x="111" y="347"/>
                  </a:cubicBezTo>
                  <a:cubicBezTo>
                    <a:pt x="109" y="345"/>
                    <a:pt x="101" y="347"/>
                    <a:pt x="95" y="347"/>
                  </a:cubicBezTo>
                  <a:cubicBezTo>
                    <a:pt x="90" y="348"/>
                    <a:pt x="77" y="351"/>
                    <a:pt x="73" y="351"/>
                  </a:cubicBezTo>
                  <a:cubicBezTo>
                    <a:pt x="70" y="351"/>
                    <a:pt x="59" y="365"/>
                    <a:pt x="56" y="369"/>
                  </a:cubicBezTo>
                  <a:cubicBezTo>
                    <a:pt x="53" y="372"/>
                    <a:pt x="49" y="369"/>
                    <a:pt x="46" y="367"/>
                  </a:cubicBezTo>
                  <a:cubicBezTo>
                    <a:pt x="43" y="366"/>
                    <a:pt x="35" y="368"/>
                    <a:pt x="29" y="369"/>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Yuba County">
              <a:extLst>
                <a:ext uri="{FF2B5EF4-FFF2-40B4-BE49-F238E27FC236}">
                  <a16:creationId xmlns:a16="http://schemas.microsoft.com/office/drawing/2014/main" id="{4DBABF5D-7155-4C59-A130-3D4BAC08CEE1}"/>
                </a:ext>
              </a:extLst>
            </p:cNvPr>
            <p:cNvSpPr>
              <a:spLocks/>
            </p:cNvSpPr>
            <p:nvPr/>
          </p:nvSpPr>
          <p:spPr bwMode="auto">
            <a:xfrm>
              <a:off x="3897313" y="2554288"/>
              <a:ext cx="260350" cy="434975"/>
            </a:xfrm>
            <a:custGeom>
              <a:avLst/>
              <a:gdLst>
                <a:gd name="T0" fmla="*/ 109 w 196"/>
                <a:gd name="T1" fmla="*/ 52 h 294"/>
                <a:gd name="T2" fmla="*/ 122 w 196"/>
                <a:gd name="T3" fmla="*/ 52 h 294"/>
                <a:gd name="T4" fmla="*/ 123 w 196"/>
                <a:gd name="T5" fmla="*/ 45 h 294"/>
                <a:gd name="T6" fmla="*/ 136 w 196"/>
                <a:gd name="T7" fmla="*/ 47 h 294"/>
                <a:gd name="T8" fmla="*/ 145 w 196"/>
                <a:gd name="T9" fmla="*/ 50 h 294"/>
                <a:gd name="T10" fmla="*/ 157 w 196"/>
                <a:gd name="T11" fmla="*/ 30 h 294"/>
                <a:gd name="T12" fmla="*/ 168 w 196"/>
                <a:gd name="T13" fmla="*/ 26 h 294"/>
                <a:gd name="T14" fmla="*/ 175 w 196"/>
                <a:gd name="T15" fmla="*/ 20 h 294"/>
                <a:gd name="T16" fmla="*/ 174 w 196"/>
                <a:gd name="T17" fmla="*/ 14 h 294"/>
                <a:gd name="T18" fmla="*/ 175 w 196"/>
                <a:gd name="T19" fmla="*/ 14 h 294"/>
                <a:gd name="T20" fmla="*/ 195 w 196"/>
                <a:gd name="T21" fmla="*/ 0 h 294"/>
                <a:gd name="T22" fmla="*/ 195 w 196"/>
                <a:gd name="T23" fmla="*/ 0 h 294"/>
                <a:gd name="T24" fmla="*/ 196 w 196"/>
                <a:gd name="T25" fmla="*/ 30 h 294"/>
                <a:gd name="T26" fmla="*/ 184 w 196"/>
                <a:gd name="T27" fmla="*/ 47 h 294"/>
                <a:gd name="T28" fmla="*/ 190 w 196"/>
                <a:gd name="T29" fmla="*/ 48 h 294"/>
                <a:gd name="T30" fmla="*/ 192 w 196"/>
                <a:gd name="T31" fmla="*/ 102 h 294"/>
                <a:gd name="T32" fmla="*/ 192 w 196"/>
                <a:gd name="T33" fmla="*/ 102 h 294"/>
                <a:gd name="T34" fmla="*/ 184 w 196"/>
                <a:gd name="T35" fmla="*/ 100 h 294"/>
                <a:gd name="T36" fmla="*/ 170 w 196"/>
                <a:gd name="T37" fmla="*/ 102 h 294"/>
                <a:gd name="T38" fmla="*/ 154 w 196"/>
                <a:gd name="T39" fmla="*/ 114 h 294"/>
                <a:gd name="T40" fmla="*/ 151 w 196"/>
                <a:gd name="T41" fmla="*/ 124 h 294"/>
                <a:gd name="T42" fmla="*/ 142 w 196"/>
                <a:gd name="T43" fmla="*/ 126 h 294"/>
                <a:gd name="T44" fmla="*/ 136 w 196"/>
                <a:gd name="T45" fmla="*/ 136 h 294"/>
                <a:gd name="T46" fmla="*/ 134 w 196"/>
                <a:gd name="T47" fmla="*/ 145 h 294"/>
                <a:gd name="T48" fmla="*/ 118 w 196"/>
                <a:gd name="T49" fmla="*/ 152 h 294"/>
                <a:gd name="T50" fmla="*/ 116 w 196"/>
                <a:gd name="T51" fmla="*/ 165 h 294"/>
                <a:gd name="T52" fmla="*/ 111 w 196"/>
                <a:gd name="T53" fmla="*/ 172 h 294"/>
                <a:gd name="T54" fmla="*/ 110 w 196"/>
                <a:gd name="T55" fmla="*/ 249 h 294"/>
                <a:gd name="T56" fmla="*/ 106 w 196"/>
                <a:gd name="T57" fmla="*/ 242 h 294"/>
                <a:gd name="T58" fmla="*/ 95 w 196"/>
                <a:gd name="T59" fmla="*/ 246 h 294"/>
                <a:gd name="T60" fmla="*/ 87 w 196"/>
                <a:gd name="T61" fmla="*/ 255 h 294"/>
                <a:gd name="T62" fmla="*/ 68 w 196"/>
                <a:gd name="T63" fmla="*/ 267 h 294"/>
                <a:gd name="T64" fmla="*/ 42 w 196"/>
                <a:gd name="T65" fmla="*/ 272 h 294"/>
                <a:gd name="T66" fmla="*/ 25 w 196"/>
                <a:gd name="T67" fmla="*/ 281 h 294"/>
                <a:gd name="T68" fmla="*/ 18 w 196"/>
                <a:gd name="T69" fmla="*/ 294 h 294"/>
                <a:gd name="T70" fmla="*/ 16 w 196"/>
                <a:gd name="T71" fmla="*/ 277 h 294"/>
                <a:gd name="T72" fmla="*/ 12 w 196"/>
                <a:gd name="T73" fmla="*/ 258 h 294"/>
                <a:gd name="T74" fmla="*/ 10 w 196"/>
                <a:gd name="T75" fmla="*/ 236 h 294"/>
                <a:gd name="T76" fmla="*/ 11 w 196"/>
                <a:gd name="T77" fmla="*/ 214 h 294"/>
                <a:gd name="T78" fmla="*/ 3 w 196"/>
                <a:gd name="T79" fmla="*/ 176 h 294"/>
                <a:gd name="T80" fmla="*/ 1 w 196"/>
                <a:gd name="T81" fmla="*/ 166 h 294"/>
                <a:gd name="T82" fmla="*/ 1 w 196"/>
                <a:gd name="T83" fmla="*/ 160 h 294"/>
                <a:gd name="T84" fmla="*/ 2 w 196"/>
                <a:gd name="T85" fmla="*/ 150 h 294"/>
                <a:gd name="T86" fmla="*/ 2 w 196"/>
                <a:gd name="T87" fmla="*/ 138 h 294"/>
                <a:gd name="T88" fmla="*/ 12 w 196"/>
                <a:gd name="T89" fmla="*/ 136 h 294"/>
                <a:gd name="T90" fmla="*/ 28 w 196"/>
                <a:gd name="T91" fmla="*/ 140 h 294"/>
                <a:gd name="T92" fmla="*/ 47 w 196"/>
                <a:gd name="T93" fmla="*/ 133 h 294"/>
                <a:gd name="T94" fmla="*/ 65 w 196"/>
                <a:gd name="T95" fmla="*/ 127 h 294"/>
                <a:gd name="T96" fmla="*/ 88 w 196"/>
                <a:gd name="T97" fmla="*/ 96 h 294"/>
                <a:gd name="T98" fmla="*/ 90 w 196"/>
                <a:gd name="T99" fmla="*/ 82 h 294"/>
                <a:gd name="T100" fmla="*/ 98 w 196"/>
                <a:gd name="T101" fmla="*/ 66 h 294"/>
                <a:gd name="T102" fmla="*/ 100 w 196"/>
                <a:gd name="T103" fmla="*/ 46 h 294"/>
                <a:gd name="T104" fmla="*/ 109 w 196"/>
                <a:gd name="T105" fmla="*/ 46 h 294"/>
                <a:gd name="T106" fmla="*/ 109 w 196"/>
                <a:gd name="T107" fmla="*/ 5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294">
                  <a:moveTo>
                    <a:pt x="109" y="52"/>
                  </a:moveTo>
                  <a:cubicBezTo>
                    <a:pt x="122" y="52"/>
                    <a:pt x="122" y="52"/>
                    <a:pt x="122" y="52"/>
                  </a:cubicBezTo>
                  <a:cubicBezTo>
                    <a:pt x="123" y="45"/>
                    <a:pt x="123" y="45"/>
                    <a:pt x="123" y="45"/>
                  </a:cubicBezTo>
                  <a:cubicBezTo>
                    <a:pt x="123" y="45"/>
                    <a:pt x="131" y="46"/>
                    <a:pt x="136" y="47"/>
                  </a:cubicBezTo>
                  <a:cubicBezTo>
                    <a:pt x="142" y="48"/>
                    <a:pt x="142" y="50"/>
                    <a:pt x="145" y="50"/>
                  </a:cubicBezTo>
                  <a:cubicBezTo>
                    <a:pt x="148" y="49"/>
                    <a:pt x="157" y="30"/>
                    <a:pt x="157" y="30"/>
                  </a:cubicBezTo>
                  <a:cubicBezTo>
                    <a:pt x="157" y="30"/>
                    <a:pt x="167" y="28"/>
                    <a:pt x="168" y="26"/>
                  </a:cubicBezTo>
                  <a:cubicBezTo>
                    <a:pt x="168" y="23"/>
                    <a:pt x="172" y="22"/>
                    <a:pt x="175" y="20"/>
                  </a:cubicBezTo>
                  <a:cubicBezTo>
                    <a:pt x="177" y="18"/>
                    <a:pt x="176" y="16"/>
                    <a:pt x="174" y="14"/>
                  </a:cubicBezTo>
                  <a:cubicBezTo>
                    <a:pt x="175" y="14"/>
                    <a:pt x="175" y="14"/>
                    <a:pt x="175" y="14"/>
                  </a:cubicBezTo>
                  <a:cubicBezTo>
                    <a:pt x="175" y="14"/>
                    <a:pt x="185" y="7"/>
                    <a:pt x="195" y="0"/>
                  </a:cubicBezTo>
                  <a:cubicBezTo>
                    <a:pt x="195" y="0"/>
                    <a:pt x="195" y="0"/>
                    <a:pt x="195" y="0"/>
                  </a:cubicBezTo>
                  <a:cubicBezTo>
                    <a:pt x="196" y="30"/>
                    <a:pt x="196" y="30"/>
                    <a:pt x="196" y="30"/>
                  </a:cubicBezTo>
                  <a:cubicBezTo>
                    <a:pt x="196" y="30"/>
                    <a:pt x="185" y="38"/>
                    <a:pt x="184" y="47"/>
                  </a:cubicBezTo>
                  <a:cubicBezTo>
                    <a:pt x="190" y="48"/>
                    <a:pt x="190" y="48"/>
                    <a:pt x="190" y="48"/>
                  </a:cubicBezTo>
                  <a:cubicBezTo>
                    <a:pt x="192" y="102"/>
                    <a:pt x="192" y="102"/>
                    <a:pt x="192" y="102"/>
                  </a:cubicBezTo>
                  <a:cubicBezTo>
                    <a:pt x="192" y="102"/>
                    <a:pt x="192" y="102"/>
                    <a:pt x="192" y="102"/>
                  </a:cubicBezTo>
                  <a:cubicBezTo>
                    <a:pt x="189" y="102"/>
                    <a:pt x="186" y="101"/>
                    <a:pt x="184" y="100"/>
                  </a:cubicBezTo>
                  <a:cubicBezTo>
                    <a:pt x="180" y="98"/>
                    <a:pt x="176" y="100"/>
                    <a:pt x="170" y="102"/>
                  </a:cubicBezTo>
                  <a:cubicBezTo>
                    <a:pt x="170" y="102"/>
                    <a:pt x="154" y="110"/>
                    <a:pt x="154" y="114"/>
                  </a:cubicBezTo>
                  <a:cubicBezTo>
                    <a:pt x="154" y="117"/>
                    <a:pt x="154" y="124"/>
                    <a:pt x="151" y="124"/>
                  </a:cubicBezTo>
                  <a:cubicBezTo>
                    <a:pt x="148" y="124"/>
                    <a:pt x="144" y="124"/>
                    <a:pt x="142" y="126"/>
                  </a:cubicBezTo>
                  <a:cubicBezTo>
                    <a:pt x="140" y="128"/>
                    <a:pt x="135" y="132"/>
                    <a:pt x="136" y="136"/>
                  </a:cubicBezTo>
                  <a:cubicBezTo>
                    <a:pt x="136" y="139"/>
                    <a:pt x="137" y="145"/>
                    <a:pt x="134" y="145"/>
                  </a:cubicBezTo>
                  <a:cubicBezTo>
                    <a:pt x="132" y="145"/>
                    <a:pt x="118" y="148"/>
                    <a:pt x="118" y="152"/>
                  </a:cubicBezTo>
                  <a:cubicBezTo>
                    <a:pt x="118" y="156"/>
                    <a:pt x="116" y="165"/>
                    <a:pt x="116" y="165"/>
                  </a:cubicBezTo>
                  <a:cubicBezTo>
                    <a:pt x="111" y="172"/>
                    <a:pt x="111" y="172"/>
                    <a:pt x="111" y="172"/>
                  </a:cubicBezTo>
                  <a:cubicBezTo>
                    <a:pt x="110" y="249"/>
                    <a:pt x="110" y="249"/>
                    <a:pt x="110" y="249"/>
                  </a:cubicBezTo>
                  <a:cubicBezTo>
                    <a:pt x="108" y="247"/>
                    <a:pt x="107" y="245"/>
                    <a:pt x="106" y="242"/>
                  </a:cubicBezTo>
                  <a:cubicBezTo>
                    <a:pt x="106" y="242"/>
                    <a:pt x="96" y="243"/>
                    <a:pt x="95" y="246"/>
                  </a:cubicBezTo>
                  <a:cubicBezTo>
                    <a:pt x="94" y="248"/>
                    <a:pt x="90" y="253"/>
                    <a:pt x="87" y="255"/>
                  </a:cubicBezTo>
                  <a:cubicBezTo>
                    <a:pt x="84" y="257"/>
                    <a:pt x="72" y="267"/>
                    <a:pt x="68" y="267"/>
                  </a:cubicBezTo>
                  <a:cubicBezTo>
                    <a:pt x="63" y="267"/>
                    <a:pt x="44" y="270"/>
                    <a:pt x="42" y="272"/>
                  </a:cubicBezTo>
                  <a:cubicBezTo>
                    <a:pt x="39" y="273"/>
                    <a:pt x="26" y="279"/>
                    <a:pt x="25" y="281"/>
                  </a:cubicBezTo>
                  <a:cubicBezTo>
                    <a:pt x="24" y="283"/>
                    <a:pt x="18" y="294"/>
                    <a:pt x="18" y="294"/>
                  </a:cubicBezTo>
                  <a:cubicBezTo>
                    <a:pt x="18" y="294"/>
                    <a:pt x="16" y="279"/>
                    <a:pt x="16" y="277"/>
                  </a:cubicBezTo>
                  <a:cubicBezTo>
                    <a:pt x="16" y="275"/>
                    <a:pt x="13" y="262"/>
                    <a:pt x="12" y="258"/>
                  </a:cubicBezTo>
                  <a:cubicBezTo>
                    <a:pt x="12" y="254"/>
                    <a:pt x="10" y="240"/>
                    <a:pt x="10" y="236"/>
                  </a:cubicBezTo>
                  <a:cubicBezTo>
                    <a:pt x="10" y="232"/>
                    <a:pt x="11" y="218"/>
                    <a:pt x="11" y="214"/>
                  </a:cubicBezTo>
                  <a:cubicBezTo>
                    <a:pt x="11" y="210"/>
                    <a:pt x="3" y="178"/>
                    <a:pt x="3" y="176"/>
                  </a:cubicBezTo>
                  <a:cubicBezTo>
                    <a:pt x="3" y="173"/>
                    <a:pt x="2" y="170"/>
                    <a:pt x="1" y="166"/>
                  </a:cubicBezTo>
                  <a:cubicBezTo>
                    <a:pt x="0" y="163"/>
                    <a:pt x="1" y="162"/>
                    <a:pt x="1" y="160"/>
                  </a:cubicBezTo>
                  <a:cubicBezTo>
                    <a:pt x="1" y="157"/>
                    <a:pt x="2" y="154"/>
                    <a:pt x="2" y="150"/>
                  </a:cubicBezTo>
                  <a:cubicBezTo>
                    <a:pt x="1" y="146"/>
                    <a:pt x="2" y="138"/>
                    <a:pt x="2" y="138"/>
                  </a:cubicBezTo>
                  <a:cubicBezTo>
                    <a:pt x="2" y="138"/>
                    <a:pt x="8" y="136"/>
                    <a:pt x="12" y="136"/>
                  </a:cubicBezTo>
                  <a:cubicBezTo>
                    <a:pt x="15" y="136"/>
                    <a:pt x="22" y="140"/>
                    <a:pt x="28" y="140"/>
                  </a:cubicBezTo>
                  <a:cubicBezTo>
                    <a:pt x="33" y="140"/>
                    <a:pt x="46" y="135"/>
                    <a:pt x="47" y="133"/>
                  </a:cubicBezTo>
                  <a:cubicBezTo>
                    <a:pt x="48" y="131"/>
                    <a:pt x="50" y="128"/>
                    <a:pt x="65" y="127"/>
                  </a:cubicBezTo>
                  <a:cubicBezTo>
                    <a:pt x="80" y="126"/>
                    <a:pt x="86" y="100"/>
                    <a:pt x="88" y="96"/>
                  </a:cubicBezTo>
                  <a:cubicBezTo>
                    <a:pt x="89" y="92"/>
                    <a:pt x="90" y="89"/>
                    <a:pt x="90" y="82"/>
                  </a:cubicBezTo>
                  <a:cubicBezTo>
                    <a:pt x="90" y="76"/>
                    <a:pt x="94" y="70"/>
                    <a:pt x="98" y="66"/>
                  </a:cubicBezTo>
                  <a:cubicBezTo>
                    <a:pt x="101" y="62"/>
                    <a:pt x="100" y="46"/>
                    <a:pt x="100" y="46"/>
                  </a:cubicBezTo>
                  <a:cubicBezTo>
                    <a:pt x="109" y="46"/>
                    <a:pt x="109" y="46"/>
                    <a:pt x="109" y="46"/>
                  </a:cubicBezTo>
                  <a:lnTo>
                    <a:pt x="109" y="52"/>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Lassen County">
              <a:extLst>
                <a:ext uri="{FF2B5EF4-FFF2-40B4-BE49-F238E27FC236}">
                  <a16:creationId xmlns:a16="http://schemas.microsoft.com/office/drawing/2014/main" id="{E0950625-4841-4428-B468-AB0153093D55}"/>
                </a:ext>
              </a:extLst>
            </p:cNvPr>
            <p:cNvSpPr>
              <a:spLocks/>
            </p:cNvSpPr>
            <p:nvPr/>
          </p:nvSpPr>
          <p:spPr bwMode="auto">
            <a:xfrm>
              <a:off x="4013201" y="1587501"/>
              <a:ext cx="565150" cy="909638"/>
            </a:xfrm>
            <a:custGeom>
              <a:avLst/>
              <a:gdLst>
                <a:gd name="T0" fmla="*/ 410 w 425"/>
                <a:gd name="T1" fmla="*/ 0 h 614"/>
                <a:gd name="T2" fmla="*/ 425 w 425"/>
                <a:gd name="T3" fmla="*/ 613 h 614"/>
                <a:gd name="T4" fmla="*/ 424 w 425"/>
                <a:gd name="T5" fmla="*/ 613 h 614"/>
                <a:gd name="T6" fmla="*/ 381 w 425"/>
                <a:gd name="T7" fmla="*/ 614 h 614"/>
                <a:gd name="T8" fmla="*/ 381 w 425"/>
                <a:gd name="T9" fmla="*/ 614 h 614"/>
                <a:gd name="T10" fmla="*/ 381 w 425"/>
                <a:gd name="T11" fmla="*/ 602 h 614"/>
                <a:gd name="T12" fmla="*/ 391 w 425"/>
                <a:gd name="T13" fmla="*/ 590 h 614"/>
                <a:gd name="T14" fmla="*/ 391 w 425"/>
                <a:gd name="T15" fmla="*/ 547 h 614"/>
                <a:gd name="T16" fmla="*/ 393 w 425"/>
                <a:gd name="T17" fmla="*/ 540 h 614"/>
                <a:gd name="T18" fmla="*/ 391 w 425"/>
                <a:gd name="T19" fmla="*/ 530 h 614"/>
                <a:gd name="T20" fmla="*/ 388 w 425"/>
                <a:gd name="T21" fmla="*/ 520 h 614"/>
                <a:gd name="T22" fmla="*/ 379 w 425"/>
                <a:gd name="T23" fmla="*/ 513 h 614"/>
                <a:gd name="T24" fmla="*/ 368 w 425"/>
                <a:gd name="T25" fmla="*/ 494 h 614"/>
                <a:gd name="T26" fmla="*/ 348 w 425"/>
                <a:gd name="T27" fmla="*/ 460 h 614"/>
                <a:gd name="T28" fmla="*/ 337 w 425"/>
                <a:gd name="T29" fmla="*/ 448 h 614"/>
                <a:gd name="T30" fmla="*/ 305 w 425"/>
                <a:gd name="T31" fmla="*/ 446 h 614"/>
                <a:gd name="T32" fmla="*/ 305 w 425"/>
                <a:gd name="T33" fmla="*/ 436 h 614"/>
                <a:gd name="T34" fmla="*/ 293 w 425"/>
                <a:gd name="T35" fmla="*/ 430 h 614"/>
                <a:gd name="T36" fmla="*/ 278 w 425"/>
                <a:gd name="T37" fmla="*/ 413 h 614"/>
                <a:gd name="T38" fmla="*/ 270 w 425"/>
                <a:gd name="T39" fmla="*/ 404 h 614"/>
                <a:gd name="T40" fmla="*/ 260 w 425"/>
                <a:gd name="T41" fmla="*/ 393 h 614"/>
                <a:gd name="T42" fmla="*/ 239 w 425"/>
                <a:gd name="T43" fmla="*/ 388 h 614"/>
                <a:gd name="T44" fmla="*/ 239 w 425"/>
                <a:gd name="T45" fmla="*/ 379 h 614"/>
                <a:gd name="T46" fmla="*/ 213 w 425"/>
                <a:gd name="T47" fmla="*/ 368 h 614"/>
                <a:gd name="T48" fmla="*/ 191 w 425"/>
                <a:gd name="T49" fmla="*/ 369 h 614"/>
                <a:gd name="T50" fmla="*/ 191 w 425"/>
                <a:gd name="T51" fmla="*/ 364 h 614"/>
                <a:gd name="T52" fmla="*/ 179 w 425"/>
                <a:gd name="T53" fmla="*/ 364 h 614"/>
                <a:gd name="T54" fmla="*/ 146 w 425"/>
                <a:gd name="T55" fmla="*/ 398 h 614"/>
                <a:gd name="T56" fmla="*/ 145 w 425"/>
                <a:gd name="T57" fmla="*/ 415 h 614"/>
                <a:gd name="T58" fmla="*/ 131 w 425"/>
                <a:gd name="T59" fmla="*/ 416 h 614"/>
                <a:gd name="T60" fmla="*/ 122 w 425"/>
                <a:gd name="T61" fmla="*/ 404 h 614"/>
                <a:gd name="T62" fmla="*/ 109 w 425"/>
                <a:gd name="T63" fmla="*/ 405 h 614"/>
                <a:gd name="T64" fmla="*/ 109 w 425"/>
                <a:gd name="T65" fmla="*/ 398 h 614"/>
                <a:gd name="T66" fmla="*/ 95 w 425"/>
                <a:gd name="T67" fmla="*/ 398 h 614"/>
                <a:gd name="T68" fmla="*/ 95 w 425"/>
                <a:gd name="T69" fmla="*/ 388 h 614"/>
                <a:gd name="T70" fmla="*/ 89 w 425"/>
                <a:gd name="T71" fmla="*/ 387 h 614"/>
                <a:gd name="T72" fmla="*/ 87 w 425"/>
                <a:gd name="T73" fmla="*/ 310 h 614"/>
                <a:gd name="T74" fmla="*/ 5 w 425"/>
                <a:gd name="T75" fmla="*/ 310 h 614"/>
                <a:gd name="T76" fmla="*/ 5 w 425"/>
                <a:gd name="T77" fmla="*/ 310 h 614"/>
                <a:gd name="T78" fmla="*/ 5 w 425"/>
                <a:gd name="T79" fmla="*/ 122 h 614"/>
                <a:gd name="T80" fmla="*/ 1 w 425"/>
                <a:gd name="T81" fmla="*/ 122 h 614"/>
                <a:gd name="T82" fmla="*/ 0 w 425"/>
                <a:gd name="T83" fmla="*/ 3 h 614"/>
                <a:gd name="T84" fmla="*/ 409 w 425"/>
                <a:gd name="T85" fmla="*/ 0 h 614"/>
                <a:gd name="T86" fmla="*/ 410 w 425"/>
                <a:gd name="T8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614">
                  <a:moveTo>
                    <a:pt x="410" y="0"/>
                  </a:moveTo>
                  <a:cubicBezTo>
                    <a:pt x="425" y="613"/>
                    <a:pt x="425" y="613"/>
                    <a:pt x="425" y="613"/>
                  </a:cubicBezTo>
                  <a:cubicBezTo>
                    <a:pt x="424" y="613"/>
                    <a:pt x="424" y="613"/>
                    <a:pt x="424" y="613"/>
                  </a:cubicBezTo>
                  <a:cubicBezTo>
                    <a:pt x="381" y="614"/>
                    <a:pt x="381" y="614"/>
                    <a:pt x="381" y="614"/>
                  </a:cubicBezTo>
                  <a:cubicBezTo>
                    <a:pt x="381" y="614"/>
                    <a:pt x="381" y="614"/>
                    <a:pt x="381" y="614"/>
                  </a:cubicBezTo>
                  <a:cubicBezTo>
                    <a:pt x="381" y="602"/>
                    <a:pt x="381" y="602"/>
                    <a:pt x="381" y="602"/>
                  </a:cubicBezTo>
                  <a:cubicBezTo>
                    <a:pt x="391" y="590"/>
                    <a:pt x="391" y="590"/>
                    <a:pt x="391" y="590"/>
                  </a:cubicBezTo>
                  <a:cubicBezTo>
                    <a:pt x="391" y="590"/>
                    <a:pt x="391" y="551"/>
                    <a:pt x="391" y="547"/>
                  </a:cubicBezTo>
                  <a:cubicBezTo>
                    <a:pt x="391" y="543"/>
                    <a:pt x="392" y="542"/>
                    <a:pt x="393" y="540"/>
                  </a:cubicBezTo>
                  <a:cubicBezTo>
                    <a:pt x="393" y="538"/>
                    <a:pt x="391" y="530"/>
                    <a:pt x="391" y="530"/>
                  </a:cubicBezTo>
                  <a:cubicBezTo>
                    <a:pt x="391" y="530"/>
                    <a:pt x="389" y="523"/>
                    <a:pt x="388" y="520"/>
                  </a:cubicBezTo>
                  <a:cubicBezTo>
                    <a:pt x="387" y="518"/>
                    <a:pt x="382" y="516"/>
                    <a:pt x="379" y="513"/>
                  </a:cubicBezTo>
                  <a:cubicBezTo>
                    <a:pt x="377" y="510"/>
                    <a:pt x="373" y="501"/>
                    <a:pt x="368" y="494"/>
                  </a:cubicBezTo>
                  <a:cubicBezTo>
                    <a:pt x="363" y="488"/>
                    <a:pt x="351" y="466"/>
                    <a:pt x="348" y="460"/>
                  </a:cubicBezTo>
                  <a:cubicBezTo>
                    <a:pt x="345" y="454"/>
                    <a:pt x="341" y="449"/>
                    <a:pt x="337" y="448"/>
                  </a:cubicBezTo>
                  <a:cubicBezTo>
                    <a:pt x="333" y="448"/>
                    <a:pt x="305" y="446"/>
                    <a:pt x="305" y="446"/>
                  </a:cubicBezTo>
                  <a:cubicBezTo>
                    <a:pt x="305" y="436"/>
                    <a:pt x="305" y="436"/>
                    <a:pt x="305" y="436"/>
                  </a:cubicBezTo>
                  <a:cubicBezTo>
                    <a:pt x="305" y="436"/>
                    <a:pt x="296" y="434"/>
                    <a:pt x="293" y="430"/>
                  </a:cubicBezTo>
                  <a:cubicBezTo>
                    <a:pt x="291" y="426"/>
                    <a:pt x="279" y="416"/>
                    <a:pt x="278" y="413"/>
                  </a:cubicBezTo>
                  <a:cubicBezTo>
                    <a:pt x="277" y="410"/>
                    <a:pt x="273" y="407"/>
                    <a:pt x="270" y="404"/>
                  </a:cubicBezTo>
                  <a:cubicBezTo>
                    <a:pt x="267" y="402"/>
                    <a:pt x="263" y="396"/>
                    <a:pt x="260" y="393"/>
                  </a:cubicBezTo>
                  <a:cubicBezTo>
                    <a:pt x="257" y="390"/>
                    <a:pt x="239" y="388"/>
                    <a:pt x="239" y="388"/>
                  </a:cubicBezTo>
                  <a:cubicBezTo>
                    <a:pt x="239" y="379"/>
                    <a:pt x="239" y="379"/>
                    <a:pt x="239" y="379"/>
                  </a:cubicBezTo>
                  <a:cubicBezTo>
                    <a:pt x="213" y="368"/>
                    <a:pt x="213" y="368"/>
                    <a:pt x="213" y="368"/>
                  </a:cubicBezTo>
                  <a:cubicBezTo>
                    <a:pt x="191" y="369"/>
                    <a:pt x="191" y="369"/>
                    <a:pt x="191" y="369"/>
                  </a:cubicBezTo>
                  <a:cubicBezTo>
                    <a:pt x="191" y="364"/>
                    <a:pt x="191" y="364"/>
                    <a:pt x="191" y="364"/>
                  </a:cubicBezTo>
                  <a:cubicBezTo>
                    <a:pt x="179" y="364"/>
                    <a:pt x="179" y="364"/>
                    <a:pt x="179" y="364"/>
                  </a:cubicBezTo>
                  <a:cubicBezTo>
                    <a:pt x="146" y="398"/>
                    <a:pt x="146" y="398"/>
                    <a:pt x="146" y="398"/>
                  </a:cubicBezTo>
                  <a:cubicBezTo>
                    <a:pt x="145" y="415"/>
                    <a:pt x="145" y="415"/>
                    <a:pt x="145" y="415"/>
                  </a:cubicBezTo>
                  <a:cubicBezTo>
                    <a:pt x="131" y="416"/>
                    <a:pt x="131" y="416"/>
                    <a:pt x="131" y="416"/>
                  </a:cubicBezTo>
                  <a:cubicBezTo>
                    <a:pt x="122" y="404"/>
                    <a:pt x="122" y="404"/>
                    <a:pt x="122" y="404"/>
                  </a:cubicBezTo>
                  <a:cubicBezTo>
                    <a:pt x="109" y="405"/>
                    <a:pt x="109" y="405"/>
                    <a:pt x="109" y="405"/>
                  </a:cubicBezTo>
                  <a:cubicBezTo>
                    <a:pt x="109" y="398"/>
                    <a:pt x="109" y="398"/>
                    <a:pt x="109" y="398"/>
                  </a:cubicBezTo>
                  <a:cubicBezTo>
                    <a:pt x="95" y="398"/>
                    <a:pt x="95" y="398"/>
                    <a:pt x="95" y="398"/>
                  </a:cubicBezTo>
                  <a:cubicBezTo>
                    <a:pt x="95" y="388"/>
                    <a:pt x="95" y="388"/>
                    <a:pt x="95" y="388"/>
                  </a:cubicBezTo>
                  <a:cubicBezTo>
                    <a:pt x="89" y="387"/>
                    <a:pt x="89" y="387"/>
                    <a:pt x="89" y="387"/>
                  </a:cubicBezTo>
                  <a:cubicBezTo>
                    <a:pt x="87" y="310"/>
                    <a:pt x="87" y="310"/>
                    <a:pt x="87" y="310"/>
                  </a:cubicBezTo>
                  <a:cubicBezTo>
                    <a:pt x="5" y="310"/>
                    <a:pt x="5" y="310"/>
                    <a:pt x="5" y="310"/>
                  </a:cubicBezTo>
                  <a:cubicBezTo>
                    <a:pt x="5" y="310"/>
                    <a:pt x="5" y="310"/>
                    <a:pt x="5" y="310"/>
                  </a:cubicBezTo>
                  <a:cubicBezTo>
                    <a:pt x="5" y="122"/>
                    <a:pt x="5" y="122"/>
                    <a:pt x="5" y="122"/>
                  </a:cubicBezTo>
                  <a:cubicBezTo>
                    <a:pt x="1" y="122"/>
                    <a:pt x="1" y="122"/>
                    <a:pt x="1" y="122"/>
                  </a:cubicBezTo>
                  <a:cubicBezTo>
                    <a:pt x="0" y="3"/>
                    <a:pt x="0" y="3"/>
                    <a:pt x="0" y="3"/>
                  </a:cubicBezTo>
                  <a:cubicBezTo>
                    <a:pt x="409" y="0"/>
                    <a:pt x="409" y="0"/>
                    <a:pt x="409" y="0"/>
                  </a:cubicBezTo>
                  <a:lnTo>
                    <a:pt x="410" y="0"/>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Sutter County">
              <a:extLst>
                <a:ext uri="{FF2B5EF4-FFF2-40B4-BE49-F238E27FC236}">
                  <a16:creationId xmlns:a16="http://schemas.microsoft.com/office/drawing/2014/main" id="{B055304E-0342-4388-AE65-65F3984F4B6A}"/>
                </a:ext>
              </a:extLst>
            </p:cNvPr>
            <p:cNvSpPr>
              <a:spLocks/>
            </p:cNvSpPr>
            <p:nvPr/>
          </p:nvSpPr>
          <p:spPr bwMode="auto">
            <a:xfrm>
              <a:off x="3757613" y="2757488"/>
              <a:ext cx="230188" cy="352425"/>
            </a:xfrm>
            <a:custGeom>
              <a:avLst/>
              <a:gdLst>
                <a:gd name="T0" fmla="*/ 116 w 172"/>
                <a:gd name="T1" fmla="*/ 231 h 238"/>
                <a:gd name="T2" fmla="*/ 112 w 172"/>
                <a:gd name="T3" fmla="*/ 219 h 238"/>
                <a:gd name="T4" fmla="*/ 103 w 172"/>
                <a:gd name="T5" fmla="*/ 226 h 238"/>
                <a:gd name="T6" fmla="*/ 89 w 172"/>
                <a:gd name="T7" fmla="*/ 227 h 238"/>
                <a:gd name="T8" fmla="*/ 86 w 172"/>
                <a:gd name="T9" fmla="*/ 216 h 238"/>
                <a:gd name="T10" fmla="*/ 76 w 172"/>
                <a:gd name="T11" fmla="*/ 210 h 238"/>
                <a:gd name="T12" fmla="*/ 74 w 172"/>
                <a:gd name="T13" fmla="*/ 194 h 238"/>
                <a:gd name="T14" fmla="*/ 68 w 172"/>
                <a:gd name="T15" fmla="*/ 184 h 238"/>
                <a:gd name="T16" fmla="*/ 59 w 172"/>
                <a:gd name="T17" fmla="*/ 186 h 238"/>
                <a:gd name="T18" fmla="*/ 47 w 172"/>
                <a:gd name="T19" fmla="*/ 182 h 238"/>
                <a:gd name="T20" fmla="*/ 50 w 172"/>
                <a:gd name="T21" fmla="*/ 167 h 238"/>
                <a:gd name="T22" fmla="*/ 39 w 172"/>
                <a:gd name="T23" fmla="*/ 156 h 238"/>
                <a:gd name="T24" fmla="*/ 39 w 172"/>
                <a:gd name="T25" fmla="*/ 140 h 238"/>
                <a:gd name="T26" fmla="*/ 48 w 172"/>
                <a:gd name="T27" fmla="*/ 131 h 238"/>
                <a:gd name="T28" fmla="*/ 43 w 172"/>
                <a:gd name="T29" fmla="*/ 123 h 238"/>
                <a:gd name="T30" fmla="*/ 38 w 172"/>
                <a:gd name="T31" fmla="*/ 102 h 238"/>
                <a:gd name="T32" fmla="*/ 26 w 172"/>
                <a:gd name="T33" fmla="*/ 98 h 238"/>
                <a:gd name="T34" fmla="*/ 17 w 172"/>
                <a:gd name="T35" fmla="*/ 78 h 238"/>
                <a:gd name="T36" fmla="*/ 7 w 172"/>
                <a:gd name="T37" fmla="*/ 71 h 238"/>
                <a:gd name="T38" fmla="*/ 12 w 172"/>
                <a:gd name="T39" fmla="*/ 66 h 238"/>
                <a:gd name="T40" fmla="*/ 8 w 172"/>
                <a:gd name="T41" fmla="*/ 49 h 238"/>
                <a:gd name="T42" fmla="*/ 11 w 172"/>
                <a:gd name="T43" fmla="*/ 42 h 238"/>
                <a:gd name="T44" fmla="*/ 5 w 172"/>
                <a:gd name="T45" fmla="*/ 25 h 238"/>
                <a:gd name="T46" fmla="*/ 15 w 172"/>
                <a:gd name="T47" fmla="*/ 1 h 238"/>
                <a:gd name="T48" fmla="*/ 16 w 172"/>
                <a:gd name="T49" fmla="*/ 1 h 238"/>
                <a:gd name="T50" fmla="*/ 106 w 172"/>
                <a:gd name="T51" fmla="*/ 0 h 238"/>
                <a:gd name="T52" fmla="*/ 106 w 172"/>
                <a:gd name="T53" fmla="*/ 12 h 238"/>
                <a:gd name="T54" fmla="*/ 105 w 172"/>
                <a:gd name="T55" fmla="*/ 22 h 238"/>
                <a:gd name="T56" fmla="*/ 105 w 172"/>
                <a:gd name="T57" fmla="*/ 28 h 238"/>
                <a:gd name="T58" fmla="*/ 107 w 172"/>
                <a:gd name="T59" fmla="*/ 38 h 238"/>
                <a:gd name="T60" fmla="*/ 115 w 172"/>
                <a:gd name="T61" fmla="*/ 76 h 238"/>
                <a:gd name="T62" fmla="*/ 114 w 172"/>
                <a:gd name="T63" fmla="*/ 98 h 238"/>
                <a:gd name="T64" fmla="*/ 116 w 172"/>
                <a:gd name="T65" fmla="*/ 120 h 238"/>
                <a:gd name="T66" fmla="*/ 120 w 172"/>
                <a:gd name="T67" fmla="*/ 139 h 238"/>
                <a:gd name="T68" fmla="*/ 122 w 172"/>
                <a:gd name="T69" fmla="*/ 156 h 238"/>
                <a:gd name="T70" fmla="*/ 129 w 172"/>
                <a:gd name="T71" fmla="*/ 143 h 238"/>
                <a:gd name="T72" fmla="*/ 146 w 172"/>
                <a:gd name="T73" fmla="*/ 134 h 238"/>
                <a:gd name="T74" fmla="*/ 172 w 172"/>
                <a:gd name="T75" fmla="*/ 129 h 238"/>
                <a:gd name="T76" fmla="*/ 172 w 172"/>
                <a:gd name="T77" fmla="*/ 156 h 238"/>
                <a:gd name="T78" fmla="*/ 156 w 172"/>
                <a:gd name="T79" fmla="*/ 157 h 238"/>
                <a:gd name="T80" fmla="*/ 156 w 172"/>
                <a:gd name="T81" fmla="*/ 226 h 238"/>
                <a:gd name="T82" fmla="*/ 150 w 172"/>
                <a:gd name="T83" fmla="*/ 226 h 238"/>
                <a:gd name="T84" fmla="*/ 150 w 172"/>
                <a:gd name="T85" fmla="*/ 238 h 238"/>
                <a:gd name="T86" fmla="*/ 115 w 172"/>
                <a:gd name="T87" fmla="*/ 236 h 238"/>
                <a:gd name="T88" fmla="*/ 116 w 172"/>
                <a:gd name="T89" fmla="*/ 23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 h="238">
                  <a:moveTo>
                    <a:pt x="116" y="231"/>
                  </a:moveTo>
                  <a:cubicBezTo>
                    <a:pt x="118" y="224"/>
                    <a:pt x="116" y="222"/>
                    <a:pt x="112" y="219"/>
                  </a:cubicBezTo>
                  <a:cubicBezTo>
                    <a:pt x="108" y="216"/>
                    <a:pt x="107" y="222"/>
                    <a:pt x="103" y="226"/>
                  </a:cubicBezTo>
                  <a:cubicBezTo>
                    <a:pt x="99" y="229"/>
                    <a:pt x="94" y="228"/>
                    <a:pt x="89" y="227"/>
                  </a:cubicBezTo>
                  <a:cubicBezTo>
                    <a:pt x="84" y="226"/>
                    <a:pt x="86" y="219"/>
                    <a:pt x="86" y="216"/>
                  </a:cubicBezTo>
                  <a:cubicBezTo>
                    <a:pt x="86" y="212"/>
                    <a:pt x="80" y="212"/>
                    <a:pt x="76" y="210"/>
                  </a:cubicBezTo>
                  <a:cubicBezTo>
                    <a:pt x="72" y="208"/>
                    <a:pt x="74" y="197"/>
                    <a:pt x="74" y="194"/>
                  </a:cubicBezTo>
                  <a:cubicBezTo>
                    <a:pt x="74" y="190"/>
                    <a:pt x="72" y="186"/>
                    <a:pt x="68" y="184"/>
                  </a:cubicBezTo>
                  <a:cubicBezTo>
                    <a:pt x="65" y="182"/>
                    <a:pt x="62" y="184"/>
                    <a:pt x="59" y="186"/>
                  </a:cubicBezTo>
                  <a:cubicBezTo>
                    <a:pt x="56" y="188"/>
                    <a:pt x="50" y="184"/>
                    <a:pt x="47" y="182"/>
                  </a:cubicBezTo>
                  <a:cubicBezTo>
                    <a:pt x="44" y="179"/>
                    <a:pt x="48" y="170"/>
                    <a:pt x="50" y="167"/>
                  </a:cubicBezTo>
                  <a:cubicBezTo>
                    <a:pt x="51" y="164"/>
                    <a:pt x="42" y="159"/>
                    <a:pt x="39" y="156"/>
                  </a:cubicBezTo>
                  <a:cubicBezTo>
                    <a:pt x="36" y="152"/>
                    <a:pt x="38" y="144"/>
                    <a:pt x="39" y="140"/>
                  </a:cubicBezTo>
                  <a:cubicBezTo>
                    <a:pt x="40" y="137"/>
                    <a:pt x="46" y="134"/>
                    <a:pt x="48" y="131"/>
                  </a:cubicBezTo>
                  <a:cubicBezTo>
                    <a:pt x="50" y="128"/>
                    <a:pt x="46" y="126"/>
                    <a:pt x="43" y="123"/>
                  </a:cubicBezTo>
                  <a:cubicBezTo>
                    <a:pt x="40" y="120"/>
                    <a:pt x="40" y="104"/>
                    <a:pt x="38" y="102"/>
                  </a:cubicBezTo>
                  <a:cubicBezTo>
                    <a:pt x="36" y="99"/>
                    <a:pt x="30" y="98"/>
                    <a:pt x="26" y="98"/>
                  </a:cubicBezTo>
                  <a:cubicBezTo>
                    <a:pt x="22" y="99"/>
                    <a:pt x="18" y="81"/>
                    <a:pt x="17" y="78"/>
                  </a:cubicBezTo>
                  <a:cubicBezTo>
                    <a:pt x="16" y="76"/>
                    <a:pt x="14" y="73"/>
                    <a:pt x="7" y="71"/>
                  </a:cubicBezTo>
                  <a:cubicBezTo>
                    <a:pt x="0" y="69"/>
                    <a:pt x="9" y="67"/>
                    <a:pt x="12" y="66"/>
                  </a:cubicBezTo>
                  <a:cubicBezTo>
                    <a:pt x="16" y="64"/>
                    <a:pt x="9" y="52"/>
                    <a:pt x="8" y="49"/>
                  </a:cubicBezTo>
                  <a:cubicBezTo>
                    <a:pt x="6" y="46"/>
                    <a:pt x="9" y="45"/>
                    <a:pt x="11" y="42"/>
                  </a:cubicBezTo>
                  <a:cubicBezTo>
                    <a:pt x="13" y="40"/>
                    <a:pt x="7" y="30"/>
                    <a:pt x="5" y="25"/>
                  </a:cubicBezTo>
                  <a:cubicBezTo>
                    <a:pt x="4" y="21"/>
                    <a:pt x="11" y="9"/>
                    <a:pt x="15" y="1"/>
                  </a:cubicBezTo>
                  <a:cubicBezTo>
                    <a:pt x="16" y="1"/>
                    <a:pt x="16" y="1"/>
                    <a:pt x="16" y="1"/>
                  </a:cubicBezTo>
                  <a:cubicBezTo>
                    <a:pt x="106" y="0"/>
                    <a:pt x="106" y="0"/>
                    <a:pt x="106" y="0"/>
                  </a:cubicBezTo>
                  <a:cubicBezTo>
                    <a:pt x="106" y="0"/>
                    <a:pt x="105" y="8"/>
                    <a:pt x="106" y="12"/>
                  </a:cubicBezTo>
                  <a:cubicBezTo>
                    <a:pt x="106" y="16"/>
                    <a:pt x="105" y="19"/>
                    <a:pt x="105" y="22"/>
                  </a:cubicBezTo>
                  <a:cubicBezTo>
                    <a:pt x="105" y="24"/>
                    <a:pt x="104" y="25"/>
                    <a:pt x="105" y="28"/>
                  </a:cubicBezTo>
                  <a:cubicBezTo>
                    <a:pt x="106" y="32"/>
                    <a:pt x="107" y="35"/>
                    <a:pt x="107" y="38"/>
                  </a:cubicBezTo>
                  <a:cubicBezTo>
                    <a:pt x="107" y="40"/>
                    <a:pt x="115" y="72"/>
                    <a:pt x="115" y="76"/>
                  </a:cubicBezTo>
                  <a:cubicBezTo>
                    <a:pt x="115" y="80"/>
                    <a:pt x="114" y="94"/>
                    <a:pt x="114" y="98"/>
                  </a:cubicBezTo>
                  <a:cubicBezTo>
                    <a:pt x="114" y="102"/>
                    <a:pt x="116" y="116"/>
                    <a:pt x="116" y="120"/>
                  </a:cubicBezTo>
                  <a:cubicBezTo>
                    <a:pt x="117" y="124"/>
                    <a:pt x="120" y="137"/>
                    <a:pt x="120" y="139"/>
                  </a:cubicBezTo>
                  <a:cubicBezTo>
                    <a:pt x="120" y="141"/>
                    <a:pt x="122" y="156"/>
                    <a:pt x="122" y="156"/>
                  </a:cubicBezTo>
                  <a:cubicBezTo>
                    <a:pt x="122" y="156"/>
                    <a:pt x="128" y="145"/>
                    <a:pt x="129" y="143"/>
                  </a:cubicBezTo>
                  <a:cubicBezTo>
                    <a:pt x="130" y="141"/>
                    <a:pt x="143" y="135"/>
                    <a:pt x="146" y="134"/>
                  </a:cubicBezTo>
                  <a:cubicBezTo>
                    <a:pt x="148" y="132"/>
                    <a:pt x="167" y="129"/>
                    <a:pt x="172" y="129"/>
                  </a:cubicBezTo>
                  <a:cubicBezTo>
                    <a:pt x="172" y="156"/>
                    <a:pt x="172" y="156"/>
                    <a:pt x="172" y="156"/>
                  </a:cubicBezTo>
                  <a:cubicBezTo>
                    <a:pt x="156" y="157"/>
                    <a:pt x="156" y="157"/>
                    <a:pt x="156" y="157"/>
                  </a:cubicBezTo>
                  <a:cubicBezTo>
                    <a:pt x="156" y="226"/>
                    <a:pt x="156" y="226"/>
                    <a:pt x="156" y="226"/>
                  </a:cubicBezTo>
                  <a:cubicBezTo>
                    <a:pt x="150" y="226"/>
                    <a:pt x="150" y="226"/>
                    <a:pt x="150" y="226"/>
                  </a:cubicBezTo>
                  <a:cubicBezTo>
                    <a:pt x="150" y="238"/>
                    <a:pt x="150" y="238"/>
                    <a:pt x="150" y="238"/>
                  </a:cubicBezTo>
                  <a:cubicBezTo>
                    <a:pt x="115" y="236"/>
                    <a:pt x="115" y="236"/>
                    <a:pt x="115" y="236"/>
                  </a:cubicBezTo>
                  <a:cubicBezTo>
                    <a:pt x="116" y="235"/>
                    <a:pt x="116" y="233"/>
                    <a:pt x="116" y="231"/>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Ventura County">
              <a:extLst>
                <a:ext uri="{FF2B5EF4-FFF2-40B4-BE49-F238E27FC236}">
                  <a16:creationId xmlns:a16="http://schemas.microsoft.com/office/drawing/2014/main" id="{E23B8767-DCC5-4B0A-A7FF-7545CCF2E5F7}"/>
                </a:ext>
              </a:extLst>
            </p:cNvPr>
            <p:cNvSpPr>
              <a:spLocks/>
            </p:cNvSpPr>
            <p:nvPr/>
          </p:nvSpPr>
          <p:spPr bwMode="auto">
            <a:xfrm>
              <a:off x="4883151" y="5459413"/>
              <a:ext cx="388938" cy="520700"/>
            </a:xfrm>
            <a:custGeom>
              <a:avLst/>
              <a:gdLst>
                <a:gd name="T0" fmla="*/ 190 w 292"/>
                <a:gd name="T1" fmla="*/ 351 h 351"/>
                <a:gd name="T2" fmla="*/ 190 w 292"/>
                <a:gd name="T3" fmla="*/ 351 h 351"/>
                <a:gd name="T4" fmla="*/ 190 w 292"/>
                <a:gd name="T5" fmla="*/ 351 h 351"/>
                <a:gd name="T6" fmla="*/ 159 w 292"/>
                <a:gd name="T7" fmla="*/ 337 h 351"/>
                <a:gd name="T8" fmla="*/ 143 w 292"/>
                <a:gd name="T9" fmla="*/ 328 h 351"/>
                <a:gd name="T10" fmla="*/ 132 w 292"/>
                <a:gd name="T11" fmla="*/ 325 h 351"/>
                <a:gd name="T12" fmla="*/ 128 w 292"/>
                <a:gd name="T13" fmla="*/ 329 h 351"/>
                <a:gd name="T14" fmla="*/ 113 w 292"/>
                <a:gd name="T15" fmla="*/ 321 h 351"/>
                <a:gd name="T16" fmla="*/ 101 w 292"/>
                <a:gd name="T17" fmla="*/ 310 h 351"/>
                <a:gd name="T18" fmla="*/ 93 w 292"/>
                <a:gd name="T19" fmla="*/ 306 h 351"/>
                <a:gd name="T20" fmla="*/ 82 w 292"/>
                <a:gd name="T21" fmla="*/ 281 h 351"/>
                <a:gd name="T22" fmla="*/ 97 w 292"/>
                <a:gd name="T23" fmla="*/ 276 h 351"/>
                <a:gd name="T24" fmla="*/ 81 w 292"/>
                <a:gd name="T25" fmla="*/ 273 h 351"/>
                <a:gd name="T26" fmla="*/ 76 w 292"/>
                <a:gd name="T27" fmla="*/ 265 h 351"/>
                <a:gd name="T28" fmla="*/ 62 w 292"/>
                <a:gd name="T29" fmla="*/ 258 h 351"/>
                <a:gd name="T30" fmla="*/ 48 w 292"/>
                <a:gd name="T31" fmla="*/ 246 h 351"/>
                <a:gd name="T32" fmla="*/ 38 w 292"/>
                <a:gd name="T33" fmla="*/ 244 h 351"/>
                <a:gd name="T34" fmla="*/ 32 w 292"/>
                <a:gd name="T35" fmla="*/ 239 h 351"/>
                <a:gd name="T36" fmla="*/ 16 w 292"/>
                <a:gd name="T37" fmla="*/ 225 h 351"/>
                <a:gd name="T38" fmla="*/ 0 w 292"/>
                <a:gd name="T39" fmla="*/ 218 h 351"/>
                <a:gd name="T40" fmla="*/ 9 w 292"/>
                <a:gd name="T41" fmla="*/ 209 h 351"/>
                <a:gd name="T42" fmla="*/ 11 w 292"/>
                <a:gd name="T43" fmla="*/ 201 h 351"/>
                <a:gd name="T44" fmla="*/ 13 w 292"/>
                <a:gd name="T45" fmla="*/ 194 h 351"/>
                <a:gd name="T46" fmla="*/ 16 w 292"/>
                <a:gd name="T47" fmla="*/ 188 h 351"/>
                <a:gd name="T48" fmla="*/ 10 w 292"/>
                <a:gd name="T49" fmla="*/ 0 h 351"/>
                <a:gd name="T50" fmla="*/ 30 w 292"/>
                <a:gd name="T51" fmla="*/ 1 h 351"/>
                <a:gd name="T52" fmla="*/ 30 w 292"/>
                <a:gd name="T53" fmla="*/ 11 h 351"/>
                <a:gd name="T54" fmla="*/ 64 w 292"/>
                <a:gd name="T55" fmla="*/ 10 h 351"/>
                <a:gd name="T56" fmla="*/ 68 w 292"/>
                <a:gd name="T57" fmla="*/ 15 h 351"/>
                <a:gd name="T58" fmla="*/ 77 w 292"/>
                <a:gd name="T59" fmla="*/ 14 h 351"/>
                <a:gd name="T60" fmla="*/ 78 w 292"/>
                <a:gd name="T61" fmla="*/ 33 h 351"/>
                <a:gd name="T62" fmla="*/ 178 w 292"/>
                <a:gd name="T63" fmla="*/ 32 h 351"/>
                <a:gd name="T64" fmla="*/ 181 w 292"/>
                <a:gd name="T65" fmla="*/ 27 h 351"/>
                <a:gd name="T66" fmla="*/ 195 w 292"/>
                <a:gd name="T67" fmla="*/ 26 h 351"/>
                <a:gd name="T68" fmla="*/ 291 w 292"/>
                <a:gd name="T69" fmla="*/ 242 h 351"/>
                <a:gd name="T70" fmla="*/ 292 w 292"/>
                <a:gd name="T71" fmla="*/ 262 h 351"/>
                <a:gd name="T72" fmla="*/ 282 w 292"/>
                <a:gd name="T73" fmla="*/ 262 h 351"/>
                <a:gd name="T74" fmla="*/ 280 w 292"/>
                <a:gd name="T75" fmla="*/ 294 h 351"/>
                <a:gd name="T76" fmla="*/ 240 w 292"/>
                <a:gd name="T77" fmla="*/ 294 h 351"/>
                <a:gd name="T78" fmla="*/ 190 w 292"/>
                <a:gd name="T79" fmla="*/ 332 h 351"/>
                <a:gd name="T80" fmla="*/ 190 w 292"/>
                <a:gd name="T8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2" h="351">
                  <a:moveTo>
                    <a:pt x="190" y="351"/>
                  </a:moveTo>
                  <a:cubicBezTo>
                    <a:pt x="190" y="351"/>
                    <a:pt x="190" y="351"/>
                    <a:pt x="190" y="351"/>
                  </a:cubicBezTo>
                  <a:cubicBezTo>
                    <a:pt x="190" y="351"/>
                    <a:pt x="190" y="351"/>
                    <a:pt x="190" y="351"/>
                  </a:cubicBezTo>
                  <a:cubicBezTo>
                    <a:pt x="180" y="351"/>
                    <a:pt x="165" y="340"/>
                    <a:pt x="159" y="337"/>
                  </a:cubicBezTo>
                  <a:cubicBezTo>
                    <a:pt x="153" y="335"/>
                    <a:pt x="147" y="332"/>
                    <a:pt x="143" y="328"/>
                  </a:cubicBezTo>
                  <a:cubicBezTo>
                    <a:pt x="138" y="325"/>
                    <a:pt x="135" y="325"/>
                    <a:pt x="132" y="325"/>
                  </a:cubicBezTo>
                  <a:cubicBezTo>
                    <a:pt x="128" y="324"/>
                    <a:pt x="129" y="328"/>
                    <a:pt x="128" y="329"/>
                  </a:cubicBezTo>
                  <a:cubicBezTo>
                    <a:pt x="126" y="330"/>
                    <a:pt x="119" y="324"/>
                    <a:pt x="113" y="321"/>
                  </a:cubicBezTo>
                  <a:cubicBezTo>
                    <a:pt x="107" y="318"/>
                    <a:pt x="103" y="312"/>
                    <a:pt x="101" y="310"/>
                  </a:cubicBezTo>
                  <a:cubicBezTo>
                    <a:pt x="99" y="307"/>
                    <a:pt x="98" y="309"/>
                    <a:pt x="93" y="306"/>
                  </a:cubicBezTo>
                  <a:cubicBezTo>
                    <a:pt x="89" y="303"/>
                    <a:pt x="84" y="285"/>
                    <a:pt x="82" y="281"/>
                  </a:cubicBezTo>
                  <a:cubicBezTo>
                    <a:pt x="80" y="277"/>
                    <a:pt x="91" y="277"/>
                    <a:pt x="97" y="276"/>
                  </a:cubicBezTo>
                  <a:cubicBezTo>
                    <a:pt x="104" y="275"/>
                    <a:pt x="86" y="274"/>
                    <a:pt x="81" y="273"/>
                  </a:cubicBezTo>
                  <a:cubicBezTo>
                    <a:pt x="76" y="273"/>
                    <a:pt x="78" y="271"/>
                    <a:pt x="76" y="265"/>
                  </a:cubicBezTo>
                  <a:cubicBezTo>
                    <a:pt x="74" y="258"/>
                    <a:pt x="66" y="259"/>
                    <a:pt x="62" y="258"/>
                  </a:cubicBezTo>
                  <a:cubicBezTo>
                    <a:pt x="58" y="258"/>
                    <a:pt x="52" y="249"/>
                    <a:pt x="48" y="246"/>
                  </a:cubicBezTo>
                  <a:cubicBezTo>
                    <a:pt x="45" y="244"/>
                    <a:pt x="43" y="244"/>
                    <a:pt x="38" y="244"/>
                  </a:cubicBezTo>
                  <a:cubicBezTo>
                    <a:pt x="33" y="243"/>
                    <a:pt x="35" y="242"/>
                    <a:pt x="32" y="239"/>
                  </a:cubicBezTo>
                  <a:cubicBezTo>
                    <a:pt x="30" y="236"/>
                    <a:pt x="20" y="227"/>
                    <a:pt x="16" y="225"/>
                  </a:cubicBezTo>
                  <a:cubicBezTo>
                    <a:pt x="13" y="223"/>
                    <a:pt x="6" y="219"/>
                    <a:pt x="0" y="218"/>
                  </a:cubicBezTo>
                  <a:cubicBezTo>
                    <a:pt x="1" y="215"/>
                    <a:pt x="7" y="211"/>
                    <a:pt x="9" y="209"/>
                  </a:cubicBezTo>
                  <a:cubicBezTo>
                    <a:pt x="11" y="207"/>
                    <a:pt x="12" y="204"/>
                    <a:pt x="11" y="201"/>
                  </a:cubicBezTo>
                  <a:cubicBezTo>
                    <a:pt x="10" y="198"/>
                    <a:pt x="12" y="196"/>
                    <a:pt x="13" y="194"/>
                  </a:cubicBezTo>
                  <a:cubicBezTo>
                    <a:pt x="14" y="192"/>
                    <a:pt x="16" y="188"/>
                    <a:pt x="16" y="188"/>
                  </a:cubicBezTo>
                  <a:cubicBezTo>
                    <a:pt x="10" y="0"/>
                    <a:pt x="10" y="0"/>
                    <a:pt x="10" y="0"/>
                  </a:cubicBezTo>
                  <a:cubicBezTo>
                    <a:pt x="30" y="1"/>
                    <a:pt x="30" y="1"/>
                    <a:pt x="30" y="1"/>
                  </a:cubicBezTo>
                  <a:cubicBezTo>
                    <a:pt x="30" y="11"/>
                    <a:pt x="30" y="11"/>
                    <a:pt x="30" y="11"/>
                  </a:cubicBezTo>
                  <a:cubicBezTo>
                    <a:pt x="64" y="10"/>
                    <a:pt x="64" y="10"/>
                    <a:pt x="64" y="10"/>
                  </a:cubicBezTo>
                  <a:cubicBezTo>
                    <a:pt x="68" y="15"/>
                    <a:pt x="68" y="15"/>
                    <a:pt x="68" y="15"/>
                  </a:cubicBezTo>
                  <a:cubicBezTo>
                    <a:pt x="77" y="14"/>
                    <a:pt x="77" y="14"/>
                    <a:pt x="77" y="14"/>
                  </a:cubicBezTo>
                  <a:cubicBezTo>
                    <a:pt x="78" y="33"/>
                    <a:pt x="78" y="33"/>
                    <a:pt x="78" y="33"/>
                  </a:cubicBezTo>
                  <a:cubicBezTo>
                    <a:pt x="178" y="32"/>
                    <a:pt x="178" y="32"/>
                    <a:pt x="178" y="32"/>
                  </a:cubicBezTo>
                  <a:cubicBezTo>
                    <a:pt x="181" y="27"/>
                    <a:pt x="181" y="27"/>
                    <a:pt x="181" y="27"/>
                  </a:cubicBezTo>
                  <a:cubicBezTo>
                    <a:pt x="195" y="26"/>
                    <a:pt x="195" y="26"/>
                    <a:pt x="195" y="26"/>
                  </a:cubicBezTo>
                  <a:cubicBezTo>
                    <a:pt x="291" y="242"/>
                    <a:pt x="291" y="242"/>
                    <a:pt x="291" y="242"/>
                  </a:cubicBezTo>
                  <a:cubicBezTo>
                    <a:pt x="292" y="262"/>
                    <a:pt x="292" y="262"/>
                    <a:pt x="292" y="262"/>
                  </a:cubicBezTo>
                  <a:cubicBezTo>
                    <a:pt x="282" y="262"/>
                    <a:pt x="282" y="262"/>
                    <a:pt x="282" y="262"/>
                  </a:cubicBezTo>
                  <a:cubicBezTo>
                    <a:pt x="280" y="294"/>
                    <a:pt x="280" y="294"/>
                    <a:pt x="280" y="294"/>
                  </a:cubicBezTo>
                  <a:cubicBezTo>
                    <a:pt x="240" y="294"/>
                    <a:pt x="240" y="294"/>
                    <a:pt x="240" y="294"/>
                  </a:cubicBezTo>
                  <a:cubicBezTo>
                    <a:pt x="190" y="332"/>
                    <a:pt x="190" y="332"/>
                    <a:pt x="190" y="332"/>
                  </a:cubicBezTo>
                  <a:lnTo>
                    <a:pt x="190" y="351"/>
                  </a:ln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Los Angeles County">
              <a:extLst>
                <a:ext uri="{FF2B5EF4-FFF2-40B4-BE49-F238E27FC236}">
                  <a16:creationId xmlns:a16="http://schemas.microsoft.com/office/drawing/2014/main" id="{CE6BADD5-C4BD-4DC9-818D-B7F9B661A63E}"/>
                </a:ext>
              </a:extLst>
            </p:cNvPr>
            <p:cNvSpPr>
              <a:spLocks/>
            </p:cNvSpPr>
            <p:nvPr/>
          </p:nvSpPr>
          <p:spPr bwMode="auto">
            <a:xfrm>
              <a:off x="5135563" y="5470526"/>
              <a:ext cx="587375" cy="704850"/>
            </a:xfrm>
            <a:custGeom>
              <a:avLst/>
              <a:gdLst>
                <a:gd name="T0" fmla="*/ 297 w 441"/>
                <a:gd name="T1" fmla="*/ 428 h 476"/>
                <a:gd name="T2" fmla="*/ 295 w 441"/>
                <a:gd name="T3" fmla="*/ 454 h 476"/>
                <a:gd name="T4" fmla="*/ 295 w 441"/>
                <a:gd name="T5" fmla="*/ 454 h 476"/>
                <a:gd name="T6" fmla="*/ 289 w 441"/>
                <a:gd name="T7" fmla="*/ 453 h 476"/>
                <a:gd name="T8" fmla="*/ 282 w 441"/>
                <a:gd name="T9" fmla="*/ 452 h 476"/>
                <a:gd name="T10" fmla="*/ 267 w 441"/>
                <a:gd name="T11" fmla="*/ 451 h 476"/>
                <a:gd name="T12" fmla="*/ 258 w 441"/>
                <a:gd name="T13" fmla="*/ 455 h 476"/>
                <a:gd name="T14" fmla="*/ 253 w 441"/>
                <a:gd name="T15" fmla="*/ 447 h 476"/>
                <a:gd name="T16" fmla="*/ 237 w 441"/>
                <a:gd name="T17" fmla="*/ 451 h 476"/>
                <a:gd name="T18" fmla="*/ 235 w 441"/>
                <a:gd name="T19" fmla="*/ 460 h 476"/>
                <a:gd name="T20" fmla="*/ 235 w 441"/>
                <a:gd name="T21" fmla="*/ 468 h 476"/>
                <a:gd name="T22" fmla="*/ 231 w 441"/>
                <a:gd name="T23" fmla="*/ 475 h 476"/>
                <a:gd name="T24" fmla="*/ 218 w 441"/>
                <a:gd name="T25" fmla="*/ 472 h 476"/>
                <a:gd name="T26" fmla="*/ 208 w 441"/>
                <a:gd name="T27" fmla="*/ 464 h 476"/>
                <a:gd name="T28" fmla="*/ 193 w 441"/>
                <a:gd name="T29" fmla="*/ 465 h 476"/>
                <a:gd name="T30" fmla="*/ 186 w 441"/>
                <a:gd name="T31" fmla="*/ 455 h 476"/>
                <a:gd name="T32" fmla="*/ 182 w 441"/>
                <a:gd name="T33" fmla="*/ 447 h 476"/>
                <a:gd name="T34" fmla="*/ 192 w 441"/>
                <a:gd name="T35" fmla="*/ 434 h 476"/>
                <a:gd name="T36" fmla="*/ 194 w 441"/>
                <a:gd name="T37" fmla="*/ 425 h 476"/>
                <a:gd name="T38" fmla="*/ 184 w 441"/>
                <a:gd name="T39" fmla="*/ 398 h 476"/>
                <a:gd name="T40" fmla="*/ 160 w 441"/>
                <a:gd name="T41" fmla="*/ 361 h 476"/>
                <a:gd name="T42" fmla="*/ 150 w 441"/>
                <a:gd name="T43" fmla="*/ 347 h 476"/>
                <a:gd name="T44" fmla="*/ 132 w 441"/>
                <a:gd name="T45" fmla="*/ 339 h 476"/>
                <a:gd name="T46" fmla="*/ 110 w 441"/>
                <a:gd name="T47" fmla="*/ 342 h 476"/>
                <a:gd name="T48" fmla="*/ 61 w 441"/>
                <a:gd name="T49" fmla="*/ 350 h 476"/>
                <a:gd name="T50" fmla="*/ 47 w 441"/>
                <a:gd name="T51" fmla="*/ 358 h 476"/>
                <a:gd name="T52" fmla="*/ 35 w 441"/>
                <a:gd name="T53" fmla="*/ 351 h 476"/>
                <a:gd name="T54" fmla="*/ 0 w 441"/>
                <a:gd name="T55" fmla="*/ 344 h 476"/>
                <a:gd name="T56" fmla="*/ 0 w 441"/>
                <a:gd name="T57" fmla="*/ 344 h 476"/>
                <a:gd name="T58" fmla="*/ 0 w 441"/>
                <a:gd name="T59" fmla="*/ 325 h 476"/>
                <a:gd name="T60" fmla="*/ 50 w 441"/>
                <a:gd name="T61" fmla="*/ 287 h 476"/>
                <a:gd name="T62" fmla="*/ 90 w 441"/>
                <a:gd name="T63" fmla="*/ 287 h 476"/>
                <a:gd name="T64" fmla="*/ 92 w 441"/>
                <a:gd name="T65" fmla="*/ 255 h 476"/>
                <a:gd name="T66" fmla="*/ 102 w 441"/>
                <a:gd name="T67" fmla="*/ 255 h 476"/>
                <a:gd name="T68" fmla="*/ 101 w 441"/>
                <a:gd name="T69" fmla="*/ 235 h 476"/>
                <a:gd name="T70" fmla="*/ 5 w 441"/>
                <a:gd name="T71" fmla="*/ 19 h 476"/>
                <a:gd name="T72" fmla="*/ 421 w 441"/>
                <a:gd name="T73" fmla="*/ 0 h 476"/>
                <a:gd name="T74" fmla="*/ 421 w 441"/>
                <a:gd name="T75" fmla="*/ 0 h 476"/>
                <a:gd name="T76" fmla="*/ 426 w 441"/>
                <a:gd name="T77" fmla="*/ 108 h 476"/>
                <a:gd name="T78" fmla="*/ 430 w 441"/>
                <a:gd name="T79" fmla="*/ 110 h 476"/>
                <a:gd name="T80" fmla="*/ 441 w 441"/>
                <a:gd name="T81" fmla="*/ 224 h 476"/>
                <a:gd name="T82" fmla="*/ 414 w 441"/>
                <a:gd name="T83" fmla="*/ 335 h 476"/>
                <a:gd name="T84" fmla="*/ 404 w 441"/>
                <a:gd name="T85" fmla="*/ 338 h 476"/>
                <a:gd name="T86" fmla="*/ 392 w 441"/>
                <a:gd name="T87" fmla="*/ 354 h 476"/>
                <a:gd name="T88" fmla="*/ 395 w 441"/>
                <a:gd name="T89" fmla="*/ 363 h 476"/>
                <a:gd name="T90" fmla="*/ 333 w 441"/>
                <a:gd name="T91" fmla="*/ 369 h 476"/>
                <a:gd name="T92" fmla="*/ 334 w 441"/>
                <a:gd name="T93" fmla="*/ 383 h 476"/>
                <a:gd name="T94" fmla="*/ 324 w 441"/>
                <a:gd name="T95" fmla="*/ 395 h 476"/>
                <a:gd name="T96" fmla="*/ 314 w 441"/>
                <a:gd name="T97" fmla="*/ 403 h 476"/>
                <a:gd name="T98" fmla="*/ 307 w 441"/>
                <a:gd name="T99" fmla="*/ 415 h 476"/>
                <a:gd name="T100" fmla="*/ 297 w 441"/>
                <a:gd name="T101" fmla="*/ 42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1" h="476">
                  <a:moveTo>
                    <a:pt x="297" y="428"/>
                  </a:moveTo>
                  <a:cubicBezTo>
                    <a:pt x="297" y="428"/>
                    <a:pt x="300" y="447"/>
                    <a:pt x="295" y="454"/>
                  </a:cubicBezTo>
                  <a:cubicBezTo>
                    <a:pt x="295" y="454"/>
                    <a:pt x="295" y="454"/>
                    <a:pt x="295" y="454"/>
                  </a:cubicBezTo>
                  <a:cubicBezTo>
                    <a:pt x="293" y="454"/>
                    <a:pt x="291" y="453"/>
                    <a:pt x="289" y="453"/>
                  </a:cubicBezTo>
                  <a:cubicBezTo>
                    <a:pt x="286" y="453"/>
                    <a:pt x="285" y="453"/>
                    <a:pt x="282" y="452"/>
                  </a:cubicBezTo>
                  <a:cubicBezTo>
                    <a:pt x="278" y="450"/>
                    <a:pt x="269" y="450"/>
                    <a:pt x="267" y="451"/>
                  </a:cubicBezTo>
                  <a:cubicBezTo>
                    <a:pt x="264" y="451"/>
                    <a:pt x="260" y="454"/>
                    <a:pt x="258" y="455"/>
                  </a:cubicBezTo>
                  <a:cubicBezTo>
                    <a:pt x="256" y="456"/>
                    <a:pt x="254" y="449"/>
                    <a:pt x="253" y="447"/>
                  </a:cubicBezTo>
                  <a:cubicBezTo>
                    <a:pt x="252" y="445"/>
                    <a:pt x="241" y="450"/>
                    <a:pt x="237" y="451"/>
                  </a:cubicBezTo>
                  <a:cubicBezTo>
                    <a:pt x="234" y="452"/>
                    <a:pt x="235" y="457"/>
                    <a:pt x="235" y="460"/>
                  </a:cubicBezTo>
                  <a:cubicBezTo>
                    <a:pt x="235" y="463"/>
                    <a:pt x="235" y="467"/>
                    <a:pt x="235" y="468"/>
                  </a:cubicBezTo>
                  <a:cubicBezTo>
                    <a:pt x="235" y="470"/>
                    <a:pt x="232" y="473"/>
                    <a:pt x="231" y="475"/>
                  </a:cubicBezTo>
                  <a:cubicBezTo>
                    <a:pt x="230" y="476"/>
                    <a:pt x="222" y="473"/>
                    <a:pt x="218" y="472"/>
                  </a:cubicBezTo>
                  <a:cubicBezTo>
                    <a:pt x="214" y="471"/>
                    <a:pt x="210" y="468"/>
                    <a:pt x="208" y="464"/>
                  </a:cubicBezTo>
                  <a:cubicBezTo>
                    <a:pt x="205" y="461"/>
                    <a:pt x="198" y="465"/>
                    <a:pt x="193" y="465"/>
                  </a:cubicBezTo>
                  <a:cubicBezTo>
                    <a:pt x="189" y="465"/>
                    <a:pt x="187" y="458"/>
                    <a:pt x="186" y="455"/>
                  </a:cubicBezTo>
                  <a:cubicBezTo>
                    <a:pt x="186" y="452"/>
                    <a:pt x="185" y="450"/>
                    <a:pt x="182" y="447"/>
                  </a:cubicBezTo>
                  <a:cubicBezTo>
                    <a:pt x="180" y="444"/>
                    <a:pt x="190" y="436"/>
                    <a:pt x="192" y="434"/>
                  </a:cubicBezTo>
                  <a:cubicBezTo>
                    <a:pt x="194" y="431"/>
                    <a:pt x="194" y="427"/>
                    <a:pt x="194" y="425"/>
                  </a:cubicBezTo>
                  <a:cubicBezTo>
                    <a:pt x="193" y="422"/>
                    <a:pt x="186" y="403"/>
                    <a:pt x="184" y="398"/>
                  </a:cubicBezTo>
                  <a:cubicBezTo>
                    <a:pt x="182" y="394"/>
                    <a:pt x="162" y="364"/>
                    <a:pt x="160" y="361"/>
                  </a:cubicBezTo>
                  <a:cubicBezTo>
                    <a:pt x="157" y="357"/>
                    <a:pt x="154" y="352"/>
                    <a:pt x="150" y="347"/>
                  </a:cubicBezTo>
                  <a:cubicBezTo>
                    <a:pt x="146" y="341"/>
                    <a:pt x="136" y="339"/>
                    <a:pt x="132" y="339"/>
                  </a:cubicBezTo>
                  <a:cubicBezTo>
                    <a:pt x="128" y="339"/>
                    <a:pt x="116" y="341"/>
                    <a:pt x="110" y="342"/>
                  </a:cubicBezTo>
                  <a:cubicBezTo>
                    <a:pt x="103" y="343"/>
                    <a:pt x="65" y="349"/>
                    <a:pt x="61" y="350"/>
                  </a:cubicBezTo>
                  <a:cubicBezTo>
                    <a:pt x="57" y="351"/>
                    <a:pt x="50" y="357"/>
                    <a:pt x="47" y="358"/>
                  </a:cubicBezTo>
                  <a:cubicBezTo>
                    <a:pt x="44" y="360"/>
                    <a:pt x="41" y="354"/>
                    <a:pt x="35" y="351"/>
                  </a:cubicBezTo>
                  <a:cubicBezTo>
                    <a:pt x="30" y="347"/>
                    <a:pt x="10" y="345"/>
                    <a:pt x="0" y="344"/>
                  </a:cubicBezTo>
                  <a:cubicBezTo>
                    <a:pt x="0" y="344"/>
                    <a:pt x="0" y="344"/>
                    <a:pt x="0" y="344"/>
                  </a:cubicBezTo>
                  <a:cubicBezTo>
                    <a:pt x="0" y="325"/>
                    <a:pt x="0" y="325"/>
                    <a:pt x="0" y="325"/>
                  </a:cubicBezTo>
                  <a:cubicBezTo>
                    <a:pt x="50" y="287"/>
                    <a:pt x="50" y="287"/>
                    <a:pt x="50" y="287"/>
                  </a:cubicBezTo>
                  <a:cubicBezTo>
                    <a:pt x="90" y="287"/>
                    <a:pt x="90" y="287"/>
                    <a:pt x="90" y="287"/>
                  </a:cubicBezTo>
                  <a:cubicBezTo>
                    <a:pt x="92" y="255"/>
                    <a:pt x="92" y="255"/>
                    <a:pt x="92" y="255"/>
                  </a:cubicBezTo>
                  <a:cubicBezTo>
                    <a:pt x="102" y="255"/>
                    <a:pt x="102" y="255"/>
                    <a:pt x="102" y="255"/>
                  </a:cubicBezTo>
                  <a:cubicBezTo>
                    <a:pt x="101" y="235"/>
                    <a:pt x="101" y="235"/>
                    <a:pt x="101" y="235"/>
                  </a:cubicBezTo>
                  <a:cubicBezTo>
                    <a:pt x="5" y="19"/>
                    <a:pt x="5" y="19"/>
                    <a:pt x="5" y="19"/>
                  </a:cubicBezTo>
                  <a:cubicBezTo>
                    <a:pt x="421" y="0"/>
                    <a:pt x="421" y="0"/>
                    <a:pt x="421" y="0"/>
                  </a:cubicBezTo>
                  <a:cubicBezTo>
                    <a:pt x="421" y="0"/>
                    <a:pt x="421" y="0"/>
                    <a:pt x="421" y="0"/>
                  </a:cubicBezTo>
                  <a:cubicBezTo>
                    <a:pt x="426" y="108"/>
                    <a:pt x="426" y="108"/>
                    <a:pt x="426" y="108"/>
                  </a:cubicBezTo>
                  <a:cubicBezTo>
                    <a:pt x="430" y="110"/>
                    <a:pt x="430" y="110"/>
                    <a:pt x="430" y="110"/>
                  </a:cubicBezTo>
                  <a:cubicBezTo>
                    <a:pt x="441" y="224"/>
                    <a:pt x="441" y="224"/>
                    <a:pt x="441" y="224"/>
                  </a:cubicBezTo>
                  <a:cubicBezTo>
                    <a:pt x="414" y="335"/>
                    <a:pt x="414" y="335"/>
                    <a:pt x="414" y="335"/>
                  </a:cubicBezTo>
                  <a:cubicBezTo>
                    <a:pt x="414" y="335"/>
                    <a:pt x="409" y="335"/>
                    <a:pt x="404" y="338"/>
                  </a:cubicBezTo>
                  <a:cubicBezTo>
                    <a:pt x="398" y="341"/>
                    <a:pt x="391" y="352"/>
                    <a:pt x="392" y="354"/>
                  </a:cubicBezTo>
                  <a:cubicBezTo>
                    <a:pt x="394" y="356"/>
                    <a:pt x="395" y="360"/>
                    <a:pt x="395" y="363"/>
                  </a:cubicBezTo>
                  <a:cubicBezTo>
                    <a:pt x="333" y="369"/>
                    <a:pt x="333" y="369"/>
                    <a:pt x="333" y="369"/>
                  </a:cubicBezTo>
                  <a:cubicBezTo>
                    <a:pt x="334" y="383"/>
                    <a:pt x="334" y="383"/>
                    <a:pt x="334" y="383"/>
                  </a:cubicBezTo>
                  <a:cubicBezTo>
                    <a:pt x="334" y="383"/>
                    <a:pt x="326" y="393"/>
                    <a:pt x="324" y="395"/>
                  </a:cubicBezTo>
                  <a:cubicBezTo>
                    <a:pt x="322" y="396"/>
                    <a:pt x="316" y="400"/>
                    <a:pt x="314" y="403"/>
                  </a:cubicBezTo>
                  <a:cubicBezTo>
                    <a:pt x="312" y="405"/>
                    <a:pt x="307" y="411"/>
                    <a:pt x="307" y="415"/>
                  </a:cubicBezTo>
                  <a:cubicBezTo>
                    <a:pt x="307" y="419"/>
                    <a:pt x="306" y="427"/>
                    <a:pt x="297" y="428"/>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sno County">
              <a:extLst>
                <a:ext uri="{FF2B5EF4-FFF2-40B4-BE49-F238E27FC236}">
                  <a16:creationId xmlns:a16="http://schemas.microsoft.com/office/drawing/2014/main" id="{DDC96632-679E-4D38-9CD2-B88C4D97BEF6}"/>
                </a:ext>
              </a:extLst>
            </p:cNvPr>
            <p:cNvSpPr>
              <a:spLocks/>
            </p:cNvSpPr>
            <p:nvPr/>
          </p:nvSpPr>
          <p:spPr bwMode="auto">
            <a:xfrm>
              <a:off x="4219576" y="3800476"/>
              <a:ext cx="1128713" cy="1044575"/>
            </a:xfrm>
            <a:custGeom>
              <a:avLst/>
              <a:gdLst>
                <a:gd name="T0" fmla="*/ 136 w 847"/>
                <a:gd name="T1" fmla="*/ 260 h 705"/>
                <a:gd name="T2" fmla="*/ 153 w 847"/>
                <a:gd name="T3" fmla="*/ 290 h 705"/>
                <a:gd name="T4" fmla="*/ 158 w 847"/>
                <a:gd name="T5" fmla="*/ 315 h 705"/>
                <a:gd name="T6" fmla="*/ 186 w 847"/>
                <a:gd name="T7" fmla="*/ 346 h 705"/>
                <a:gd name="T8" fmla="*/ 204 w 847"/>
                <a:gd name="T9" fmla="*/ 351 h 705"/>
                <a:gd name="T10" fmla="*/ 220 w 847"/>
                <a:gd name="T11" fmla="*/ 351 h 705"/>
                <a:gd name="T12" fmla="*/ 240 w 847"/>
                <a:gd name="T13" fmla="*/ 348 h 705"/>
                <a:gd name="T14" fmla="*/ 266 w 847"/>
                <a:gd name="T15" fmla="*/ 333 h 705"/>
                <a:gd name="T16" fmla="*/ 297 w 847"/>
                <a:gd name="T17" fmla="*/ 328 h 705"/>
                <a:gd name="T18" fmla="*/ 322 w 847"/>
                <a:gd name="T19" fmla="*/ 322 h 705"/>
                <a:gd name="T20" fmla="*/ 356 w 847"/>
                <a:gd name="T21" fmla="*/ 312 h 705"/>
                <a:gd name="T22" fmla="*/ 376 w 847"/>
                <a:gd name="T23" fmla="*/ 298 h 705"/>
                <a:gd name="T24" fmla="*/ 389 w 847"/>
                <a:gd name="T25" fmla="*/ 276 h 705"/>
                <a:gd name="T26" fmla="*/ 393 w 847"/>
                <a:gd name="T27" fmla="*/ 258 h 705"/>
                <a:gd name="T28" fmla="*/ 413 w 847"/>
                <a:gd name="T29" fmla="*/ 238 h 705"/>
                <a:gd name="T30" fmla="*/ 434 w 847"/>
                <a:gd name="T31" fmla="*/ 224 h 705"/>
                <a:gd name="T32" fmla="*/ 449 w 847"/>
                <a:gd name="T33" fmla="*/ 207 h 705"/>
                <a:gd name="T34" fmla="*/ 448 w 847"/>
                <a:gd name="T35" fmla="*/ 193 h 705"/>
                <a:gd name="T36" fmla="*/ 462 w 847"/>
                <a:gd name="T37" fmla="*/ 192 h 705"/>
                <a:gd name="T38" fmla="*/ 474 w 847"/>
                <a:gd name="T39" fmla="*/ 202 h 705"/>
                <a:gd name="T40" fmla="*/ 486 w 847"/>
                <a:gd name="T41" fmla="*/ 184 h 705"/>
                <a:gd name="T42" fmla="*/ 504 w 847"/>
                <a:gd name="T43" fmla="*/ 182 h 705"/>
                <a:gd name="T44" fmla="*/ 515 w 847"/>
                <a:gd name="T45" fmla="*/ 162 h 705"/>
                <a:gd name="T46" fmla="*/ 516 w 847"/>
                <a:gd name="T47" fmla="*/ 134 h 705"/>
                <a:gd name="T48" fmla="*/ 519 w 847"/>
                <a:gd name="T49" fmla="*/ 102 h 705"/>
                <a:gd name="T50" fmla="*/ 610 w 847"/>
                <a:gd name="T51" fmla="*/ 0 h 705"/>
                <a:gd name="T52" fmla="*/ 642 w 847"/>
                <a:gd name="T53" fmla="*/ 15 h 705"/>
                <a:gd name="T54" fmla="*/ 671 w 847"/>
                <a:gd name="T55" fmla="*/ 42 h 705"/>
                <a:gd name="T56" fmla="*/ 694 w 847"/>
                <a:gd name="T57" fmla="*/ 58 h 705"/>
                <a:gd name="T58" fmla="*/ 688 w 847"/>
                <a:gd name="T59" fmla="*/ 75 h 705"/>
                <a:gd name="T60" fmla="*/ 696 w 847"/>
                <a:gd name="T61" fmla="*/ 103 h 705"/>
                <a:gd name="T62" fmla="*/ 727 w 847"/>
                <a:gd name="T63" fmla="*/ 127 h 705"/>
                <a:gd name="T64" fmla="*/ 725 w 847"/>
                <a:gd name="T65" fmla="*/ 148 h 705"/>
                <a:gd name="T66" fmla="*/ 730 w 847"/>
                <a:gd name="T67" fmla="*/ 178 h 705"/>
                <a:gd name="T68" fmla="*/ 756 w 847"/>
                <a:gd name="T69" fmla="*/ 189 h 705"/>
                <a:gd name="T70" fmla="*/ 834 w 847"/>
                <a:gd name="T71" fmla="*/ 270 h 705"/>
                <a:gd name="T72" fmla="*/ 839 w 847"/>
                <a:gd name="T73" fmla="*/ 293 h 705"/>
                <a:gd name="T74" fmla="*/ 831 w 847"/>
                <a:gd name="T75" fmla="*/ 310 h 705"/>
                <a:gd name="T76" fmla="*/ 847 w 847"/>
                <a:gd name="T77" fmla="*/ 344 h 705"/>
                <a:gd name="T78" fmla="*/ 638 w 847"/>
                <a:gd name="T79" fmla="*/ 388 h 705"/>
                <a:gd name="T80" fmla="*/ 532 w 847"/>
                <a:gd name="T81" fmla="*/ 424 h 705"/>
                <a:gd name="T82" fmla="*/ 449 w 847"/>
                <a:gd name="T83" fmla="*/ 459 h 705"/>
                <a:gd name="T84" fmla="*/ 414 w 847"/>
                <a:gd name="T85" fmla="*/ 484 h 705"/>
                <a:gd name="T86" fmla="*/ 321 w 847"/>
                <a:gd name="T87" fmla="*/ 500 h 705"/>
                <a:gd name="T88" fmla="*/ 206 w 847"/>
                <a:gd name="T89" fmla="*/ 705 h 705"/>
                <a:gd name="T90" fmla="*/ 169 w 847"/>
                <a:gd name="T91" fmla="*/ 680 h 705"/>
                <a:gd name="T92" fmla="*/ 146 w 847"/>
                <a:gd name="T93" fmla="*/ 662 h 705"/>
                <a:gd name="T94" fmla="*/ 121 w 847"/>
                <a:gd name="T95" fmla="*/ 649 h 705"/>
                <a:gd name="T96" fmla="*/ 98 w 847"/>
                <a:gd name="T97" fmla="*/ 628 h 705"/>
                <a:gd name="T98" fmla="*/ 93 w 847"/>
                <a:gd name="T99" fmla="*/ 600 h 705"/>
                <a:gd name="T100" fmla="*/ 85 w 847"/>
                <a:gd name="T101" fmla="*/ 571 h 705"/>
                <a:gd name="T102" fmla="*/ 84 w 847"/>
                <a:gd name="T103" fmla="*/ 556 h 705"/>
                <a:gd name="T104" fmla="*/ 86 w 847"/>
                <a:gd name="T105" fmla="*/ 542 h 705"/>
                <a:gd name="T106" fmla="*/ 109 w 847"/>
                <a:gd name="T107" fmla="*/ 531 h 705"/>
                <a:gd name="T108" fmla="*/ 0 w 847"/>
                <a:gd name="T109" fmla="*/ 367 h 705"/>
                <a:gd name="T110" fmla="*/ 125 w 847"/>
                <a:gd name="T111" fmla="*/ 24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7" h="705">
                  <a:moveTo>
                    <a:pt x="125" y="247"/>
                  </a:moveTo>
                  <a:cubicBezTo>
                    <a:pt x="128" y="252"/>
                    <a:pt x="134" y="257"/>
                    <a:pt x="136" y="260"/>
                  </a:cubicBezTo>
                  <a:cubicBezTo>
                    <a:pt x="138" y="264"/>
                    <a:pt x="139" y="267"/>
                    <a:pt x="142" y="271"/>
                  </a:cubicBezTo>
                  <a:cubicBezTo>
                    <a:pt x="146" y="275"/>
                    <a:pt x="152" y="288"/>
                    <a:pt x="153" y="290"/>
                  </a:cubicBezTo>
                  <a:cubicBezTo>
                    <a:pt x="154" y="292"/>
                    <a:pt x="152" y="300"/>
                    <a:pt x="152" y="302"/>
                  </a:cubicBezTo>
                  <a:cubicBezTo>
                    <a:pt x="153" y="305"/>
                    <a:pt x="154" y="312"/>
                    <a:pt x="158" y="315"/>
                  </a:cubicBezTo>
                  <a:cubicBezTo>
                    <a:pt x="161" y="318"/>
                    <a:pt x="179" y="331"/>
                    <a:pt x="180" y="334"/>
                  </a:cubicBezTo>
                  <a:cubicBezTo>
                    <a:pt x="182" y="338"/>
                    <a:pt x="182" y="346"/>
                    <a:pt x="186" y="346"/>
                  </a:cubicBezTo>
                  <a:cubicBezTo>
                    <a:pt x="189" y="345"/>
                    <a:pt x="190" y="343"/>
                    <a:pt x="194" y="344"/>
                  </a:cubicBezTo>
                  <a:cubicBezTo>
                    <a:pt x="197" y="346"/>
                    <a:pt x="203" y="348"/>
                    <a:pt x="204" y="351"/>
                  </a:cubicBezTo>
                  <a:cubicBezTo>
                    <a:pt x="206" y="354"/>
                    <a:pt x="207" y="358"/>
                    <a:pt x="210" y="355"/>
                  </a:cubicBezTo>
                  <a:cubicBezTo>
                    <a:pt x="214" y="352"/>
                    <a:pt x="216" y="352"/>
                    <a:pt x="220" y="351"/>
                  </a:cubicBezTo>
                  <a:cubicBezTo>
                    <a:pt x="223" y="350"/>
                    <a:pt x="228" y="348"/>
                    <a:pt x="233" y="346"/>
                  </a:cubicBezTo>
                  <a:cubicBezTo>
                    <a:pt x="238" y="344"/>
                    <a:pt x="236" y="348"/>
                    <a:pt x="240" y="348"/>
                  </a:cubicBezTo>
                  <a:cubicBezTo>
                    <a:pt x="244" y="348"/>
                    <a:pt x="243" y="341"/>
                    <a:pt x="248" y="340"/>
                  </a:cubicBezTo>
                  <a:cubicBezTo>
                    <a:pt x="252" y="340"/>
                    <a:pt x="261" y="336"/>
                    <a:pt x="266" y="333"/>
                  </a:cubicBezTo>
                  <a:cubicBezTo>
                    <a:pt x="272" y="330"/>
                    <a:pt x="278" y="328"/>
                    <a:pt x="282" y="329"/>
                  </a:cubicBezTo>
                  <a:cubicBezTo>
                    <a:pt x="286" y="330"/>
                    <a:pt x="292" y="330"/>
                    <a:pt x="297" y="328"/>
                  </a:cubicBezTo>
                  <a:cubicBezTo>
                    <a:pt x="302" y="327"/>
                    <a:pt x="306" y="322"/>
                    <a:pt x="310" y="322"/>
                  </a:cubicBezTo>
                  <a:cubicBezTo>
                    <a:pt x="314" y="323"/>
                    <a:pt x="319" y="324"/>
                    <a:pt x="322" y="322"/>
                  </a:cubicBezTo>
                  <a:cubicBezTo>
                    <a:pt x="326" y="320"/>
                    <a:pt x="336" y="312"/>
                    <a:pt x="342" y="313"/>
                  </a:cubicBezTo>
                  <a:cubicBezTo>
                    <a:pt x="348" y="314"/>
                    <a:pt x="350" y="311"/>
                    <a:pt x="356" y="312"/>
                  </a:cubicBezTo>
                  <a:cubicBezTo>
                    <a:pt x="361" y="314"/>
                    <a:pt x="364" y="312"/>
                    <a:pt x="368" y="309"/>
                  </a:cubicBezTo>
                  <a:cubicBezTo>
                    <a:pt x="372" y="306"/>
                    <a:pt x="374" y="302"/>
                    <a:pt x="376" y="298"/>
                  </a:cubicBezTo>
                  <a:cubicBezTo>
                    <a:pt x="378" y="293"/>
                    <a:pt x="380" y="291"/>
                    <a:pt x="383" y="288"/>
                  </a:cubicBezTo>
                  <a:cubicBezTo>
                    <a:pt x="386" y="284"/>
                    <a:pt x="391" y="280"/>
                    <a:pt x="389" y="276"/>
                  </a:cubicBezTo>
                  <a:cubicBezTo>
                    <a:pt x="387" y="272"/>
                    <a:pt x="384" y="269"/>
                    <a:pt x="386" y="266"/>
                  </a:cubicBezTo>
                  <a:cubicBezTo>
                    <a:pt x="387" y="262"/>
                    <a:pt x="389" y="262"/>
                    <a:pt x="393" y="258"/>
                  </a:cubicBezTo>
                  <a:cubicBezTo>
                    <a:pt x="397" y="254"/>
                    <a:pt x="400" y="250"/>
                    <a:pt x="404" y="248"/>
                  </a:cubicBezTo>
                  <a:cubicBezTo>
                    <a:pt x="408" y="246"/>
                    <a:pt x="409" y="240"/>
                    <a:pt x="413" y="238"/>
                  </a:cubicBezTo>
                  <a:cubicBezTo>
                    <a:pt x="417" y="235"/>
                    <a:pt x="418" y="240"/>
                    <a:pt x="423" y="236"/>
                  </a:cubicBezTo>
                  <a:cubicBezTo>
                    <a:pt x="428" y="233"/>
                    <a:pt x="431" y="224"/>
                    <a:pt x="434" y="224"/>
                  </a:cubicBezTo>
                  <a:cubicBezTo>
                    <a:pt x="438" y="224"/>
                    <a:pt x="443" y="222"/>
                    <a:pt x="446" y="219"/>
                  </a:cubicBezTo>
                  <a:cubicBezTo>
                    <a:pt x="448" y="216"/>
                    <a:pt x="452" y="209"/>
                    <a:pt x="449" y="207"/>
                  </a:cubicBezTo>
                  <a:cubicBezTo>
                    <a:pt x="446" y="205"/>
                    <a:pt x="439" y="202"/>
                    <a:pt x="440" y="199"/>
                  </a:cubicBezTo>
                  <a:cubicBezTo>
                    <a:pt x="442" y="196"/>
                    <a:pt x="445" y="190"/>
                    <a:pt x="448" y="193"/>
                  </a:cubicBezTo>
                  <a:cubicBezTo>
                    <a:pt x="450" y="196"/>
                    <a:pt x="452" y="198"/>
                    <a:pt x="454" y="195"/>
                  </a:cubicBezTo>
                  <a:cubicBezTo>
                    <a:pt x="456" y="192"/>
                    <a:pt x="460" y="188"/>
                    <a:pt x="462" y="192"/>
                  </a:cubicBezTo>
                  <a:cubicBezTo>
                    <a:pt x="465" y="195"/>
                    <a:pt x="466" y="194"/>
                    <a:pt x="468" y="198"/>
                  </a:cubicBezTo>
                  <a:cubicBezTo>
                    <a:pt x="469" y="201"/>
                    <a:pt x="472" y="206"/>
                    <a:pt x="474" y="202"/>
                  </a:cubicBezTo>
                  <a:cubicBezTo>
                    <a:pt x="476" y="198"/>
                    <a:pt x="474" y="193"/>
                    <a:pt x="478" y="192"/>
                  </a:cubicBezTo>
                  <a:cubicBezTo>
                    <a:pt x="483" y="192"/>
                    <a:pt x="483" y="186"/>
                    <a:pt x="486" y="184"/>
                  </a:cubicBezTo>
                  <a:cubicBezTo>
                    <a:pt x="488" y="182"/>
                    <a:pt x="488" y="181"/>
                    <a:pt x="492" y="184"/>
                  </a:cubicBezTo>
                  <a:cubicBezTo>
                    <a:pt x="496" y="186"/>
                    <a:pt x="501" y="186"/>
                    <a:pt x="504" y="182"/>
                  </a:cubicBezTo>
                  <a:cubicBezTo>
                    <a:pt x="508" y="178"/>
                    <a:pt x="507" y="176"/>
                    <a:pt x="509" y="174"/>
                  </a:cubicBezTo>
                  <a:cubicBezTo>
                    <a:pt x="511" y="172"/>
                    <a:pt x="517" y="166"/>
                    <a:pt x="515" y="162"/>
                  </a:cubicBezTo>
                  <a:cubicBezTo>
                    <a:pt x="513" y="158"/>
                    <a:pt x="516" y="152"/>
                    <a:pt x="516" y="148"/>
                  </a:cubicBezTo>
                  <a:cubicBezTo>
                    <a:pt x="517" y="145"/>
                    <a:pt x="517" y="138"/>
                    <a:pt x="516" y="134"/>
                  </a:cubicBezTo>
                  <a:cubicBezTo>
                    <a:pt x="516" y="130"/>
                    <a:pt x="512" y="120"/>
                    <a:pt x="512" y="118"/>
                  </a:cubicBezTo>
                  <a:cubicBezTo>
                    <a:pt x="512" y="116"/>
                    <a:pt x="516" y="103"/>
                    <a:pt x="519" y="102"/>
                  </a:cubicBezTo>
                  <a:cubicBezTo>
                    <a:pt x="522" y="100"/>
                    <a:pt x="610" y="1"/>
                    <a:pt x="610" y="1"/>
                  </a:cubicBezTo>
                  <a:cubicBezTo>
                    <a:pt x="610" y="0"/>
                    <a:pt x="610" y="0"/>
                    <a:pt x="610" y="0"/>
                  </a:cubicBezTo>
                  <a:cubicBezTo>
                    <a:pt x="611" y="1"/>
                    <a:pt x="613" y="2"/>
                    <a:pt x="615" y="4"/>
                  </a:cubicBezTo>
                  <a:cubicBezTo>
                    <a:pt x="624" y="9"/>
                    <a:pt x="640" y="13"/>
                    <a:pt x="642" y="15"/>
                  </a:cubicBezTo>
                  <a:cubicBezTo>
                    <a:pt x="644" y="17"/>
                    <a:pt x="661" y="35"/>
                    <a:pt x="663" y="38"/>
                  </a:cubicBezTo>
                  <a:cubicBezTo>
                    <a:pt x="665" y="40"/>
                    <a:pt x="668" y="41"/>
                    <a:pt x="671" y="42"/>
                  </a:cubicBezTo>
                  <a:cubicBezTo>
                    <a:pt x="674" y="42"/>
                    <a:pt x="682" y="40"/>
                    <a:pt x="685" y="42"/>
                  </a:cubicBezTo>
                  <a:cubicBezTo>
                    <a:pt x="687" y="44"/>
                    <a:pt x="692" y="52"/>
                    <a:pt x="694" y="58"/>
                  </a:cubicBezTo>
                  <a:cubicBezTo>
                    <a:pt x="695" y="60"/>
                    <a:pt x="696" y="62"/>
                    <a:pt x="695" y="63"/>
                  </a:cubicBezTo>
                  <a:cubicBezTo>
                    <a:pt x="693" y="66"/>
                    <a:pt x="688" y="70"/>
                    <a:pt x="688" y="75"/>
                  </a:cubicBezTo>
                  <a:cubicBezTo>
                    <a:pt x="689" y="80"/>
                    <a:pt x="696" y="88"/>
                    <a:pt x="696" y="92"/>
                  </a:cubicBezTo>
                  <a:cubicBezTo>
                    <a:pt x="695" y="95"/>
                    <a:pt x="691" y="100"/>
                    <a:pt x="696" y="103"/>
                  </a:cubicBezTo>
                  <a:cubicBezTo>
                    <a:pt x="702" y="106"/>
                    <a:pt x="716" y="108"/>
                    <a:pt x="717" y="110"/>
                  </a:cubicBezTo>
                  <a:cubicBezTo>
                    <a:pt x="718" y="112"/>
                    <a:pt x="725" y="124"/>
                    <a:pt x="727" y="127"/>
                  </a:cubicBezTo>
                  <a:cubicBezTo>
                    <a:pt x="729" y="130"/>
                    <a:pt x="733" y="136"/>
                    <a:pt x="731" y="138"/>
                  </a:cubicBezTo>
                  <a:cubicBezTo>
                    <a:pt x="729" y="140"/>
                    <a:pt x="725" y="144"/>
                    <a:pt x="725" y="148"/>
                  </a:cubicBezTo>
                  <a:cubicBezTo>
                    <a:pt x="725" y="152"/>
                    <a:pt x="728" y="162"/>
                    <a:pt x="729" y="166"/>
                  </a:cubicBezTo>
                  <a:cubicBezTo>
                    <a:pt x="730" y="169"/>
                    <a:pt x="730" y="174"/>
                    <a:pt x="730" y="178"/>
                  </a:cubicBezTo>
                  <a:cubicBezTo>
                    <a:pt x="731" y="181"/>
                    <a:pt x="730" y="183"/>
                    <a:pt x="736" y="184"/>
                  </a:cubicBezTo>
                  <a:cubicBezTo>
                    <a:pt x="741" y="184"/>
                    <a:pt x="753" y="188"/>
                    <a:pt x="756" y="189"/>
                  </a:cubicBezTo>
                  <a:cubicBezTo>
                    <a:pt x="758" y="190"/>
                    <a:pt x="788" y="202"/>
                    <a:pt x="803" y="220"/>
                  </a:cubicBezTo>
                  <a:cubicBezTo>
                    <a:pt x="818" y="239"/>
                    <a:pt x="832" y="267"/>
                    <a:pt x="834" y="270"/>
                  </a:cubicBezTo>
                  <a:cubicBezTo>
                    <a:pt x="836" y="274"/>
                    <a:pt x="837" y="279"/>
                    <a:pt x="837" y="282"/>
                  </a:cubicBezTo>
                  <a:cubicBezTo>
                    <a:pt x="837" y="286"/>
                    <a:pt x="838" y="289"/>
                    <a:pt x="839" y="293"/>
                  </a:cubicBezTo>
                  <a:cubicBezTo>
                    <a:pt x="840" y="297"/>
                    <a:pt x="838" y="302"/>
                    <a:pt x="836" y="304"/>
                  </a:cubicBezTo>
                  <a:cubicBezTo>
                    <a:pt x="833" y="305"/>
                    <a:pt x="828" y="304"/>
                    <a:pt x="831" y="310"/>
                  </a:cubicBezTo>
                  <a:cubicBezTo>
                    <a:pt x="834" y="316"/>
                    <a:pt x="836" y="322"/>
                    <a:pt x="836" y="327"/>
                  </a:cubicBezTo>
                  <a:cubicBezTo>
                    <a:pt x="836" y="332"/>
                    <a:pt x="842" y="340"/>
                    <a:pt x="847" y="344"/>
                  </a:cubicBezTo>
                  <a:cubicBezTo>
                    <a:pt x="638" y="352"/>
                    <a:pt x="638" y="352"/>
                    <a:pt x="638" y="352"/>
                  </a:cubicBezTo>
                  <a:cubicBezTo>
                    <a:pt x="638" y="388"/>
                    <a:pt x="638" y="388"/>
                    <a:pt x="638" y="388"/>
                  </a:cubicBezTo>
                  <a:cubicBezTo>
                    <a:pt x="532" y="389"/>
                    <a:pt x="532" y="389"/>
                    <a:pt x="532" y="389"/>
                  </a:cubicBezTo>
                  <a:cubicBezTo>
                    <a:pt x="532" y="424"/>
                    <a:pt x="532" y="424"/>
                    <a:pt x="532" y="424"/>
                  </a:cubicBezTo>
                  <a:cubicBezTo>
                    <a:pt x="483" y="425"/>
                    <a:pt x="483" y="425"/>
                    <a:pt x="483" y="425"/>
                  </a:cubicBezTo>
                  <a:cubicBezTo>
                    <a:pt x="449" y="459"/>
                    <a:pt x="449" y="459"/>
                    <a:pt x="449" y="459"/>
                  </a:cubicBezTo>
                  <a:cubicBezTo>
                    <a:pt x="419" y="490"/>
                    <a:pt x="419" y="490"/>
                    <a:pt x="419" y="490"/>
                  </a:cubicBezTo>
                  <a:cubicBezTo>
                    <a:pt x="414" y="484"/>
                    <a:pt x="414" y="484"/>
                    <a:pt x="414" y="484"/>
                  </a:cubicBezTo>
                  <a:cubicBezTo>
                    <a:pt x="388" y="497"/>
                    <a:pt x="388" y="497"/>
                    <a:pt x="388" y="497"/>
                  </a:cubicBezTo>
                  <a:cubicBezTo>
                    <a:pt x="321" y="500"/>
                    <a:pt x="321" y="500"/>
                    <a:pt x="321" y="500"/>
                  </a:cubicBezTo>
                  <a:cubicBezTo>
                    <a:pt x="322" y="590"/>
                    <a:pt x="322" y="590"/>
                    <a:pt x="322" y="590"/>
                  </a:cubicBezTo>
                  <a:cubicBezTo>
                    <a:pt x="206" y="705"/>
                    <a:pt x="206" y="705"/>
                    <a:pt x="206" y="705"/>
                  </a:cubicBezTo>
                  <a:cubicBezTo>
                    <a:pt x="202" y="703"/>
                    <a:pt x="191" y="687"/>
                    <a:pt x="189" y="684"/>
                  </a:cubicBezTo>
                  <a:cubicBezTo>
                    <a:pt x="187" y="682"/>
                    <a:pt x="172" y="680"/>
                    <a:pt x="169" y="680"/>
                  </a:cubicBezTo>
                  <a:cubicBezTo>
                    <a:pt x="166" y="680"/>
                    <a:pt x="156" y="673"/>
                    <a:pt x="154" y="669"/>
                  </a:cubicBezTo>
                  <a:cubicBezTo>
                    <a:pt x="152" y="665"/>
                    <a:pt x="146" y="662"/>
                    <a:pt x="146" y="662"/>
                  </a:cubicBezTo>
                  <a:cubicBezTo>
                    <a:pt x="143" y="660"/>
                    <a:pt x="136" y="660"/>
                    <a:pt x="134" y="659"/>
                  </a:cubicBezTo>
                  <a:cubicBezTo>
                    <a:pt x="132" y="658"/>
                    <a:pt x="126" y="652"/>
                    <a:pt x="121" y="649"/>
                  </a:cubicBezTo>
                  <a:cubicBezTo>
                    <a:pt x="116" y="646"/>
                    <a:pt x="114" y="638"/>
                    <a:pt x="113" y="634"/>
                  </a:cubicBezTo>
                  <a:cubicBezTo>
                    <a:pt x="112" y="630"/>
                    <a:pt x="102" y="630"/>
                    <a:pt x="98" y="628"/>
                  </a:cubicBezTo>
                  <a:cubicBezTo>
                    <a:pt x="94" y="627"/>
                    <a:pt x="87" y="610"/>
                    <a:pt x="87" y="606"/>
                  </a:cubicBezTo>
                  <a:cubicBezTo>
                    <a:pt x="87" y="603"/>
                    <a:pt x="90" y="601"/>
                    <a:pt x="93" y="600"/>
                  </a:cubicBezTo>
                  <a:cubicBezTo>
                    <a:pt x="96" y="598"/>
                    <a:pt x="96" y="593"/>
                    <a:pt x="98" y="590"/>
                  </a:cubicBezTo>
                  <a:cubicBezTo>
                    <a:pt x="100" y="586"/>
                    <a:pt x="88" y="574"/>
                    <a:pt x="85" y="571"/>
                  </a:cubicBezTo>
                  <a:cubicBezTo>
                    <a:pt x="82" y="568"/>
                    <a:pt x="84" y="564"/>
                    <a:pt x="84" y="562"/>
                  </a:cubicBezTo>
                  <a:cubicBezTo>
                    <a:pt x="84" y="560"/>
                    <a:pt x="84" y="558"/>
                    <a:pt x="84" y="556"/>
                  </a:cubicBezTo>
                  <a:cubicBezTo>
                    <a:pt x="84" y="554"/>
                    <a:pt x="84" y="553"/>
                    <a:pt x="84" y="551"/>
                  </a:cubicBezTo>
                  <a:cubicBezTo>
                    <a:pt x="83" y="547"/>
                    <a:pt x="85" y="545"/>
                    <a:pt x="86" y="542"/>
                  </a:cubicBezTo>
                  <a:cubicBezTo>
                    <a:pt x="86" y="540"/>
                    <a:pt x="94" y="538"/>
                    <a:pt x="97" y="538"/>
                  </a:cubicBezTo>
                  <a:cubicBezTo>
                    <a:pt x="100" y="538"/>
                    <a:pt x="109" y="531"/>
                    <a:pt x="109" y="531"/>
                  </a:cubicBezTo>
                  <a:cubicBezTo>
                    <a:pt x="110" y="472"/>
                    <a:pt x="110" y="472"/>
                    <a:pt x="110" y="472"/>
                  </a:cubicBezTo>
                  <a:cubicBezTo>
                    <a:pt x="0" y="367"/>
                    <a:pt x="0" y="367"/>
                    <a:pt x="0" y="367"/>
                  </a:cubicBezTo>
                  <a:cubicBezTo>
                    <a:pt x="121" y="238"/>
                    <a:pt x="121" y="238"/>
                    <a:pt x="121" y="238"/>
                  </a:cubicBezTo>
                  <a:cubicBezTo>
                    <a:pt x="121" y="238"/>
                    <a:pt x="122" y="243"/>
                    <a:pt x="125" y="247"/>
                  </a:cubicBezTo>
                  <a:close/>
                </a:path>
              </a:pathLst>
            </a:custGeom>
            <a:grp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94" name="Straight Arrow Connector 93">
            <a:extLst>
              <a:ext uri="{FF2B5EF4-FFF2-40B4-BE49-F238E27FC236}">
                <a16:creationId xmlns:a16="http://schemas.microsoft.com/office/drawing/2014/main" id="{C33F1515-435E-4089-AE46-608EF6AF2F9A}"/>
              </a:ext>
            </a:extLst>
          </p:cNvPr>
          <p:cNvCxnSpPr>
            <a:cxnSpLocks/>
            <a:stCxn id="11" idx="2"/>
          </p:cNvCxnSpPr>
          <p:nvPr/>
        </p:nvCxnSpPr>
        <p:spPr bwMode="auto">
          <a:xfrm>
            <a:off x="2265377" y="4633205"/>
            <a:ext cx="0" cy="416090"/>
          </a:xfrm>
          <a:prstGeom prst="straightConnector1">
            <a:avLst/>
          </a:prstGeom>
          <a:noFill/>
          <a:ln w="28575" cap="flat" cmpd="sng" algn="ctr">
            <a:solidFill>
              <a:schemeClr val="accent1"/>
            </a:solidFill>
            <a:prstDash val="solid"/>
            <a:miter lim="800000"/>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Footer Placeholder 3">
            <a:extLst>
              <a:ext uri="{FF2B5EF4-FFF2-40B4-BE49-F238E27FC236}">
                <a16:creationId xmlns:a16="http://schemas.microsoft.com/office/drawing/2014/main" id="{E55AFCA1-5A96-4E64-8377-8E4B4F819780}"/>
              </a:ext>
            </a:extLst>
          </p:cNvPr>
          <p:cNvSpPr>
            <a:spLocks noGrp="1"/>
          </p:cNvSpPr>
          <p:nvPr>
            <p:ph type="ftr" sz="quarter" idx="10"/>
          </p:nvPr>
        </p:nvSpPr>
        <p:spPr>
          <a:xfrm>
            <a:off x="415641" y="6252882"/>
            <a:ext cx="5886739" cy="201706"/>
          </a:xfrm>
        </p:spPr>
        <p:txBody>
          <a:bodyPr/>
          <a:lstStyle/>
          <a:p>
            <a:pPr marL="0" marR="0" lvl="0" indent="0" algn="l" defTabSz="914186" rtl="0" eaLnBrk="1" fontAlgn="auto" latinLnBrk="0" hangingPunct="1">
              <a:lnSpc>
                <a:spcPct val="80000"/>
              </a:lnSpc>
              <a:spcBef>
                <a:spcPct val="10000"/>
              </a:spcBef>
              <a:spcAft>
                <a:spcPct val="10000"/>
              </a:spcAft>
              <a:buClrTx/>
              <a:buSzTx/>
              <a:buFontTx/>
              <a:buNone/>
              <a:tabLst/>
              <a:defRPr/>
            </a:pPr>
            <a:r>
              <a:rPr lang="en-US" altLang="en-US" dirty="0">
                <a:solidFill>
                  <a:srgbClr val="FFFFFF"/>
                </a:solidFill>
                <a:latin typeface="Calibri"/>
              </a:rPr>
              <a:t>October 27, 2020</a:t>
            </a:r>
            <a:r>
              <a:rPr kumimoji="0" lang="en-US" altLang="en-US" sz="882" b="0" i="0" u="none" strike="noStrike" kern="1200" cap="none" spc="0" normalizeH="0" baseline="0" noProof="0" dirty="0">
                <a:ln>
                  <a:noFill/>
                </a:ln>
                <a:solidFill>
                  <a:srgbClr val="FFFFFF"/>
                </a:solidFill>
                <a:effectLst/>
                <a:uLnTx/>
                <a:uFillTx/>
                <a:latin typeface="Calibri"/>
                <a:ea typeface="ＭＳ Ｐゴシック" pitchFamily="1" charset="-128"/>
                <a:cs typeface="+mn-cs"/>
              </a:rPr>
              <a:t> | Center for the Study of Social Policy | Manatt Health Strategies</a:t>
            </a:r>
          </a:p>
        </p:txBody>
      </p:sp>
      <p:sp>
        <p:nvSpPr>
          <p:cNvPr id="97" name="Rectangle 96">
            <a:extLst>
              <a:ext uri="{FF2B5EF4-FFF2-40B4-BE49-F238E27FC236}">
                <a16:creationId xmlns:a16="http://schemas.microsoft.com/office/drawing/2014/main" id="{F1514A98-210A-4950-B9B4-2D9CF7066214}"/>
              </a:ext>
            </a:extLst>
          </p:cNvPr>
          <p:cNvSpPr/>
          <p:nvPr/>
        </p:nvSpPr>
        <p:spPr bwMode="auto">
          <a:xfrm>
            <a:off x="6705600" y="6115722"/>
            <a:ext cx="1039091" cy="476026"/>
          </a:xfrm>
          <a:prstGeom prst="rect">
            <a:avLst/>
          </a:prstGeom>
          <a:solidFill>
            <a:schemeClr val="bg1"/>
          </a:solidFill>
          <a:ln>
            <a:solidFill>
              <a:schemeClr val="bg1"/>
            </a:solidFill>
          </a:ln>
          <a:effectLst/>
        </p:spPr>
        <p:txBody>
          <a:bodyPr lIns="82048" tIns="82048" rIns="82048" bIns="82048" rtlCol="0" anchor="ctr" anchorCtr="0">
            <a:no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98" name="Picture 2" descr="C:\Users\Mtoups\AppData\Local\Microsoft\Windows\Temporary Internet Files\Content.Outlook\D4E57F5T\CSSP_Stacked_RGB.png">
            <a:extLst>
              <a:ext uri="{FF2B5EF4-FFF2-40B4-BE49-F238E27FC236}">
                <a16:creationId xmlns:a16="http://schemas.microsoft.com/office/drawing/2014/main" id="{548B1658-E78D-46F0-ACB8-D3429FCF84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1696" y="6120375"/>
            <a:ext cx="1072995" cy="4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9952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D118638-E42C-4E30-A4E5-F82511C22037}"/>
              </a:ext>
            </a:extLst>
          </p:cNvPr>
          <p:cNvSpPr/>
          <p:nvPr/>
        </p:nvSpPr>
        <p:spPr bwMode="auto">
          <a:xfrm>
            <a:off x="76200" y="5715000"/>
            <a:ext cx="8796263" cy="990600"/>
          </a:xfrm>
          <a:prstGeom prst="rect">
            <a:avLst/>
          </a:prstGeom>
          <a:solidFill>
            <a:schemeClr val="bg1"/>
          </a:solidFill>
          <a:ln>
            <a:solidFill>
              <a:schemeClr val="bg1"/>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2" name="Title 1">
            <a:extLst>
              <a:ext uri="{FF2B5EF4-FFF2-40B4-BE49-F238E27FC236}">
                <a16:creationId xmlns:a16="http://schemas.microsoft.com/office/drawing/2014/main" id="{7EAF4692-31F4-4658-AD7E-B29EE95124A6}"/>
              </a:ext>
            </a:extLst>
          </p:cNvPr>
          <p:cNvSpPr>
            <a:spLocks noGrp="1"/>
          </p:cNvSpPr>
          <p:nvPr>
            <p:ph type="title"/>
          </p:nvPr>
        </p:nvSpPr>
        <p:spPr>
          <a:xfrm>
            <a:off x="415636" y="348973"/>
            <a:ext cx="7966364" cy="483069"/>
          </a:xfrm>
        </p:spPr>
        <p:txBody>
          <a:bodyPr/>
          <a:lstStyle/>
          <a:p>
            <a:r>
              <a:rPr lang="en-US" sz="2500" dirty="0"/>
              <a:t>Medicaid Authorities &amp; State Program Administration</a:t>
            </a:r>
          </a:p>
        </p:txBody>
      </p:sp>
      <p:sp>
        <p:nvSpPr>
          <p:cNvPr id="5" name="Rectangle 4">
            <a:extLst>
              <a:ext uri="{FF2B5EF4-FFF2-40B4-BE49-F238E27FC236}">
                <a16:creationId xmlns:a16="http://schemas.microsoft.com/office/drawing/2014/main" id="{6E0C06A9-BBD0-4105-A0A5-D71B6A9633B6}"/>
              </a:ext>
            </a:extLst>
          </p:cNvPr>
          <p:cNvSpPr/>
          <p:nvPr/>
        </p:nvSpPr>
        <p:spPr bwMode="auto">
          <a:xfrm>
            <a:off x="0" y="914400"/>
            <a:ext cx="9144000" cy="762000"/>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6" name="TextBox 5">
            <a:extLst>
              <a:ext uri="{FF2B5EF4-FFF2-40B4-BE49-F238E27FC236}">
                <a16:creationId xmlns:a16="http://schemas.microsoft.com/office/drawing/2014/main" id="{B7C2F73B-2BF2-4220-A7F1-32A3F058133C}"/>
              </a:ext>
            </a:extLst>
          </p:cNvPr>
          <p:cNvSpPr txBox="1"/>
          <p:nvPr/>
        </p:nvSpPr>
        <p:spPr>
          <a:xfrm>
            <a:off x="0" y="968214"/>
            <a:ext cx="9144000"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Medicaid is authorized by the Social Security Act (SSA). Federal statute, regulations, and sub-regulatory guidance establish requirements and options for states.</a:t>
            </a:r>
          </a:p>
        </p:txBody>
      </p:sp>
      <p:sp>
        <p:nvSpPr>
          <p:cNvPr id="3" name="Rectangle 2">
            <a:extLst>
              <a:ext uri="{FF2B5EF4-FFF2-40B4-BE49-F238E27FC236}">
                <a16:creationId xmlns:a16="http://schemas.microsoft.com/office/drawing/2014/main" id="{13E4DD22-5D1F-4683-A786-C87DE5C36111}"/>
              </a:ext>
            </a:extLst>
          </p:cNvPr>
          <p:cNvSpPr/>
          <p:nvPr/>
        </p:nvSpPr>
        <p:spPr bwMode="auto">
          <a:xfrm>
            <a:off x="128006" y="1988061"/>
            <a:ext cx="2103120" cy="3331670"/>
          </a:xfrm>
          <a:prstGeom prst="rect">
            <a:avLst/>
          </a:prstGeom>
          <a:solidFill>
            <a:schemeClr val="accent6">
              <a:lumMod val="20000"/>
              <a:lumOff val="80000"/>
            </a:schemeClr>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1" name="Rectangle 10">
            <a:extLst>
              <a:ext uri="{FF2B5EF4-FFF2-40B4-BE49-F238E27FC236}">
                <a16:creationId xmlns:a16="http://schemas.microsoft.com/office/drawing/2014/main" id="{4F00F5B7-41B1-4419-BC01-6B1F5AB969CB}"/>
              </a:ext>
            </a:extLst>
          </p:cNvPr>
          <p:cNvSpPr/>
          <p:nvPr/>
        </p:nvSpPr>
        <p:spPr bwMode="auto">
          <a:xfrm>
            <a:off x="2365602" y="1988061"/>
            <a:ext cx="2103120" cy="3331670"/>
          </a:xfrm>
          <a:prstGeom prst="rect">
            <a:avLst/>
          </a:prstGeom>
          <a:solidFill>
            <a:srgbClr val="F5FFE1"/>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2" name="Rectangle 11">
            <a:extLst>
              <a:ext uri="{FF2B5EF4-FFF2-40B4-BE49-F238E27FC236}">
                <a16:creationId xmlns:a16="http://schemas.microsoft.com/office/drawing/2014/main" id="{86FB4209-53E7-45F3-99F7-CC9E14B13776}"/>
              </a:ext>
            </a:extLst>
          </p:cNvPr>
          <p:cNvSpPr/>
          <p:nvPr/>
        </p:nvSpPr>
        <p:spPr bwMode="auto">
          <a:xfrm>
            <a:off x="4621122" y="1993504"/>
            <a:ext cx="2103120" cy="3331671"/>
          </a:xfrm>
          <a:prstGeom prst="rect">
            <a:avLst/>
          </a:prstGeom>
          <a:solidFill>
            <a:srgbClr val="E8D9F3"/>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13" name="Rectangle 12">
            <a:extLst>
              <a:ext uri="{FF2B5EF4-FFF2-40B4-BE49-F238E27FC236}">
                <a16:creationId xmlns:a16="http://schemas.microsoft.com/office/drawing/2014/main" id="{ACD7DDEC-C008-4F7E-8638-1F319E181000}"/>
              </a:ext>
            </a:extLst>
          </p:cNvPr>
          <p:cNvSpPr/>
          <p:nvPr/>
        </p:nvSpPr>
        <p:spPr bwMode="auto">
          <a:xfrm>
            <a:off x="6858718" y="1990782"/>
            <a:ext cx="2103120" cy="3331671"/>
          </a:xfrm>
          <a:prstGeom prst="rect">
            <a:avLst/>
          </a:prstGeom>
          <a:solidFill>
            <a:schemeClr val="accent5">
              <a:lumMod val="20000"/>
              <a:lumOff val="80000"/>
            </a:schemeClr>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4" name="TextBox 3">
            <a:extLst>
              <a:ext uri="{FF2B5EF4-FFF2-40B4-BE49-F238E27FC236}">
                <a16:creationId xmlns:a16="http://schemas.microsoft.com/office/drawing/2014/main" id="{0844517A-C0D7-4257-B56C-BD1514F5CA34}"/>
              </a:ext>
            </a:extLst>
          </p:cNvPr>
          <p:cNvSpPr txBox="1"/>
          <p:nvPr/>
        </p:nvSpPr>
        <p:spPr>
          <a:xfrm>
            <a:off x="776693" y="2121889"/>
            <a:ext cx="1450316" cy="584775"/>
          </a:xfrm>
          <a:prstGeom prst="rect">
            <a:avLst/>
          </a:prstGeom>
          <a:noFill/>
        </p:spPr>
        <p:txBody>
          <a:bodyPr wrap="square" rtlCol="0">
            <a:spAutoFit/>
          </a:bodyPr>
          <a:lstStyle/>
          <a:p>
            <a:pPr algn="ctr"/>
            <a:r>
              <a:rPr lang="en-US" sz="1600" b="1" dirty="0">
                <a:latin typeface="+mn-lt"/>
              </a:rPr>
              <a:t>Federal Statute</a:t>
            </a:r>
          </a:p>
        </p:txBody>
      </p:sp>
      <p:sp>
        <p:nvSpPr>
          <p:cNvPr id="14" name="TextBox 13">
            <a:extLst>
              <a:ext uri="{FF2B5EF4-FFF2-40B4-BE49-F238E27FC236}">
                <a16:creationId xmlns:a16="http://schemas.microsoft.com/office/drawing/2014/main" id="{4AA329C6-6DA6-480A-A907-5ABBF77EB1C4}"/>
              </a:ext>
            </a:extLst>
          </p:cNvPr>
          <p:cNvSpPr txBox="1"/>
          <p:nvPr/>
        </p:nvSpPr>
        <p:spPr>
          <a:xfrm>
            <a:off x="2915278" y="2121889"/>
            <a:ext cx="1559523" cy="584775"/>
          </a:xfrm>
          <a:prstGeom prst="rect">
            <a:avLst/>
          </a:prstGeom>
          <a:noFill/>
        </p:spPr>
        <p:txBody>
          <a:bodyPr wrap="square" rtlCol="0">
            <a:spAutoFit/>
          </a:bodyPr>
          <a:lstStyle/>
          <a:p>
            <a:pPr algn="ctr"/>
            <a:r>
              <a:rPr lang="en-US" sz="1600" b="1" dirty="0">
                <a:latin typeface="+mn-lt"/>
              </a:rPr>
              <a:t>Federal Regulations</a:t>
            </a:r>
          </a:p>
        </p:txBody>
      </p:sp>
      <p:sp>
        <p:nvSpPr>
          <p:cNvPr id="15" name="TextBox 14">
            <a:extLst>
              <a:ext uri="{FF2B5EF4-FFF2-40B4-BE49-F238E27FC236}">
                <a16:creationId xmlns:a16="http://schemas.microsoft.com/office/drawing/2014/main" id="{E1DD0F4A-BB4A-4B1E-B3E5-962E2175317E}"/>
              </a:ext>
            </a:extLst>
          </p:cNvPr>
          <p:cNvSpPr txBox="1"/>
          <p:nvPr/>
        </p:nvSpPr>
        <p:spPr>
          <a:xfrm>
            <a:off x="5280479" y="2134211"/>
            <a:ext cx="1437878" cy="584775"/>
          </a:xfrm>
          <a:prstGeom prst="rect">
            <a:avLst/>
          </a:prstGeom>
          <a:noFill/>
        </p:spPr>
        <p:txBody>
          <a:bodyPr wrap="square" rtlCol="0">
            <a:spAutoFit/>
          </a:bodyPr>
          <a:lstStyle/>
          <a:p>
            <a:pPr algn="ctr"/>
            <a:r>
              <a:rPr lang="en-US" sz="1600" b="1" dirty="0">
                <a:latin typeface="+mn-lt"/>
              </a:rPr>
              <a:t>Federal Guidance</a:t>
            </a:r>
          </a:p>
        </p:txBody>
      </p:sp>
      <p:sp>
        <p:nvSpPr>
          <p:cNvPr id="16" name="TextBox 15">
            <a:extLst>
              <a:ext uri="{FF2B5EF4-FFF2-40B4-BE49-F238E27FC236}">
                <a16:creationId xmlns:a16="http://schemas.microsoft.com/office/drawing/2014/main" id="{87BB2257-B3A7-4473-A2EE-FEBACC3000C4}"/>
              </a:ext>
            </a:extLst>
          </p:cNvPr>
          <p:cNvSpPr txBox="1"/>
          <p:nvPr/>
        </p:nvSpPr>
        <p:spPr>
          <a:xfrm>
            <a:off x="7476838" y="2124635"/>
            <a:ext cx="1466177" cy="584775"/>
          </a:xfrm>
          <a:prstGeom prst="rect">
            <a:avLst/>
          </a:prstGeom>
          <a:noFill/>
        </p:spPr>
        <p:txBody>
          <a:bodyPr wrap="square" rtlCol="0">
            <a:spAutoFit/>
          </a:bodyPr>
          <a:lstStyle/>
          <a:p>
            <a:pPr algn="ctr"/>
            <a:r>
              <a:rPr lang="en-US" sz="1600" b="1" dirty="0">
                <a:latin typeface="+mn-lt"/>
              </a:rPr>
              <a:t>State Program Administration</a:t>
            </a:r>
          </a:p>
        </p:txBody>
      </p:sp>
      <p:sp>
        <p:nvSpPr>
          <p:cNvPr id="17" name="TextBox 16">
            <a:extLst>
              <a:ext uri="{FF2B5EF4-FFF2-40B4-BE49-F238E27FC236}">
                <a16:creationId xmlns:a16="http://schemas.microsoft.com/office/drawing/2014/main" id="{1281F31D-AE8D-4AD9-A730-ED06E630CBCE}"/>
              </a:ext>
            </a:extLst>
          </p:cNvPr>
          <p:cNvSpPr txBox="1"/>
          <p:nvPr/>
        </p:nvSpPr>
        <p:spPr>
          <a:xfrm>
            <a:off x="6867680" y="2814044"/>
            <a:ext cx="2085196" cy="2426305"/>
          </a:xfrm>
          <a:prstGeom prst="rect">
            <a:avLst/>
          </a:prstGeom>
          <a:noFill/>
        </p:spPr>
        <p:txBody>
          <a:bodyPr wrap="square" rtlCol="0">
            <a:spAutoFit/>
          </a:bodyPr>
          <a:lstStyle/>
          <a:p>
            <a:pPr marL="285750" indent="-285750">
              <a:spcAft>
                <a:spcPts val="500"/>
              </a:spcAft>
              <a:buFont typeface="Wingdings" panose="05000000000000000000" pitchFamily="2" charset="2"/>
              <a:buChar char="§"/>
            </a:pPr>
            <a:r>
              <a:rPr lang="en-US" sz="1500" dirty="0">
                <a:latin typeface="+mn-lt"/>
              </a:rPr>
              <a:t>Medicaid &amp; CHIP State Plan </a:t>
            </a:r>
          </a:p>
          <a:p>
            <a:pPr marL="285750" indent="-285750">
              <a:spcAft>
                <a:spcPts val="500"/>
              </a:spcAft>
              <a:buFont typeface="Wingdings" panose="05000000000000000000" pitchFamily="2" charset="2"/>
              <a:buChar char="§"/>
            </a:pPr>
            <a:r>
              <a:rPr lang="en-US" sz="1500" dirty="0">
                <a:latin typeface="+mn-lt"/>
              </a:rPr>
              <a:t>State Plan Amendment (SPA) </a:t>
            </a:r>
          </a:p>
          <a:p>
            <a:pPr marL="285750" indent="-285750">
              <a:spcAft>
                <a:spcPts val="500"/>
              </a:spcAft>
              <a:buFont typeface="Wingdings" panose="05000000000000000000" pitchFamily="2" charset="2"/>
              <a:buChar char="§"/>
            </a:pPr>
            <a:r>
              <a:rPr lang="en-US" sz="1500" dirty="0">
                <a:latin typeface="+mn-lt"/>
              </a:rPr>
              <a:t>Medicaid Managed Care Contract</a:t>
            </a:r>
          </a:p>
          <a:p>
            <a:pPr>
              <a:spcAft>
                <a:spcPts val="500"/>
              </a:spcAft>
            </a:pPr>
            <a:endParaRPr lang="en-US" sz="1500" dirty="0">
              <a:latin typeface="+mn-lt"/>
            </a:endParaRPr>
          </a:p>
          <a:p>
            <a:pPr algn="ctr">
              <a:spcAft>
                <a:spcPts val="500"/>
              </a:spcAft>
            </a:pPr>
            <a:r>
              <a:rPr lang="en-US" sz="1500" b="1" i="1" dirty="0">
                <a:latin typeface="+mn-lt"/>
              </a:rPr>
              <a:t>Requires Federal Approval</a:t>
            </a:r>
          </a:p>
        </p:txBody>
      </p:sp>
      <p:sp>
        <p:nvSpPr>
          <p:cNvPr id="18" name="TextBox 17">
            <a:extLst>
              <a:ext uri="{FF2B5EF4-FFF2-40B4-BE49-F238E27FC236}">
                <a16:creationId xmlns:a16="http://schemas.microsoft.com/office/drawing/2014/main" id="{E9C9DE4D-DF2A-4F40-A672-A09FA757A876}"/>
              </a:ext>
            </a:extLst>
          </p:cNvPr>
          <p:cNvSpPr txBox="1"/>
          <p:nvPr/>
        </p:nvSpPr>
        <p:spPr>
          <a:xfrm>
            <a:off x="119044" y="2810575"/>
            <a:ext cx="2085196" cy="913070"/>
          </a:xfrm>
          <a:prstGeom prst="rect">
            <a:avLst/>
          </a:prstGeom>
          <a:noFill/>
        </p:spPr>
        <p:txBody>
          <a:bodyPr wrap="square" rtlCol="0">
            <a:spAutoFit/>
          </a:bodyPr>
          <a:lstStyle/>
          <a:p>
            <a:pPr marL="285750" indent="-285750">
              <a:spcAft>
                <a:spcPts val="500"/>
              </a:spcAft>
              <a:buFont typeface="Wingdings" panose="05000000000000000000" pitchFamily="2" charset="2"/>
              <a:buChar char="§"/>
            </a:pPr>
            <a:r>
              <a:rPr lang="en-US" sz="1500" dirty="0">
                <a:latin typeface="+mn-lt"/>
              </a:rPr>
              <a:t>SSA Title 19</a:t>
            </a:r>
          </a:p>
          <a:p>
            <a:pPr marL="285750" indent="-285750">
              <a:spcAft>
                <a:spcPts val="500"/>
              </a:spcAft>
              <a:buFont typeface="Wingdings" panose="05000000000000000000" pitchFamily="2" charset="2"/>
              <a:buChar char="§"/>
            </a:pPr>
            <a:r>
              <a:rPr lang="en-US" sz="1500" dirty="0">
                <a:latin typeface="+mn-lt"/>
              </a:rPr>
              <a:t>SSA Title 21</a:t>
            </a:r>
          </a:p>
          <a:p>
            <a:pPr marL="285750" indent="-285750">
              <a:spcAft>
                <a:spcPts val="500"/>
              </a:spcAft>
              <a:buFont typeface="Wingdings" panose="05000000000000000000" pitchFamily="2" charset="2"/>
              <a:buChar char="§"/>
            </a:pPr>
            <a:r>
              <a:rPr lang="en-US" sz="1500" dirty="0">
                <a:latin typeface="+mn-lt"/>
              </a:rPr>
              <a:t>SSA Section 1115 </a:t>
            </a:r>
          </a:p>
        </p:txBody>
      </p:sp>
      <p:sp>
        <p:nvSpPr>
          <p:cNvPr id="19" name="TextBox 18">
            <a:extLst>
              <a:ext uri="{FF2B5EF4-FFF2-40B4-BE49-F238E27FC236}">
                <a16:creationId xmlns:a16="http://schemas.microsoft.com/office/drawing/2014/main" id="{179B6013-6EB4-41A2-A104-766DEE410166}"/>
              </a:ext>
            </a:extLst>
          </p:cNvPr>
          <p:cNvSpPr txBox="1"/>
          <p:nvPr/>
        </p:nvSpPr>
        <p:spPr>
          <a:xfrm>
            <a:off x="2365602" y="2810575"/>
            <a:ext cx="2103120" cy="784830"/>
          </a:xfrm>
          <a:prstGeom prst="rect">
            <a:avLst/>
          </a:prstGeom>
          <a:noFill/>
        </p:spPr>
        <p:txBody>
          <a:bodyPr wrap="square" rtlCol="0">
            <a:spAutoFit/>
          </a:bodyPr>
          <a:lstStyle/>
          <a:p>
            <a:pPr marL="285750" indent="-285750">
              <a:spcAft>
                <a:spcPts val="500"/>
              </a:spcAft>
              <a:buFont typeface="Wingdings" panose="05000000000000000000" pitchFamily="2" charset="2"/>
              <a:buChar char="§"/>
            </a:pPr>
            <a:r>
              <a:rPr lang="en-US" sz="1500" dirty="0">
                <a:latin typeface="+mn-lt"/>
              </a:rPr>
              <a:t>Code of Federal Regulations Title 42: Public Health </a:t>
            </a:r>
          </a:p>
        </p:txBody>
      </p:sp>
      <p:sp>
        <p:nvSpPr>
          <p:cNvPr id="20" name="TextBox 19">
            <a:extLst>
              <a:ext uri="{FF2B5EF4-FFF2-40B4-BE49-F238E27FC236}">
                <a16:creationId xmlns:a16="http://schemas.microsoft.com/office/drawing/2014/main" id="{F19BA0B8-B7B5-4461-A37A-57A4DD17B9D0}"/>
              </a:ext>
            </a:extLst>
          </p:cNvPr>
          <p:cNvSpPr txBox="1"/>
          <p:nvPr/>
        </p:nvSpPr>
        <p:spPr>
          <a:xfrm>
            <a:off x="4628333" y="2810575"/>
            <a:ext cx="2085196" cy="2400657"/>
          </a:xfrm>
          <a:prstGeom prst="rect">
            <a:avLst/>
          </a:prstGeom>
          <a:noFill/>
        </p:spPr>
        <p:txBody>
          <a:bodyPr wrap="square" rtlCol="0">
            <a:spAutoFit/>
          </a:bodyPr>
          <a:lstStyle/>
          <a:p>
            <a:pPr marL="285750" indent="-285750">
              <a:spcAft>
                <a:spcPts val="0"/>
              </a:spcAft>
              <a:buFont typeface="Wingdings" panose="05000000000000000000" pitchFamily="2" charset="2"/>
              <a:buChar char="§"/>
            </a:pPr>
            <a:r>
              <a:rPr lang="en-US" sz="1500" dirty="0">
                <a:latin typeface="+mn-lt"/>
              </a:rPr>
              <a:t>State Medicaid Director Letter (</a:t>
            </a:r>
            <a:r>
              <a:rPr lang="en-US" sz="1500" dirty="0" err="1">
                <a:latin typeface="+mn-lt"/>
              </a:rPr>
              <a:t>SMDL</a:t>
            </a:r>
            <a:r>
              <a:rPr lang="en-US" sz="1500" dirty="0">
                <a:latin typeface="+mn-lt"/>
              </a:rPr>
              <a:t>)</a:t>
            </a:r>
          </a:p>
          <a:p>
            <a:pPr marL="285750" indent="-285750">
              <a:spcAft>
                <a:spcPts val="0"/>
              </a:spcAft>
              <a:buFont typeface="Wingdings" panose="05000000000000000000" pitchFamily="2" charset="2"/>
              <a:buChar char="§"/>
            </a:pPr>
            <a:r>
              <a:rPr lang="en-US" sz="1500" dirty="0">
                <a:latin typeface="+mn-lt"/>
              </a:rPr>
              <a:t>State Health Official Letter (SHO) </a:t>
            </a:r>
          </a:p>
          <a:p>
            <a:pPr marL="285750" indent="-285750">
              <a:spcAft>
                <a:spcPts val="0"/>
              </a:spcAft>
              <a:buFont typeface="Wingdings" panose="05000000000000000000" pitchFamily="2" charset="2"/>
              <a:buChar char="§"/>
            </a:pPr>
            <a:r>
              <a:rPr lang="en-US" sz="1500" dirty="0">
                <a:latin typeface="+mn-lt"/>
              </a:rPr>
              <a:t>Medicaid &amp; CHIP Informational Bulletin (CIB)</a:t>
            </a:r>
          </a:p>
          <a:p>
            <a:pPr marL="285750" indent="-285750">
              <a:spcAft>
                <a:spcPts val="0"/>
              </a:spcAft>
              <a:buFont typeface="Wingdings" panose="05000000000000000000" pitchFamily="2" charset="2"/>
              <a:buChar char="§"/>
            </a:pPr>
            <a:r>
              <a:rPr lang="en-US" sz="1500" dirty="0">
                <a:latin typeface="+mn-lt"/>
              </a:rPr>
              <a:t>Frequently Asked Questions (FAQs)</a:t>
            </a:r>
          </a:p>
        </p:txBody>
      </p:sp>
      <p:sp>
        <p:nvSpPr>
          <p:cNvPr id="10" name="Rectangle 9">
            <a:extLst>
              <a:ext uri="{FF2B5EF4-FFF2-40B4-BE49-F238E27FC236}">
                <a16:creationId xmlns:a16="http://schemas.microsoft.com/office/drawing/2014/main" id="{73FA1161-F800-423C-9184-79E73AA7A9BD}"/>
              </a:ext>
            </a:extLst>
          </p:cNvPr>
          <p:cNvSpPr/>
          <p:nvPr/>
        </p:nvSpPr>
        <p:spPr>
          <a:xfrm>
            <a:off x="150603" y="5675293"/>
            <a:ext cx="8842794" cy="954107"/>
          </a:xfrm>
          <a:prstGeom prst="rect">
            <a:avLst/>
          </a:prstGeom>
          <a:solidFill>
            <a:schemeClr val="bg1">
              <a:lumMod val="95000"/>
            </a:schemeClr>
          </a:solidFill>
          <a:ln w="19050">
            <a:solidFill>
              <a:schemeClr val="bg1">
                <a:lumMod val="50000"/>
              </a:schemeClr>
            </a:solidFill>
            <a:prstDash val="sysDot"/>
          </a:ln>
        </p:spPr>
        <p:txBody>
          <a:bodyPr wrap="square">
            <a:spAutoFit/>
          </a:bodyPr>
          <a:lstStyle/>
          <a:p>
            <a:pPr lvl="2"/>
            <a:r>
              <a:rPr lang="en-US" sz="1400" dirty="0">
                <a:latin typeface="Calibri" pitchFamily="34" charset="0"/>
              </a:rPr>
              <a:t>California currently has a Section 1115 waiver (Medi-Cal 2020 Demonstration) expiring in December 2020. The State has asked CMS to extend the waiver through December 2021, after which DHCS plans to implement CalAIM – pending CMS approval – a new, five year demonstration currently envisioned to focus on high-cost, high-utilizing adults. </a:t>
            </a:r>
          </a:p>
        </p:txBody>
      </p:sp>
      <p:sp>
        <p:nvSpPr>
          <p:cNvPr id="21" name="Oval 20">
            <a:extLst>
              <a:ext uri="{FF2B5EF4-FFF2-40B4-BE49-F238E27FC236}">
                <a16:creationId xmlns:a16="http://schemas.microsoft.com/office/drawing/2014/main" id="{A66343A1-2483-4282-9CC4-4A03520CF856}"/>
              </a:ext>
            </a:extLst>
          </p:cNvPr>
          <p:cNvSpPr/>
          <p:nvPr/>
        </p:nvSpPr>
        <p:spPr bwMode="auto">
          <a:xfrm>
            <a:off x="243840" y="5758592"/>
            <a:ext cx="822960" cy="822960"/>
          </a:xfrm>
          <a:prstGeom prst="ellipse">
            <a:avLst/>
          </a:prstGeom>
          <a:solidFill>
            <a:schemeClr val="bg1">
              <a:lumMod val="50000"/>
            </a:schemeClr>
          </a:solidFill>
          <a:ln>
            <a:solidFill>
              <a:schemeClr val="bg1">
                <a:lumMod val="50000"/>
              </a:schemeClr>
            </a:solid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pic>
        <p:nvPicPr>
          <p:cNvPr id="22" name="Picture 21">
            <a:extLst>
              <a:ext uri="{FF2B5EF4-FFF2-40B4-BE49-F238E27FC236}">
                <a16:creationId xmlns:a16="http://schemas.microsoft.com/office/drawing/2014/main" id="{E58B62B5-2DE4-44A5-B650-1E6C5193A6B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3333"/>
          <a:stretch/>
        </p:blipFill>
        <p:spPr>
          <a:xfrm>
            <a:off x="340539" y="5897261"/>
            <a:ext cx="629562" cy="545621"/>
          </a:xfrm>
          <a:prstGeom prst="rect">
            <a:avLst/>
          </a:prstGeom>
        </p:spPr>
      </p:pic>
      <p:pic>
        <p:nvPicPr>
          <p:cNvPr id="24" name="Picture 23">
            <a:extLst>
              <a:ext uri="{FF2B5EF4-FFF2-40B4-BE49-F238E27FC236}">
                <a16:creationId xmlns:a16="http://schemas.microsoft.com/office/drawing/2014/main" id="{2E52F88A-21D2-4854-B57C-97FA44C0D7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674"/>
          <a:stretch/>
        </p:blipFill>
        <p:spPr>
          <a:xfrm>
            <a:off x="305726" y="2202827"/>
            <a:ext cx="463177" cy="395212"/>
          </a:xfrm>
          <a:prstGeom prst="rect">
            <a:avLst/>
          </a:prstGeom>
        </p:spPr>
      </p:pic>
      <p:pic>
        <p:nvPicPr>
          <p:cNvPr id="26" name="Picture 25">
            <a:extLst>
              <a:ext uri="{FF2B5EF4-FFF2-40B4-BE49-F238E27FC236}">
                <a16:creationId xmlns:a16="http://schemas.microsoft.com/office/drawing/2014/main" id="{D390DEBA-119A-459B-AB40-A52D0E43AE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667" b="30173"/>
          <a:stretch/>
        </p:blipFill>
        <p:spPr>
          <a:xfrm flipH="1">
            <a:off x="4628333" y="2184395"/>
            <a:ext cx="694764" cy="419251"/>
          </a:xfrm>
          <a:prstGeom prst="rect">
            <a:avLst/>
          </a:prstGeom>
        </p:spPr>
      </p:pic>
      <p:pic>
        <p:nvPicPr>
          <p:cNvPr id="28" name="Picture 27">
            <a:extLst>
              <a:ext uri="{FF2B5EF4-FFF2-40B4-BE49-F238E27FC236}">
                <a16:creationId xmlns:a16="http://schemas.microsoft.com/office/drawing/2014/main" id="{E9910DBC-E510-4DC6-8056-8E857D5077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111" t="18889" r="10000" b="33645"/>
          <a:stretch/>
        </p:blipFill>
        <p:spPr>
          <a:xfrm>
            <a:off x="6884670" y="2207067"/>
            <a:ext cx="609600" cy="366788"/>
          </a:xfrm>
          <a:prstGeom prst="rect">
            <a:avLst/>
          </a:prstGeom>
        </p:spPr>
      </p:pic>
      <p:pic>
        <p:nvPicPr>
          <p:cNvPr id="30" name="Picture 29">
            <a:extLst>
              <a:ext uri="{FF2B5EF4-FFF2-40B4-BE49-F238E27FC236}">
                <a16:creationId xmlns:a16="http://schemas.microsoft.com/office/drawing/2014/main" id="{BDDC469E-703E-4B64-B2B3-864E361ED16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089" b="18889"/>
          <a:stretch/>
        </p:blipFill>
        <p:spPr>
          <a:xfrm>
            <a:off x="2417981" y="2187709"/>
            <a:ext cx="533400" cy="405504"/>
          </a:xfrm>
          <a:prstGeom prst="rect">
            <a:avLst/>
          </a:prstGeom>
        </p:spPr>
      </p:pic>
    </p:spTree>
    <p:extLst>
      <p:ext uri="{BB962C8B-B14F-4D97-AF65-F5344CB8AC3E}">
        <p14:creationId xmlns:p14="http://schemas.microsoft.com/office/powerpoint/2010/main" val="263006426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7DE4-786C-4173-9C1F-37586F04FCC6}"/>
              </a:ext>
            </a:extLst>
          </p:cNvPr>
          <p:cNvSpPr>
            <a:spLocks noGrp="1"/>
          </p:cNvSpPr>
          <p:nvPr>
            <p:ph type="title"/>
          </p:nvPr>
        </p:nvSpPr>
        <p:spPr>
          <a:xfrm>
            <a:off x="415636" y="-40236"/>
            <a:ext cx="7966364" cy="872278"/>
          </a:xfrm>
        </p:spPr>
        <p:txBody>
          <a:bodyPr/>
          <a:lstStyle/>
          <a:p>
            <a:r>
              <a:rPr lang="en-US" sz="2500" dirty="0"/>
              <a:t>Medicaid’s Commitment to Children: Early and Periodic Screening, Diagnostic, and Treatment (EPSDT) </a:t>
            </a:r>
          </a:p>
        </p:txBody>
      </p:sp>
      <p:sp>
        <p:nvSpPr>
          <p:cNvPr id="5" name="Rectangle 4">
            <a:extLst>
              <a:ext uri="{FF2B5EF4-FFF2-40B4-BE49-F238E27FC236}">
                <a16:creationId xmlns:a16="http://schemas.microsoft.com/office/drawing/2014/main" id="{C34E46B1-412A-41C9-A78D-73959CB1B435}"/>
              </a:ext>
            </a:extLst>
          </p:cNvPr>
          <p:cNvSpPr/>
          <p:nvPr/>
        </p:nvSpPr>
        <p:spPr bwMode="auto">
          <a:xfrm>
            <a:off x="0" y="914400"/>
            <a:ext cx="9144000" cy="877824"/>
          </a:xfrm>
          <a:prstGeom prst="rect">
            <a:avLst/>
          </a:prstGeom>
          <a:solidFill>
            <a:schemeClr val="bg2"/>
          </a:solidFill>
          <a:ln>
            <a:noFill/>
          </a:ln>
          <a:effectLst/>
        </p:spPr>
        <p:txBody>
          <a:bodyPr lIns="91440" tIns="91440" rIns="91440" bIns="91440" rtlCol="0" anchor="ctr" anchorCtr="0">
            <a:noAutofit/>
          </a:bodyPr>
          <a:lstStyle/>
          <a:p>
            <a:pPr algn="ctr" eaLnBrk="1" hangingPunct="1"/>
            <a:endParaRPr lang="en-US" sz="1600" b="1" dirty="0">
              <a:solidFill>
                <a:schemeClr val="bg1"/>
              </a:solidFill>
              <a:latin typeface="+mn-lt"/>
            </a:endParaRPr>
          </a:p>
        </p:txBody>
      </p:sp>
      <p:sp>
        <p:nvSpPr>
          <p:cNvPr id="6" name="TextBox 5">
            <a:extLst>
              <a:ext uri="{FF2B5EF4-FFF2-40B4-BE49-F238E27FC236}">
                <a16:creationId xmlns:a16="http://schemas.microsoft.com/office/drawing/2014/main" id="{F26E3637-BB28-42FB-B945-76CA9611D2EE}"/>
              </a:ext>
            </a:extLst>
          </p:cNvPr>
          <p:cNvSpPr txBox="1"/>
          <p:nvPr/>
        </p:nvSpPr>
        <p:spPr>
          <a:xfrm>
            <a:off x="-9205" y="905470"/>
            <a:ext cx="9144000" cy="923330"/>
          </a:xfrm>
          <a:prstGeom prst="rect">
            <a:avLst/>
          </a:prstGeom>
          <a:noFill/>
        </p:spPr>
        <p:txBody>
          <a:bodyPr wrap="square" rtlCol="0">
            <a:spAutoFit/>
          </a:bodyPr>
          <a:lstStyle/>
          <a:p>
            <a:pPr algn="ctr" eaLnBrk="1" hangingPunct="1"/>
            <a:r>
              <a:rPr lang="en-US" b="1" dirty="0">
                <a:solidFill>
                  <a:schemeClr val="bg1"/>
                </a:solidFill>
                <a:latin typeface="Calibri" panose="020F0502020204030204" pitchFamily="34" charset="0"/>
              </a:rPr>
              <a:t>Federal law requires the delivery of comprehensive pediatric healthcare services to all enrolled children and youth under 21 through the EPSDT benefit. Medi-Cal covers CHIP, resulting in all enrolled children receiving the full EPSDT benefit. </a:t>
            </a:r>
          </a:p>
        </p:txBody>
      </p:sp>
      <p:sp>
        <p:nvSpPr>
          <p:cNvPr id="7" name="Rectangle 6">
            <a:extLst>
              <a:ext uri="{FF2B5EF4-FFF2-40B4-BE49-F238E27FC236}">
                <a16:creationId xmlns:a16="http://schemas.microsoft.com/office/drawing/2014/main" id="{C46C9C4D-D541-4410-909B-925AE953011B}"/>
              </a:ext>
            </a:extLst>
          </p:cNvPr>
          <p:cNvSpPr/>
          <p:nvPr/>
        </p:nvSpPr>
        <p:spPr bwMode="auto">
          <a:xfrm>
            <a:off x="4891658" y="4440602"/>
            <a:ext cx="3924300" cy="1243337"/>
          </a:xfrm>
          <a:prstGeom prst="rect">
            <a:avLst/>
          </a:prstGeom>
          <a:noFill/>
          <a:ln w="9525" cap="flat" cmpd="sng" algn="ctr">
            <a:noFill/>
            <a:prstDash val="solid"/>
            <a:round/>
            <a:headEnd type="none" w="med" len="med"/>
            <a:tailEnd type="none" w="med" len="med"/>
          </a:ln>
          <a:effectLst/>
        </p:spPr>
        <p:txBody>
          <a:bodyPr vert="horz" wrap="square" lIns="101585" tIns="50794" rIns="101585" bIns="50794" numCol="1" rtlCol="0" anchor="t" anchorCtr="0" compatLnSpc="1">
            <a:prstTxWarp prst="textNoShape">
              <a:avLst/>
            </a:prstTxWarp>
          </a:bodyPr>
          <a:lstStyle/>
          <a:p>
            <a:pPr marL="170988" indent="-170988" defTabSz="1016437">
              <a:spcBef>
                <a:spcPts val="599"/>
              </a:spcBef>
              <a:buClr>
                <a:srgbClr val="00B050"/>
              </a:buClr>
              <a:buSzPct val="121000"/>
              <a:buFont typeface="Wingdings" panose="05000000000000000000" pitchFamily="2" charset="2"/>
              <a:buChar char="ü"/>
            </a:pPr>
            <a:endParaRPr lang="en-US" sz="1200" b="1" dirty="0">
              <a:solidFill>
                <a:srgbClr val="000000"/>
              </a:solidFill>
              <a:latin typeface="Calibri" charset="0"/>
            </a:endParaRPr>
          </a:p>
        </p:txBody>
      </p:sp>
      <p:sp>
        <p:nvSpPr>
          <p:cNvPr id="8" name="Rectangle 7">
            <a:extLst>
              <a:ext uri="{FF2B5EF4-FFF2-40B4-BE49-F238E27FC236}">
                <a16:creationId xmlns:a16="http://schemas.microsoft.com/office/drawing/2014/main" id="{A700624E-7B19-4660-B70B-ECF9BBBEFD68}"/>
              </a:ext>
            </a:extLst>
          </p:cNvPr>
          <p:cNvSpPr/>
          <p:nvPr/>
        </p:nvSpPr>
        <p:spPr bwMode="auto">
          <a:xfrm>
            <a:off x="1738881" y="4522836"/>
            <a:ext cx="1809750" cy="1078876"/>
          </a:xfrm>
          <a:prstGeom prst="rect">
            <a:avLst/>
          </a:prstGeom>
          <a:noFill/>
          <a:ln w="9525" cap="flat" cmpd="sng" algn="ctr">
            <a:noFill/>
            <a:prstDash val="solid"/>
            <a:round/>
            <a:headEnd type="none" w="med" len="med"/>
            <a:tailEnd type="none" w="med" len="med"/>
          </a:ln>
          <a:effectLst/>
        </p:spPr>
        <p:txBody>
          <a:bodyPr vert="horz" wrap="square" lIns="101585" tIns="50794" rIns="101585" bIns="50794" numCol="1" rtlCol="0" anchor="ctr" anchorCtr="0" compatLnSpc="1">
            <a:prstTxWarp prst="textNoShape">
              <a:avLst/>
            </a:prstTxWarp>
          </a:bodyPr>
          <a:lstStyle/>
          <a:p>
            <a:pPr algn="ctr" defTabSz="1016437" eaLnBrk="1" hangingPunct="1"/>
            <a:endParaRPr lang="en-US" sz="1200" b="1" dirty="0">
              <a:solidFill>
                <a:srgbClr val="000000"/>
              </a:solidFill>
              <a:latin typeface="Calibri" charset="0"/>
            </a:endParaRPr>
          </a:p>
        </p:txBody>
      </p:sp>
      <p:graphicFrame>
        <p:nvGraphicFramePr>
          <p:cNvPr id="9" name="Table 8">
            <a:extLst>
              <a:ext uri="{FF2B5EF4-FFF2-40B4-BE49-F238E27FC236}">
                <a16:creationId xmlns:a16="http://schemas.microsoft.com/office/drawing/2014/main" id="{EDC326A8-1D15-409D-9E44-C38A66657D20}"/>
              </a:ext>
            </a:extLst>
          </p:cNvPr>
          <p:cNvGraphicFramePr>
            <a:graphicFrameLocks noGrp="1"/>
          </p:cNvGraphicFramePr>
          <p:nvPr>
            <p:extLst>
              <p:ext uri="{D42A27DB-BD31-4B8C-83A1-F6EECF244321}">
                <p14:modId xmlns:p14="http://schemas.microsoft.com/office/powerpoint/2010/main" val="3383658479"/>
              </p:ext>
            </p:extLst>
          </p:nvPr>
        </p:nvGraphicFramePr>
        <p:xfrm>
          <a:off x="415636" y="1828800"/>
          <a:ext cx="8347364" cy="3791711"/>
        </p:xfrm>
        <a:graphic>
          <a:graphicData uri="http://schemas.openxmlformats.org/drawingml/2006/table">
            <a:tbl>
              <a:tblPr firstRow="1" bandRow="1">
                <a:tableStyleId>{5C22544A-7EE6-4342-B048-85BDC9FD1C3A}</a:tableStyleId>
              </a:tblPr>
              <a:tblGrid>
                <a:gridCol w="3134308">
                  <a:extLst>
                    <a:ext uri="{9D8B030D-6E8A-4147-A177-3AD203B41FA5}">
                      <a16:colId xmlns:a16="http://schemas.microsoft.com/office/drawing/2014/main" val="20000"/>
                    </a:ext>
                  </a:extLst>
                </a:gridCol>
                <a:gridCol w="2634591">
                  <a:extLst>
                    <a:ext uri="{9D8B030D-6E8A-4147-A177-3AD203B41FA5}">
                      <a16:colId xmlns:a16="http://schemas.microsoft.com/office/drawing/2014/main" val="20001"/>
                    </a:ext>
                  </a:extLst>
                </a:gridCol>
                <a:gridCol w="2578465">
                  <a:extLst>
                    <a:ext uri="{9D8B030D-6E8A-4147-A177-3AD203B41FA5}">
                      <a16:colId xmlns:a16="http://schemas.microsoft.com/office/drawing/2014/main" val="20002"/>
                    </a:ext>
                  </a:extLst>
                </a:gridCol>
              </a:tblGrid>
              <a:tr h="697901">
                <a:tc>
                  <a:txBody>
                    <a:bodyPr/>
                    <a:lstStyle/>
                    <a:p>
                      <a:pPr algn="ctr"/>
                      <a:endParaRPr lang="en-US" sz="1200" dirty="0">
                        <a:latin typeface="+mj-lt"/>
                      </a:endParaRPr>
                    </a:p>
                  </a:txBody>
                  <a:tcPr>
                    <a:lnL w="28575" cap="flat" cmpd="sng" algn="ctr">
                      <a:noFill/>
                      <a:prstDash val="sysDot"/>
                      <a:round/>
                      <a:headEnd type="none" w="med" len="med"/>
                      <a:tailEnd type="none" w="med" len="med"/>
                    </a:lnL>
                    <a:lnR w="28575" cap="flat" cmpd="sng" algn="ctr">
                      <a:solidFill>
                        <a:srgbClr val="336699"/>
                      </a:solidFill>
                      <a:prstDash val="sysDot"/>
                      <a:round/>
                      <a:headEnd type="none" w="med" len="med"/>
                      <a:tailEnd type="none" w="med" len="med"/>
                    </a:lnR>
                    <a:lnT w="28575" cap="flat" cmpd="sng" algn="ctr">
                      <a:noFill/>
                      <a:prstDash val="sysDot"/>
                      <a:round/>
                      <a:headEnd type="none" w="med" len="med"/>
                      <a:tailEnd type="none" w="med" len="med"/>
                    </a:lnT>
                    <a:lnB w="28575" cap="flat" cmpd="sng" algn="ctr">
                      <a:solidFill>
                        <a:srgbClr val="336699"/>
                      </a:solidFill>
                      <a:prstDash val="sysDot"/>
                      <a:round/>
                      <a:headEnd type="none" w="med" len="med"/>
                      <a:tailEnd type="none" w="med" len="med"/>
                    </a:lnB>
                    <a:solidFill>
                      <a:schemeClr val="bg2">
                        <a:lumMod val="20000"/>
                        <a:lumOff val="80000"/>
                      </a:schemeClr>
                    </a:solidFill>
                  </a:tcPr>
                </a:tc>
                <a:tc>
                  <a:txBody>
                    <a:bodyPr/>
                    <a:lstStyle/>
                    <a:p>
                      <a:pPr algn="ctr"/>
                      <a:endParaRPr lang="en-US" sz="1200" dirty="0">
                        <a:latin typeface="+mj-lt"/>
                      </a:endParaRPr>
                    </a:p>
                  </a:txBody>
                  <a:tcPr>
                    <a:lnL w="28575" cap="flat" cmpd="sng" algn="ctr">
                      <a:solidFill>
                        <a:srgbClr val="336699"/>
                      </a:solidFill>
                      <a:prstDash val="sysDot"/>
                      <a:round/>
                      <a:headEnd type="none" w="med" len="med"/>
                      <a:tailEnd type="none" w="med" len="med"/>
                    </a:lnL>
                    <a:lnR w="28575" cap="flat" cmpd="sng" algn="ctr">
                      <a:solidFill>
                        <a:schemeClr val="bg2"/>
                      </a:solidFill>
                      <a:prstDash val="sysDot"/>
                      <a:round/>
                      <a:headEnd type="none" w="med" len="med"/>
                      <a:tailEnd type="none" w="med" len="med"/>
                    </a:lnR>
                    <a:lnT w="28575" cap="flat" cmpd="sng" algn="ctr">
                      <a:noFill/>
                      <a:prstDash val="sysDot"/>
                      <a:round/>
                      <a:headEnd type="none" w="med" len="med"/>
                      <a:tailEnd type="none" w="med" len="med"/>
                    </a:lnT>
                    <a:lnB w="28575" cap="flat" cmpd="sng" algn="ctr">
                      <a:solidFill>
                        <a:schemeClr val="bg2"/>
                      </a:solidFill>
                      <a:prstDash val="sysDot"/>
                      <a:round/>
                      <a:headEnd type="none" w="med" len="med"/>
                      <a:tailEnd type="none" w="med" len="med"/>
                    </a:lnB>
                    <a:solidFill>
                      <a:schemeClr val="bg2">
                        <a:lumMod val="20000"/>
                        <a:lumOff val="80000"/>
                      </a:schemeClr>
                    </a:solidFill>
                  </a:tcPr>
                </a:tc>
                <a:tc>
                  <a:txBody>
                    <a:bodyPr/>
                    <a:lstStyle/>
                    <a:p>
                      <a:pPr algn="ctr"/>
                      <a:endParaRPr lang="en-US" sz="1200" dirty="0">
                        <a:latin typeface="+mj-lt"/>
                      </a:endParaRPr>
                    </a:p>
                  </a:txBody>
                  <a:tcPr>
                    <a:lnL w="28575" cap="flat" cmpd="sng" algn="ctr">
                      <a:solidFill>
                        <a:schemeClr val="bg2"/>
                      </a:solid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solidFill>
                        <a:schemeClr val="bg2"/>
                      </a:solidFill>
                      <a:prstDash val="sysDot"/>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499360">
                <a:tc>
                  <a:txBody>
                    <a:bodyPr/>
                    <a:lstStyle/>
                    <a:p>
                      <a:pPr algn="ct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E</a:t>
                      </a:r>
                      <a:r>
                        <a:rPr lang="en-US" sz="1800" b="1" dirty="0">
                          <a:solidFill>
                            <a:schemeClr val="bg1"/>
                          </a:solidFill>
                          <a:latin typeface="Calibri" panose="020F0502020204030204" pitchFamily="34" charset="0"/>
                        </a:rPr>
                        <a:t>arly</a:t>
                      </a:r>
                      <a:r>
                        <a:rPr lang="en-US" sz="1800" b="1" baseline="0" dirty="0">
                          <a:solidFill>
                            <a:schemeClr val="bg1"/>
                          </a:solidFill>
                          <a:latin typeface="Calibri" panose="020F0502020204030204" pitchFamily="34" charset="0"/>
                        </a:rPr>
                        <a:t> and</a:t>
                      </a:r>
                      <a:r>
                        <a:rPr lang="en-US" sz="1600" b="1" baseline="0" dirty="0">
                          <a:solidFill>
                            <a:schemeClr val="bg1"/>
                          </a:solidFill>
                          <a:latin typeface="Calibri" panose="020F0502020204030204" pitchFamily="34" charset="0"/>
                        </a:rPr>
                        <a:t> </a:t>
                      </a: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P</a:t>
                      </a:r>
                      <a:r>
                        <a:rPr lang="en-US" sz="1800" b="1" dirty="0">
                          <a:solidFill>
                            <a:schemeClr val="bg1"/>
                          </a:solidFill>
                          <a:latin typeface="Calibri" panose="020F0502020204030204" pitchFamily="34" charset="0"/>
                        </a:rPr>
                        <a:t>eriodic</a:t>
                      </a:r>
                      <a:r>
                        <a:rPr lang="en-US" sz="1800" b="1" baseline="0" dirty="0">
                          <a:solidFill>
                            <a:schemeClr val="bg1"/>
                          </a:solidFill>
                          <a:latin typeface="Calibri" panose="020F0502020204030204" pitchFamily="34" charset="0"/>
                        </a:rPr>
                        <a:t> </a:t>
                      </a:r>
                      <a:r>
                        <a:rPr lang="en-US" sz="2800" b="1" baseline="0" dirty="0">
                          <a:solidFill>
                            <a:schemeClr val="bg1"/>
                          </a:solidFill>
                          <a:effectLst>
                            <a:outerShdw blurRad="38100" dist="38100" dir="2700000" algn="tl">
                              <a:srgbClr val="000000">
                                <a:alpha val="43137"/>
                              </a:srgbClr>
                            </a:outerShdw>
                          </a:effectLst>
                          <a:latin typeface="Calibri" panose="020F0502020204030204" pitchFamily="34" charset="0"/>
                        </a:rPr>
                        <a:t>S</a:t>
                      </a:r>
                      <a:r>
                        <a:rPr lang="en-US" sz="1800" b="1" baseline="0" dirty="0">
                          <a:solidFill>
                            <a:schemeClr val="bg1"/>
                          </a:solidFill>
                          <a:latin typeface="Calibri" panose="020F0502020204030204" pitchFamily="34" charset="0"/>
                        </a:rPr>
                        <a:t>creenings</a:t>
                      </a:r>
                      <a:endParaRPr lang="en-US" sz="1800" b="1" dirty="0">
                        <a:solidFill>
                          <a:schemeClr val="bg1"/>
                        </a:solidFill>
                        <a:latin typeface="Calibri" panose="020F0502020204030204" pitchFamily="34" charset="0"/>
                      </a:endParaRPr>
                    </a:p>
                  </a:txBody>
                  <a:tcPr anchor="ctr">
                    <a:lnL w="28575" cap="flat" cmpd="sng" algn="ctr">
                      <a:noFill/>
                      <a:prstDash val="sysDot"/>
                      <a:round/>
                      <a:headEnd type="none" w="med" len="med"/>
                      <a:tailEnd type="none" w="med" len="med"/>
                    </a:lnL>
                    <a:lnR w="28575" cap="flat" cmpd="sng" algn="ctr">
                      <a:solidFill>
                        <a:srgbClr val="336699"/>
                      </a:solidFill>
                      <a:prstDash val="sysDot"/>
                      <a:round/>
                      <a:headEnd type="none" w="med" len="med"/>
                      <a:tailEnd type="none" w="med" len="med"/>
                    </a:lnR>
                    <a:lnT w="28575" cap="flat" cmpd="sng" algn="ctr">
                      <a:solidFill>
                        <a:srgbClr val="336699"/>
                      </a:solidFill>
                      <a:prstDash val="sysDot"/>
                      <a:round/>
                      <a:headEnd type="none" w="med" len="med"/>
                      <a:tailEnd type="none" w="med" len="med"/>
                    </a:lnT>
                    <a:lnB w="28575" cap="flat" cmpd="sng" algn="ctr">
                      <a:solidFill>
                        <a:srgbClr val="336699"/>
                      </a:solidFill>
                      <a:prstDash val="sysDot"/>
                      <a:round/>
                      <a:headEnd type="none" w="med" len="med"/>
                      <a:tailEnd type="none" w="med" len="med"/>
                    </a:lnB>
                    <a:solidFill>
                      <a:srgbClr val="A6A6A6"/>
                    </a:solidFill>
                  </a:tcPr>
                </a:tc>
                <a:tc>
                  <a:txBody>
                    <a:bodyPr/>
                    <a:lstStyle/>
                    <a:p>
                      <a:pPr algn="ct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D</a:t>
                      </a:r>
                      <a:r>
                        <a:rPr lang="en-US" sz="1800" b="1" dirty="0">
                          <a:solidFill>
                            <a:schemeClr val="bg1"/>
                          </a:solidFill>
                          <a:latin typeface="Calibri" panose="020F0502020204030204" pitchFamily="34" charset="0"/>
                        </a:rPr>
                        <a:t>iagnostic Services </a:t>
                      </a:r>
                      <a:endParaRPr lang="en-US" sz="1600" b="1" dirty="0">
                        <a:solidFill>
                          <a:schemeClr val="bg1"/>
                        </a:solidFill>
                        <a:latin typeface="Calibri" panose="020F0502020204030204" pitchFamily="34" charset="0"/>
                      </a:endParaRPr>
                    </a:p>
                  </a:txBody>
                  <a:tcPr anchor="ctr">
                    <a:lnL w="28575" cap="flat" cmpd="sng" algn="ctr">
                      <a:solidFill>
                        <a:srgbClr val="336699"/>
                      </a:solidFill>
                      <a:prstDash val="sysDot"/>
                      <a:round/>
                      <a:headEnd type="none" w="med" len="med"/>
                      <a:tailEnd type="none" w="med" len="med"/>
                    </a:lnL>
                    <a:lnR w="28575" cap="flat" cmpd="sng" algn="ctr">
                      <a:solidFill>
                        <a:schemeClr val="bg2"/>
                      </a:solidFill>
                      <a:prstDash val="sysDot"/>
                      <a:round/>
                      <a:headEnd type="none" w="med" len="med"/>
                      <a:tailEnd type="none" w="med" len="med"/>
                    </a:lnR>
                    <a:lnT w="28575" cap="flat" cmpd="sng" algn="ctr">
                      <a:solidFill>
                        <a:schemeClr val="bg2"/>
                      </a:solidFill>
                      <a:prstDash val="sysDot"/>
                      <a:round/>
                      <a:headEnd type="none" w="med" len="med"/>
                      <a:tailEnd type="none" w="med" len="med"/>
                    </a:lnT>
                    <a:lnB w="28575" cap="flat" cmpd="sng" algn="ctr">
                      <a:solidFill>
                        <a:srgbClr val="336699"/>
                      </a:solidFill>
                      <a:prstDash val="sysDot"/>
                      <a:round/>
                      <a:headEnd type="none" w="med" len="med"/>
                      <a:tailEnd type="none" w="med" len="med"/>
                    </a:lnB>
                    <a:solidFill>
                      <a:srgbClr val="A6A6A6"/>
                    </a:solidFill>
                  </a:tcPr>
                </a:tc>
                <a:tc>
                  <a:txBody>
                    <a:bodyPr/>
                    <a:lstStyle/>
                    <a:p>
                      <a:pPr algn="ct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T</a:t>
                      </a:r>
                      <a:r>
                        <a:rPr lang="en-US" sz="1800" b="1" dirty="0">
                          <a:solidFill>
                            <a:schemeClr val="bg1"/>
                          </a:solidFill>
                          <a:latin typeface="Calibri" panose="020F0502020204030204" pitchFamily="34" charset="0"/>
                        </a:rPr>
                        <a:t>reatment Services </a:t>
                      </a:r>
                      <a:endParaRPr lang="en-US" sz="1600" b="1" dirty="0">
                        <a:solidFill>
                          <a:schemeClr val="bg1"/>
                        </a:solidFill>
                        <a:latin typeface="Calibri" panose="020F0502020204030204" pitchFamily="34" charset="0"/>
                      </a:endParaRPr>
                    </a:p>
                  </a:txBody>
                  <a:tcPr anchor="ctr">
                    <a:lnL w="28575" cap="flat" cmpd="sng" algn="ctr">
                      <a:solidFill>
                        <a:schemeClr val="bg2"/>
                      </a:solidFill>
                      <a:prstDash val="sysDot"/>
                      <a:round/>
                      <a:headEnd type="none" w="med" len="med"/>
                      <a:tailEnd type="none" w="med" len="med"/>
                    </a:lnL>
                    <a:lnR w="28575" cap="flat" cmpd="sng" algn="ctr">
                      <a:noFill/>
                      <a:prstDash val="sysDot"/>
                      <a:round/>
                      <a:headEnd type="none" w="med" len="med"/>
                      <a:tailEnd type="none" w="med" len="med"/>
                    </a:lnR>
                    <a:lnT w="28575" cap="flat" cmpd="sng" algn="ctr">
                      <a:solidFill>
                        <a:schemeClr val="bg2"/>
                      </a:solidFill>
                      <a:prstDash val="sysDot"/>
                      <a:round/>
                      <a:headEnd type="none" w="med" len="med"/>
                      <a:tailEnd type="none" w="med" len="med"/>
                    </a:lnT>
                    <a:lnB w="28575" cap="flat" cmpd="sng" algn="ctr">
                      <a:solidFill>
                        <a:srgbClr val="336699"/>
                      </a:solidFill>
                      <a:prstDash val="sysDot"/>
                      <a:round/>
                      <a:headEnd type="none" w="med" len="med"/>
                      <a:tailEnd type="none" w="med" len="med"/>
                    </a:lnB>
                    <a:solidFill>
                      <a:srgbClr val="A6A6A6"/>
                    </a:solidFill>
                  </a:tcPr>
                </a:tc>
                <a:extLst>
                  <a:ext uri="{0D108BD9-81ED-4DB2-BD59-A6C34878D82A}">
                    <a16:rowId xmlns:a16="http://schemas.microsoft.com/office/drawing/2014/main" val="10001"/>
                  </a:ext>
                </a:extLst>
              </a:tr>
              <a:tr h="2575650">
                <a:tc>
                  <a:txBody>
                    <a:bodyPr/>
                    <a:lstStyle/>
                    <a:p>
                      <a:pPr marL="171450" indent="-171450" algn="l">
                        <a:buFont typeface="Wingdings" panose="05000000000000000000" pitchFamily="2" charset="2"/>
                        <a:buChar char="§"/>
                      </a:pPr>
                      <a:r>
                        <a:rPr lang="en-US" sz="1600" baseline="0" dirty="0">
                          <a:latin typeface="Calibri" panose="020F0502020204030204" pitchFamily="34" charset="0"/>
                        </a:rPr>
                        <a:t>Regularly scheduled comprehensive </a:t>
                      </a:r>
                      <a:r>
                        <a:rPr lang="en-US" sz="1600" dirty="0">
                          <a:latin typeface="Calibri" panose="020F0502020204030204" pitchFamily="34" charset="0"/>
                        </a:rPr>
                        <a:t>health and developmental screenings</a:t>
                      </a:r>
                    </a:p>
                    <a:p>
                      <a:pPr marL="171450" indent="-171450" algn="l">
                        <a:buFont typeface="Wingdings" panose="05000000000000000000" pitchFamily="2" charset="2"/>
                        <a:buChar char="§"/>
                      </a:pPr>
                      <a:r>
                        <a:rPr lang="en-US" sz="1600" dirty="0">
                          <a:latin typeface="Calibri" panose="020F0502020204030204" pitchFamily="34" charset="0"/>
                        </a:rPr>
                        <a:t>Comprehensive unclothed</a:t>
                      </a:r>
                      <a:r>
                        <a:rPr lang="en-US" sz="1600" baseline="0" dirty="0">
                          <a:latin typeface="Calibri" panose="020F0502020204030204" pitchFamily="34" charset="0"/>
                        </a:rPr>
                        <a:t> physical exams</a:t>
                      </a:r>
                    </a:p>
                    <a:p>
                      <a:pPr marL="171450" indent="-171450" algn="l">
                        <a:buFont typeface="Wingdings" panose="05000000000000000000" pitchFamily="2" charset="2"/>
                        <a:buChar char="§"/>
                      </a:pPr>
                      <a:r>
                        <a:rPr lang="en-US" sz="1600" baseline="0" dirty="0">
                          <a:latin typeface="Calibri" panose="020F0502020204030204" pitchFamily="34" charset="0"/>
                        </a:rPr>
                        <a:t>Appropriate vision and hearing tests, immunizations, and laboratory tests</a:t>
                      </a:r>
                    </a:p>
                    <a:p>
                      <a:pPr marL="171450" indent="-171450" algn="l">
                        <a:buFont typeface="Wingdings" panose="05000000000000000000" pitchFamily="2" charset="2"/>
                        <a:buChar char="§"/>
                      </a:pPr>
                      <a:r>
                        <a:rPr lang="en-US" sz="1600" baseline="0" dirty="0">
                          <a:latin typeface="Calibri" panose="020F0502020204030204" pitchFamily="34" charset="0"/>
                        </a:rPr>
                        <a:t>Dental screenings and referrals</a:t>
                      </a:r>
                    </a:p>
                    <a:p>
                      <a:pPr marL="171450" indent="-171450" algn="l">
                        <a:buFont typeface="Wingdings" panose="05000000000000000000" pitchFamily="2" charset="2"/>
                        <a:buChar char="§"/>
                      </a:pPr>
                      <a:r>
                        <a:rPr lang="en-US" sz="1600" baseline="0" dirty="0">
                          <a:latin typeface="Calibri" panose="020F0502020204030204" pitchFamily="34" charset="0"/>
                        </a:rPr>
                        <a:t>Health education</a:t>
                      </a:r>
                      <a:endParaRPr lang="en-US" sz="1600" dirty="0">
                        <a:latin typeface="Calibri" panose="020F0502020204030204" pitchFamily="34" charset="0"/>
                      </a:endParaRPr>
                    </a:p>
                  </a:txBody>
                  <a:tcPr>
                    <a:lnL w="28575" cap="flat" cmpd="sng" algn="ctr">
                      <a:noFill/>
                      <a:prstDash val="sysDot"/>
                      <a:round/>
                      <a:headEnd type="none" w="med" len="med"/>
                      <a:tailEnd type="none" w="med" len="med"/>
                    </a:lnL>
                    <a:lnR w="28575" cap="flat" cmpd="sng" algn="ctr">
                      <a:solidFill>
                        <a:srgbClr val="336699"/>
                      </a:solidFill>
                      <a:prstDash val="sysDot"/>
                      <a:round/>
                      <a:headEnd type="none" w="med" len="med"/>
                      <a:tailEnd type="none" w="med" len="med"/>
                    </a:lnR>
                    <a:lnT w="28575" cap="flat" cmpd="sng" algn="ctr">
                      <a:solidFill>
                        <a:srgbClr val="336699"/>
                      </a:solidFill>
                      <a:prstDash val="sysDot"/>
                      <a:round/>
                      <a:headEnd type="none" w="med" len="med"/>
                      <a:tailEnd type="none" w="med" len="med"/>
                    </a:lnT>
                    <a:lnB w="28575" cap="flat" cmpd="sng" algn="ctr">
                      <a:noFill/>
                      <a:prstDash val="sysDot"/>
                      <a:round/>
                      <a:headEnd type="none" w="med" len="med"/>
                      <a:tailEnd type="none" w="med" len="med"/>
                    </a:lnB>
                    <a:solidFill>
                      <a:srgbClr val="F2F2F2"/>
                    </a:solidFill>
                  </a:tcPr>
                </a:tc>
                <a:tc>
                  <a:txBody>
                    <a:bodyPr/>
                    <a:lstStyle/>
                    <a:p>
                      <a:pPr marL="171450" indent="-171450" algn="l">
                        <a:buFont typeface="Wingdings" panose="05000000000000000000" pitchFamily="2" charset="2"/>
                        <a:buChar char="§"/>
                      </a:pPr>
                      <a:r>
                        <a:rPr lang="en-US" sz="1600" dirty="0">
                          <a:latin typeface="Calibri" panose="020F0502020204030204" pitchFamily="34" charset="0"/>
                        </a:rPr>
                        <a:t>Medically</a:t>
                      </a:r>
                      <a:r>
                        <a:rPr lang="en-US" sz="1600" baseline="0" dirty="0">
                          <a:latin typeface="Calibri" panose="020F0502020204030204" pitchFamily="34" charset="0"/>
                        </a:rPr>
                        <a:t> necessary diagnostic services when a risk is identified, including follow-up testing, evaluation, and referrals </a:t>
                      </a:r>
                      <a:endParaRPr lang="en-US" sz="1600" dirty="0">
                        <a:latin typeface="Calibri" panose="020F0502020204030204" pitchFamily="34" charset="0"/>
                      </a:endParaRPr>
                    </a:p>
                  </a:txBody>
                  <a:tcPr>
                    <a:lnL w="28575" cap="flat" cmpd="sng" algn="ctr">
                      <a:solidFill>
                        <a:srgbClr val="336699"/>
                      </a:solidFill>
                      <a:prstDash val="sysDot"/>
                      <a:round/>
                      <a:headEnd type="none" w="med" len="med"/>
                      <a:tailEnd type="none" w="med" len="med"/>
                    </a:lnL>
                    <a:lnR w="28575" cap="flat" cmpd="sng" algn="ctr">
                      <a:solidFill>
                        <a:srgbClr val="336699"/>
                      </a:solidFill>
                      <a:prstDash val="sysDot"/>
                      <a:round/>
                      <a:headEnd type="none" w="med" len="med"/>
                      <a:tailEnd type="none" w="med" len="med"/>
                    </a:lnR>
                    <a:lnT w="28575" cap="flat" cmpd="sng" algn="ctr">
                      <a:solidFill>
                        <a:srgbClr val="336699"/>
                      </a:solidFill>
                      <a:prstDash val="sysDot"/>
                      <a:round/>
                      <a:headEnd type="none" w="med" len="med"/>
                      <a:tailEnd type="none" w="med" len="med"/>
                    </a:lnT>
                    <a:lnB w="28575" cap="flat" cmpd="sng" algn="ctr">
                      <a:noFill/>
                      <a:prstDash val="sysDot"/>
                      <a:round/>
                      <a:headEnd type="none" w="med" len="med"/>
                      <a:tailEnd type="none" w="med" len="med"/>
                    </a:lnB>
                    <a:solidFill>
                      <a:srgbClr val="F2F2F2"/>
                    </a:solidFill>
                  </a:tcPr>
                </a:tc>
                <a:tc>
                  <a:txBody>
                    <a:bodyPr/>
                    <a:lstStyle/>
                    <a:p>
                      <a:pPr marL="171450" indent="-171450" algn="l">
                        <a:buFont typeface="Wingdings" panose="05000000000000000000" pitchFamily="2" charset="2"/>
                        <a:buChar char="§"/>
                      </a:pPr>
                      <a:r>
                        <a:rPr lang="en-US" sz="1600" dirty="0">
                          <a:latin typeface="Calibri" panose="020F0502020204030204" pitchFamily="34" charset="0"/>
                        </a:rPr>
                        <a:t>Timely</a:t>
                      </a:r>
                      <a:r>
                        <a:rPr lang="en-US" sz="1600" baseline="0" dirty="0">
                          <a:latin typeface="Calibri" panose="020F0502020204030204" pitchFamily="34" charset="0"/>
                        </a:rPr>
                        <a:t> </a:t>
                      </a:r>
                      <a:r>
                        <a:rPr lang="en-US" sz="1600" dirty="0">
                          <a:latin typeface="Calibri" panose="020F0502020204030204" pitchFamily="34" charset="0"/>
                        </a:rPr>
                        <a:t>treatment services</a:t>
                      </a:r>
                      <a:r>
                        <a:rPr lang="en-US" sz="1600" baseline="0" dirty="0">
                          <a:latin typeface="Calibri" panose="020F0502020204030204" pitchFamily="34" charset="0"/>
                        </a:rPr>
                        <a:t> as determined by child health screenings (which includes treatment services m</a:t>
                      </a:r>
                      <a:r>
                        <a:rPr lang="en-US" sz="1600" dirty="0">
                          <a:latin typeface="Calibri" panose="020F0502020204030204" pitchFamily="34" charset="0"/>
                        </a:rPr>
                        <a:t>edically necessary </a:t>
                      </a:r>
                      <a:r>
                        <a:rPr lang="en-US" sz="1600" baseline="0" dirty="0">
                          <a:latin typeface="Calibri" panose="020F0502020204030204" pitchFamily="34" charset="0"/>
                        </a:rPr>
                        <a:t>to correct or ameliorate defects and address physical and behavioral health conditions)</a:t>
                      </a:r>
                    </a:p>
                  </a:txBody>
                  <a:tcPr>
                    <a:lnL w="28575" cap="flat" cmpd="sng" algn="ctr">
                      <a:solidFill>
                        <a:srgbClr val="336699"/>
                      </a:solidFill>
                      <a:prstDash val="sysDot"/>
                      <a:round/>
                      <a:headEnd type="none" w="med" len="med"/>
                      <a:tailEnd type="none" w="med" len="med"/>
                    </a:lnL>
                    <a:lnR w="28575" cap="flat" cmpd="sng" algn="ctr">
                      <a:noFill/>
                      <a:prstDash val="sysDot"/>
                      <a:round/>
                      <a:headEnd type="none" w="med" len="med"/>
                      <a:tailEnd type="none" w="med" len="med"/>
                    </a:lnR>
                    <a:lnT w="28575" cap="flat" cmpd="sng" algn="ctr">
                      <a:solidFill>
                        <a:srgbClr val="336699"/>
                      </a:solidFill>
                      <a:prstDash val="sysDot"/>
                      <a:round/>
                      <a:headEnd type="none" w="med" len="med"/>
                      <a:tailEnd type="none" w="med" len="med"/>
                    </a:lnT>
                    <a:lnB w="28575" cap="flat" cmpd="sng" algn="ctr">
                      <a:noFill/>
                      <a:prstDash val="sysDot"/>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pic>
        <p:nvPicPr>
          <p:cNvPr id="10" name="Picture 29" descr="Image result for medical screening icon">
            <a:extLst>
              <a:ext uri="{FF2B5EF4-FFF2-40B4-BE49-F238E27FC236}">
                <a16:creationId xmlns:a16="http://schemas.microsoft.com/office/drawing/2014/main" id="{2DC321E6-8EA9-407A-9450-9FDBCD091396}"/>
              </a:ext>
            </a:extLst>
          </p:cNvPr>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1600200" y="1848513"/>
            <a:ext cx="609407" cy="6094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6" descr="Image result for treatment for a child icon">
            <a:extLst>
              <a:ext uri="{FF2B5EF4-FFF2-40B4-BE49-F238E27FC236}">
                <a16:creationId xmlns:a16="http://schemas.microsoft.com/office/drawing/2014/main" id="{FB2DAD63-C1DF-4656-9285-5758C2B339EE}"/>
              </a:ext>
            </a:extLst>
          </p:cNvPr>
          <p:cNvPicPr>
            <a:picLocks noChangeAspect="1" noChangeArrowheads="1"/>
          </p:cNvPicPr>
          <p:nvPr/>
        </p:nvPicPr>
        <p:blipFill>
          <a:blip r:embed="rId4" cstate="print">
            <a:biLevel thresh="75000"/>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239000" y="1872576"/>
            <a:ext cx="609407" cy="6094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diagnostic services icon">
            <a:extLst>
              <a:ext uri="{FF2B5EF4-FFF2-40B4-BE49-F238E27FC236}">
                <a16:creationId xmlns:a16="http://schemas.microsoft.com/office/drawing/2014/main" id="{D63A70DE-8630-4DB1-89C5-28393E4A5D14}"/>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4562795" y="1904660"/>
            <a:ext cx="609407" cy="6682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2F3684A-9ADD-4D0D-B583-35C8CFDC1ACA}"/>
              </a:ext>
            </a:extLst>
          </p:cNvPr>
          <p:cNvSpPr/>
          <p:nvPr/>
        </p:nvSpPr>
        <p:spPr>
          <a:xfrm>
            <a:off x="415636" y="5715000"/>
            <a:ext cx="8347364" cy="954107"/>
          </a:xfrm>
          <a:prstGeom prst="rect">
            <a:avLst/>
          </a:prstGeom>
          <a:solidFill>
            <a:schemeClr val="tx2">
              <a:lumMod val="20000"/>
              <a:lumOff val="80000"/>
            </a:schemeClr>
          </a:solidFill>
          <a:ln w="19050">
            <a:solidFill>
              <a:schemeClr val="tx2"/>
            </a:solidFill>
            <a:prstDash val="solid"/>
          </a:ln>
        </p:spPr>
        <p:txBody>
          <a:bodyPr wrap="square">
            <a:spAutoFit/>
          </a:bodyPr>
          <a:lstStyle/>
          <a:p>
            <a:pPr lvl="2" algn="ctr"/>
            <a:r>
              <a:rPr lang="en-US" sz="1400" dirty="0">
                <a:latin typeface="+mn-lt"/>
              </a:rPr>
              <a:t>If a service or device is </a:t>
            </a:r>
            <a:r>
              <a:rPr lang="en-US" sz="1400" b="1" dirty="0">
                <a:latin typeface="+mn-lt"/>
              </a:rPr>
              <a:t>medically necessary to correct or ameliorate a condition </a:t>
            </a:r>
            <a:r>
              <a:rPr lang="en-US" sz="1400" dirty="0">
                <a:latin typeface="+mn-lt"/>
              </a:rPr>
              <a:t>and </a:t>
            </a:r>
            <a:r>
              <a:rPr lang="en-US" sz="1400" b="1" dirty="0">
                <a:latin typeface="+mn-lt"/>
              </a:rPr>
              <a:t>could be covered under Medicaid</a:t>
            </a:r>
            <a:r>
              <a:rPr lang="en-US" sz="1400" dirty="0">
                <a:latin typeface="+mn-lt"/>
              </a:rPr>
              <a:t>, then it must be provided, even if that service or device is not identified in the Medicaid State Plan. Notably, California and </a:t>
            </a:r>
            <a:r>
              <a:rPr lang="en-US" sz="1400" dirty="0" err="1">
                <a:latin typeface="+mn-lt"/>
              </a:rPr>
              <a:t>MCPs</a:t>
            </a:r>
            <a:r>
              <a:rPr lang="en-US" sz="1400" dirty="0">
                <a:latin typeface="+mn-lt"/>
              </a:rPr>
              <a:t> </a:t>
            </a:r>
            <a:r>
              <a:rPr lang="en-US" sz="1400" b="1" dirty="0">
                <a:latin typeface="+mn-lt"/>
              </a:rPr>
              <a:t>may not impose hard or fixed limits on specific services </a:t>
            </a:r>
            <a:r>
              <a:rPr lang="en-US" sz="1400" dirty="0">
                <a:latin typeface="+mn-lt"/>
              </a:rPr>
              <a:t>related to EPSDT.</a:t>
            </a:r>
          </a:p>
        </p:txBody>
      </p:sp>
      <p:pic>
        <p:nvPicPr>
          <p:cNvPr id="15" name="Picture 14">
            <a:extLst>
              <a:ext uri="{FF2B5EF4-FFF2-40B4-BE49-F238E27FC236}">
                <a16:creationId xmlns:a16="http://schemas.microsoft.com/office/drawing/2014/main" id="{FD9215A0-610A-4D1F-A342-864C36BB1666}"/>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b="17208"/>
          <a:stretch/>
        </p:blipFill>
        <p:spPr>
          <a:xfrm>
            <a:off x="533400" y="5799021"/>
            <a:ext cx="949437" cy="786063"/>
          </a:xfrm>
          <a:prstGeom prst="rect">
            <a:avLst/>
          </a:prstGeom>
        </p:spPr>
      </p:pic>
      <p:sp>
        <p:nvSpPr>
          <p:cNvPr id="16" name="Rectangle 15">
            <a:extLst>
              <a:ext uri="{FF2B5EF4-FFF2-40B4-BE49-F238E27FC236}">
                <a16:creationId xmlns:a16="http://schemas.microsoft.com/office/drawing/2014/main" id="{DFC338B9-6497-41D5-A29F-A4729BA390AD}"/>
              </a:ext>
            </a:extLst>
          </p:cNvPr>
          <p:cNvSpPr/>
          <p:nvPr/>
        </p:nvSpPr>
        <p:spPr>
          <a:xfrm>
            <a:off x="415636" y="6672497"/>
            <a:ext cx="8236528" cy="215199"/>
          </a:xfrm>
          <a:prstGeom prst="rect">
            <a:avLst/>
          </a:prstGeom>
        </p:spPr>
        <p:txBody>
          <a:bodyPr wrap="square" lIns="91202" tIns="45599" rIns="91202" bIns="45599">
            <a:spAutoFit/>
          </a:bodyPr>
          <a:lstStyle/>
          <a:p>
            <a:r>
              <a:rPr lang="en-US" sz="800" i="1" dirty="0">
                <a:solidFill>
                  <a:schemeClr val="tx1">
                    <a:lumMod val="50000"/>
                    <a:lumOff val="50000"/>
                  </a:schemeClr>
                </a:solidFill>
                <a:latin typeface="Calibri"/>
              </a:rPr>
              <a:t>Sources:</a:t>
            </a:r>
            <a:r>
              <a:rPr lang="en-US" sz="800" dirty="0">
                <a:solidFill>
                  <a:schemeClr val="tx1">
                    <a:lumMod val="50000"/>
                    <a:lumOff val="50000"/>
                  </a:schemeClr>
                </a:solidFill>
                <a:latin typeface="Calibri"/>
              </a:rPr>
              <a:t> </a:t>
            </a:r>
            <a:r>
              <a:rPr lang="en-US" sz="800" u="sng" dirty="0" err="1">
                <a:solidFill>
                  <a:schemeClr val="tx1">
                    <a:lumMod val="50000"/>
                    <a:lumOff val="50000"/>
                  </a:schemeClr>
                </a:solidFill>
                <a:latin typeface="Calibri"/>
                <a:hlinkClick r:id="rId8">
                  <a:extLst>
                    <a:ext uri="{A12FA001-AC4F-418D-AE19-62706E023703}">
                      <ahyp:hlinkClr xmlns:ahyp="http://schemas.microsoft.com/office/drawing/2018/hyperlinkcolor" val="tx"/>
                    </a:ext>
                  </a:extLst>
                </a:hlinkClick>
              </a:rPr>
              <a:t>SSA</a:t>
            </a:r>
            <a:r>
              <a:rPr lang="en-US" sz="800" u="sng" dirty="0">
                <a:solidFill>
                  <a:schemeClr val="tx1">
                    <a:lumMod val="50000"/>
                    <a:lumOff val="50000"/>
                  </a:schemeClr>
                </a:solidFill>
                <a:latin typeface="Calibri"/>
                <a:hlinkClick r:id="rId8">
                  <a:extLst>
                    <a:ext uri="{A12FA001-AC4F-418D-AE19-62706E023703}">
                      <ahyp:hlinkClr xmlns:ahyp="http://schemas.microsoft.com/office/drawing/2018/hyperlinkcolor" val="tx"/>
                    </a:ext>
                  </a:extLst>
                </a:hlinkClick>
              </a:rPr>
              <a:t> § 1905(r)</a:t>
            </a:r>
            <a:r>
              <a:rPr lang="en-US" sz="800" dirty="0">
                <a:solidFill>
                  <a:schemeClr val="tx1">
                    <a:lumMod val="50000"/>
                    <a:lumOff val="50000"/>
                  </a:schemeClr>
                </a:solidFill>
                <a:latin typeface="Calibri"/>
              </a:rPr>
              <a:t>; </a:t>
            </a:r>
            <a:r>
              <a:rPr lang="en-US" sz="800" u="sng" dirty="0">
                <a:solidFill>
                  <a:schemeClr val="tx1">
                    <a:lumMod val="50000"/>
                    <a:lumOff val="50000"/>
                  </a:schemeClr>
                </a:solidFill>
                <a:latin typeface="Calibri"/>
                <a:hlinkClick r:id="rId9">
                  <a:extLst>
                    <a:ext uri="{A12FA001-AC4F-418D-AE19-62706E023703}">
                      <ahyp:hlinkClr xmlns:ahyp="http://schemas.microsoft.com/office/drawing/2018/hyperlinkcolor" val="tx"/>
                    </a:ext>
                  </a:extLst>
                </a:hlinkClick>
              </a:rPr>
              <a:t>42 CFR § 441.56</a:t>
            </a:r>
            <a:r>
              <a:rPr lang="en-US" sz="800" u="sng" dirty="0">
                <a:solidFill>
                  <a:schemeClr val="tx1">
                    <a:lumMod val="50000"/>
                    <a:lumOff val="50000"/>
                  </a:schemeClr>
                </a:solidFill>
                <a:latin typeface="Calibri"/>
              </a:rPr>
              <a:t>;</a:t>
            </a:r>
            <a:r>
              <a:rPr lang="en-US" sz="800" dirty="0">
                <a:solidFill>
                  <a:schemeClr val="tx1">
                    <a:lumMod val="50000"/>
                    <a:lumOff val="50000"/>
                  </a:schemeClr>
                </a:solidFill>
                <a:latin typeface="Calibri"/>
              </a:rPr>
              <a:t> </a:t>
            </a:r>
            <a:r>
              <a:rPr lang="en-US" sz="800" dirty="0">
                <a:solidFill>
                  <a:schemeClr val="tx1">
                    <a:lumMod val="50000"/>
                    <a:lumOff val="50000"/>
                  </a:schemeClr>
                </a:solidFill>
                <a:latin typeface="Calibri"/>
                <a:hlinkClick r:id="rId10">
                  <a:extLst>
                    <a:ext uri="{A12FA001-AC4F-418D-AE19-62706E023703}">
                      <ahyp:hlinkClr xmlns:ahyp="http://schemas.microsoft.com/office/drawing/2018/hyperlinkcolor" val="tx"/>
                    </a:ext>
                  </a:extLst>
                </a:hlinkClick>
              </a:rPr>
              <a:t>CMS EPSDT Guide for States: Coverage in the Medicaid Benefit for Children and Adolescents</a:t>
            </a:r>
            <a:r>
              <a:rPr lang="en-US" sz="800" dirty="0">
                <a:solidFill>
                  <a:schemeClr val="tx1">
                    <a:lumMod val="50000"/>
                    <a:lumOff val="50000"/>
                  </a:schemeClr>
                </a:solidFill>
                <a:latin typeface="Calibri"/>
              </a:rPr>
              <a:t>.  </a:t>
            </a:r>
          </a:p>
        </p:txBody>
      </p:sp>
    </p:spTree>
    <p:extLst>
      <p:ext uri="{BB962C8B-B14F-4D97-AF65-F5344CB8AC3E}">
        <p14:creationId xmlns:p14="http://schemas.microsoft.com/office/powerpoint/2010/main" val="11190972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9.02.14"/>
  <p:tag name="AS_TITLE" val="Aspose.Slides for .NET 4.0 Client Profile"/>
  <p:tag name="AS_VERSION" val="19.2"/>
</p:tagLst>
</file>

<file path=ppt/theme/theme1.xml><?xml version="1.0" encoding="utf-8"?>
<a:theme xmlns:a="http://schemas.openxmlformats.org/drawingml/2006/main" name="2_Manatt Health">
  <a:themeElements>
    <a:clrScheme name="Manatt Health">
      <a:dk1>
        <a:srgbClr val="000000"/>
      </a:dk1>
      <a:lt1>
        <a:srgbClr val="FFFFFF"/>
      </a:lt1>
      <a:dk2>
        <a:srgbClr val="F0AB00"/>
      </a:dk2>
      <a:lt2>
        <a:srgbClr val="386794"/>
      </a:lt2>
      <a:accent1>
        <a:srgbClr val="F0AB00"/>
      </a:accent1>
      <a:accent2>
        <a:srgbClr val="386794"/>
      </a:accent2>
      <a:accent3>
        <a:srgbClr val="7AB800"/>
      </a:accent3>
      <a:accent4>
        <a:srgbClr val="C50084"/>
      </a:accent4>
      <a:accent5>
        <a:srgbClr val="FA6F00"/>
      </a:accent5>
      <a:accent6>
        <a:srgbClr val="0039A6"/>
      </a:accent6>
      <a:hlink>
        <a:srgbClr val="5C5E66"/>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effectLst/>
      </a:spPr>
      <a:bodyPr lIns="91440" tIns="91440" rIns="91440" bIns="91440" rtlCol="0" anchor="ctr" anchorCtr="0">
        <a:noAutofit/>
      </a:bodyPr>
      <a:lstStyle>
        <a:defPPr algn="ctr" eaLnBrk="1" hangingPunct="1">
          <a:defRPr sz="1600" b="1" dirty="0">
            <a:solidFill>
              <a:schemeClr val="bg1"/>
            </a:solidFill>
            <a:latin typeface="+mn-lt"/>
          </a:defRPr>
        </a:defPPr>
      </a:lstStyle>
    </a:spDef>
    <a:lnDef>
      <a:spPr bwMode="auto">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dirty="0" smtClean="0">
            <a:latin typeface="+mn-lt"/>
          </a:defRPr>
        </a:defPPr>
      </a:lstStyle>
    </a:tx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2">
        <a:dk1>
          <a:srgbClr val="000000"/>
        </a:dk1>
        <a:lt1>
          <a:srgbClr val="FFFFFF"/>
        </a:lt1>
        <a:dk2>
          <a:srgbClr val="F0AB00"/>
        </a:dk2>
        <a:lt2>
          <a:srgbClr val="00A8B4"/>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3">
        <a:dk1>
          <a:srgbClr val="000000"/>
        </a:dk1>
        <a:lt1>
          <a:srgbClr val="FFFFFF"/>
        </a:lt1>
        <a:dk2>
          <a:srgbClr val="F0AB00"/>
        </a:dk2>
        <a:lt2>
          <a:srgbClr val="215C6E"/>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4">
        <a:dk1>
          <a:srgbClr val="000000"/>
        </a:dk1>
        <a:lt1>
          <a:srgbClr val="FFFFFF"/>
        </a:lt1>
        <a:dk2>
          <a:srgbClr val="F0AB00"/>
        </a:dk2>
        <a:lt2>
          <a:srgbClr val="004157"/>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5">
        <a:dk1>
          <a:srgbClr val="000000"/>
        </a:dk1>
        <a:lt1>
          <a:srgbClr val="FFFFFF"/>
        </a:lt1>
        <a:dk2>
          <a:srgbClr val="F0AB00"/>
        </a:dk2>
        <a:lt2>
          <a:srgbClr val="0099A5"/>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 E a s t ! 2 0 5 8 9 6 2 3 5 . 6 < / d o c u m e n t i d >  
     < s e n d e r i d > A L A M < / s e n d e r i d >  
     < s e n d e r e m a i l > A L A M @ M A N A T T . C O M < / s e n d e r e m a i l >  
     < l a s t m o d i f i e d > 2 0 2 0 - 1 0 - 2 6 T 2 2 : 3 2 : 5 9 . 0 0 0 0 0 0 0 - 0 4 : 0 0 < / l a s t m o d i f i e d >  
     < d a t a b a s e > E a s t < / d a t a b a s e >  
 < / p r o p e r t i e s > 
</file>

<file path=customXml/itemProps1.xml><?xml version="1.0" encoding="utf-8"?>
<ds:datastoreItem xmlns:ds="http://schemas.openxmlformats.org/officeDocument/2006/customXml" ds:itemID="{BDEF611A-4B9C-4AAB-BF18-B0BEBBFFD78B}">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0</TotalTime>
  <Words>5831</Words>
  <Application>Microsoft Office PowerPoint</Application>
  <PresentationFormat>On-screen Show (4:3)</PresentationFormat>
  <Paragraphs>752</Paragraphs>
  <Slides>45</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MS PGothic</vt:lpstr>
      <vt:lpstr>MS PGothic</vt:lpstr>
      <vt:lpstr>Arial</vt:lpstr>
      <vt:lpstr>Arial Unicode MS</vt:lpstr>
      <vt:lpstr>Calibri</vt:lpstr>
      <vt:lpstr>Courier New</vt:lpstr>
      <vt:lpstr>Georgia</vt:lpstr>
      <vt:lpstr>Times</vt:lpstr>
      <vt:lpstr>Times New Roman</vt:lpstr>
      <vt:lpstr>Wingdings</vt:lpstr>
      <vt:lpstr>Wingdings 2</vt:lpstr>
      <vt:lpstr>2_Manatt Health</vt:lpstr>
      <vt:lpstr>First 5 Center PSP Webinar Series  Demystifying Medi-Cal to Support Young Children &amp; Families</vt:lpstr>
      <vt:lpstr>Agenda</vt:lpstr>
      <vt:lpstr>Pediatrics Supporting Parents (PSP) California Overview</vt:lpstr>
      <vt:lpstr>Zoom Poll: Overview of Medi-Cal</vt:lpstr>
      <vt:lpstr>Overview of Medi-Cal</vt:lpstr>
      <vt:lpstr>Medicaid in California: Medi-Cal</vt:lpstr>
      <vt:lpstr>Federal &amp; State Agencies with Medi-Cal Oversight Responsibilities </vt:lpstr>
      <vt:lpstr>Medicaid Authorities &amp; State Program Administration</vt:lpstr>
      <vt:lpstr>Medicaid’s Commitment to Children: Early and Periodic Screening, Diagnostic, and Treatment (EPSDT) </vt:lpstr>
      <vt:lpstr>Medi-Cal Financing</vt:lpstr>
      <vt:lpstr>Zoom Poll: Medi-Cal Managed Care Delivery System</vt:lpstr>
      <vt:lpstr>Medi-Cal Managed Care</vt:lpstr>
      <vt:lpstr>Medi-Cal Managed Care Populations and Benefits</vt:lpstr>
      <vt:lpstr>Medi-Cal Managed Care Payment</vt:lpstr>
      <vt:lpstr>MCP Delegation Continuum</vt:lpstr>
      <vt:lpstr>Medi-Cal Rate Setting Process</vt:lpstr>
      <vt:lpstr>Realignment in California</vt:lpstr>
      <vt:lpstr>Medi-Cal Specialty Behavioral Healthcare Services</vt:lpstr>
      <vt:lpstr>Medi-Cal Managed Care Policy Tools</vt:lpstr>
      <vt:lpstr>Zoom Poll: County Partnerships with MCPs</vt:lpstr>
      <vt:lpstr>PowerPoint Presentation</vt:lpstr>
      <vt:lpstr>Impacting Systems Change through Partnerships with Medi-Cal Managed Care Plans in Los Angeles County</vt:lpstr>
      <vt:lpstr>Why are Medi-Cal Managed Care Partners critical to improving maternal and child outcomes?</vt:lpstr>
      <vt:lpstr>LA County’s Medi-Cal System: Two Plan Model </vt:lpstr>
      <vt:lpstr>PowerPoint Presentation</vt:lpstr>
      <vt:lpstr>Current Involvement with Local Medi-Cal Plans  </vt:lpstr>
      <vt:lpstr>Lessons Learned/Challenges </vt:lpstr>
      <vt:lpstr>Discussion</vt:lpstr>
      <vt:lpstr>Thank you!   Contact Information:  tficek@first5la.org tchinakarn@first5la.org</vt:lpstr>
      <vt:lpstr>Save the Date!</vt:lpstr>
      <vt:lpstr>Thanks &amp; Be Well! </vt:lpstr>
      <vt:lpstr>Appendix</vt:lpstr>
      <vt:lpstr>Medicaid Federal Requirements &amp; Options</vt:lpstr>
      <vt:lpstr>Medicaid Authorities &amp; State Program Administration</vt:lpstr>
      <vt:lpstr>Medi-Cal Managed Care Policy Tools</vt:lpstr>
      <vt:lpstr>Recent DHCS Developments for Pediatric Primary Care: Supplemental Screening Payments</vt:lpstr>
      <vt:lpstr>Recent DHCS Developments for Pediatric Primary Care: Family Therapy Benefit</vt:lpstr>
      <vt:lpstr>Resources for First 5 Commissions</vt:lpstr>
      <vt:lpstr>Resources for First 5 Commissions (Cont’d)</vt:lpstr>
      <vt:lpstr>APPENDICES  Additional Reference  Information</vt:lpstr>
      <vt:lpstr>Appendix A: Partnerships with F5s Help Managed Care Plans Meet Goals</vt:lpstr>
      <vt:lpstr>Appendix B: Home Visiting Helps Medi-Cal Managed Care Plans Achieve their Outcomes</vt:lpstr>
      <vt:lpstr>Appendix C: Connection to Key Plan Metrics</vt:lpstr>
      <vt:lpstr>Appendix D: First 5 LA-Promise Partnership to Date: Home Visiting Auto-Referral Pilot</vt:lpstr>
      <vt:lpstr> Appendix E: Promise Health-First 5 LA Home Visiting Partnership Proposal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2021-03-03T21:42:23Z</dcterms:modified>
</cp:coreProperties>
</file>