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Roboto"/>
      <p:regular r:id="rId13"/>
      <p:bold r:id="rId14"/>
      <p:italic r:id="rId15"/>
      <p:boldItalic r:id="rId16"/>
    </p:embeddedFont>
    <p:embeddedFont>
      <p:font typeface="Poppins"/>
      <p:regular r:id="rId17"/>
      <p:bold r:id="rId18"/>
      <p:italic r:id="rId19"/>
      <p:boldItalic r:id="rId20"/>
    </p:embeddedFont>
    <p:embeddedFont>
      <p:font typeface="DM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hsghu5PI8DpgKmHPxsgx4HH+vr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B0B88F-E5DD-4497-86E2-6B791DAD8068}">
  <a:tblStyle styleId="{89B0B88F-E5DD-4497-86E2-6B791DAD80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22" Type="http://schemas.openxmlformats.org/officeDocument/2006/relationships/font" Target="fonts/DMSans-bold.fntdata"/><Relationship Id="rId21" Type="http://schemas.openxmlformats.org/officeDocument/2006/relationships/font" Target="fonts/DMSans-regular.fntdata"/><Relationship Id="rId24" Type="http://schemas.openxmlformats.org/officeDocument/2006/relationships/font" Target="fonts/DMSans-boldItalic.fntdata"/><Relationship Id="rId23" Type="http://schemas.openxmlformats.org/officeDocument/2006/relationships/font" Target="fonts/DM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Poppins-regular.fntdata"/><Relationship Id="rId16" Type="http://schemas.openxmlformats.org/officeDocument/2006/relationships/font" Target="fonts/Roboto-boldItalic.fntdata"/><Relationship Id="rId19" Type="http://schemas.openxmlformats.org/officeDocument/2006/relationships/font" Target="fonts/Poppins-italic.fntdata"/><Relationship Id="rId1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Sarah: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lang="en-US"/>
              <a:t>Welcome &amp; introduc</a:t>
            </a:r>
            <a:r>
              <a:rPr lang="en-US"/>
              <a:t>e yourself in the chat</a:t>
            </a:r>
            <a:endParaRPr/>
          </a:p>
          <a:p>
            <a:pPr indent="0" lvl="0" marL="0" rtl="0" algn="l">
              <a:lnSpc>
                <a:spcPct val="100000"/>
              </a:lnSpc>
              <a:spcBef>
                <a:spcPts val="0"/>
              </a:spcBef>
              <a:spcAft>
                <a:spcPts val="0"/>
              </a:spcAft>
              <a:buSzPts val="1400"/>
              <a:buNone/>
            </a:pPr>
            <a:r>
              <a:t/>
            </a:r>
            <a:endParaRPr b="0"/>
          </a:p>
          <a:p>
            <a:pPr indent="-95250" lvl="0" marL="17145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p:txBody>
      </p:sp>
      <p:sp>
        <p:nvSpPr>
          <p:cNvPr id="68" name="Google Shape;6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Flyer slide/ Sarah:</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lang="en-US"/>
              <a:t>This is an overview of the goals of the project with PHCG. In addition to supporting county capacity to build partnerships and advance shared goals with plans, the PHCG team will simultaneously support the Center and Association in building out an advocacy strategy that </a:t>
            </a:r>
            <a:r>
              <a:rPr lang="en-US" sz="1200">
                <a:solidFill>
                  <a:schemeClr val="dk1"/>
                </a:solidFill>
                <a:latin typeface="Calibri"/>
                <a:ea typeface="Calibri"/>
                <a:cs typeface="Calibri"/>
                <a:sym typeface="Calibri"/>
              </a:rPr>
              <a:t>that supports local commission work with plans and pushes for improved care for young children in Medi-Cal managed care.</a:t>
            </a:r>
            <a:endParaRPr/>
          </a:p>
          <a:p>
            <a:pPr indent="0" lvl="0" marL="0" rtl="0" algn="l">
              <a:lnSpc>
                <a:spcPct val="100000"/>
              </a:lnSpc>
              <a:spcBef>
                <a:spcPts val="0"/>
              </a:spcBef>
              <a:spcAft>
                <a:spcPts val="0"/>
              </a:spcAft>
              <a:buSzPts val="1400"/>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US" sz="1200">
                <a:solidFill>
                  <a:schemeClr val="dk1"/>
                </a:solidFill>
                <a:latin typeface="Calibri"/>
                <a:ea typeface="Calibri"/>
                <a:cs typeface="Calibri"/>
                <a:sym typeface="Calibri"/>
              </a:rPr>
              <a:t>Brad Gilbert from PHCG has joined us today and will talk more about our ideas on how to do this work with counties. As the former CEO of Inland Empire Health Plan (the managed care plan serving Riverside and San Bernardino counties) and former Director of CA DHCS, he brings tremendous insight and knowledge to the network on how to advance these project goals.</a:t>
            </a:r>
            <a:endParaRPr/>
          </a:p>
          <a:p>
            <a:pPr indent="0" lvl="0" marL="0" rtl="0" algn="l">
              <a:lnSpc>
                <a:spcPct val="100000"/>
              </a:lnSpc>
              <a:spcBef>
                <a:spcPts val="0"/>
              </a:spcBef>
              <a:spcAft>
                <a:spcPts val="0"/>
              </a:spcAft>
              <a:buSzPts val="1400"/>
              <a:buNone/>
            </a:pPr>
            <a:r>
              <a:t/>
            </a:r>
            <a:endParaRPr b="1"/>
          </a:p>
        </p:txBody>
      </p:sp>
      <p:sp>
        <p:nvSpPr>
          <p:cNvPr id="77" name="Google Shape;7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p>
        </p:txBody>
      </p:sp>
      <p:sp>
        <p:nvSpPr>
          <p:cNvPr id="91" name="Google Shape;9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00" name="Google Shape;10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5925b348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5925b348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b5925b348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type="secHead">
  <p:cSld name="SECTION_HEADER">
    <p:bg>
      <p:bgPr>
        <a:solidFill>
          <a:schemeClr val="accent4"/>
        </a:solidFill>
      </p:bgPr>
    </p:bg>
    <p:spTree>
      <p:nvGrpSpPr>
        <p:cNvPr id="14" name="Shape 14"/>
        <p:cNvGrpSpPr/>
        <p:nvPr/>
      </p:nvGrpSpPr>
      <p:grpSpPr>
        <a:xfrm>
          <a:off x="0" y="0"/>
          <a:ext cx="0" cy="0"/>
          <a:chOff x="0" y="0"/>
          <a:chExt cx="0" cy="0"/>
        </a:xfrm>
      </p:grpSpPr>
      <p:sp>
        <p:nvSpPr>
          <p:cNvPr id="15" name="Google Shape;15;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lt1"/>
              </a:buClr>
              <a:buSzPts val="6000"/>
              <a:buFont typeface="Poppins"/>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accent2"/>
              </a:buClr>
              <a:buSzPts val="2400"/>
              <a:buNone/>
              <a:defRPr sz="2400">
                <a:solidFill>
                  <a:schemeClr val="accent2"/>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 name="Google Shape;1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9" name="Google Shape;19;p8"/>
          <p:cNvCxnSpPr/>
          <p:nvPr/>
        </p:nvCxnSpPr>
        <p:spPr>
          <a:xfrm>
            <a:off x="838200" y="6356350"/>
            <a:ext cx="10427898"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20" name="Shape 20"/>
        <p:cNvGrpSpPr/>
        <p:nvPr/>
      </p:nvGrpSpPr>
      <p:grpSpPr>
        <a:xfrm>
          <a:off x="0" y="0"/>
          <a:ext cx="0" cy="0"/>
          <a:chOff x="0" y="0"/>
          <a:chExt cx="0" cy="0"/>
        </a:xfrm>
      </p:grpSpPr>
      <p:sp>
        <p:nvSpPr>
          <p:cNvPr id="21" name="Google Shape;21;p12"/>
          <p:cNvSpPr/>
          <p:nvPr/>
        </p:nvSpPr>
        <p:spPr>
          <a:xfrm>
            <a:off x="0" y="0"/>
            <a:ext cx="12192000" cy="104001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 name="Google Shape;22;p12"/>
          <p:cNvSpPr txBox="1"/>
          <p:nvPr>
            <p:ph idx="1" type="body"/>
          </p:nvPr>
        </p:nvSpPr>
        <p:spPr>
          <a:xfrm>
            <a:off x="838200" y="1633491"/>
            <a:ext cx="5181600" cy="420801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2"/>
          <p:cNvSpPr txBox="1"/>
          <p:nvPr>
            <p:ph idx="2" type="body"/>
          </p:nvPr>
        </p:nvSpPr>
        <p:spPr>
          <a:xfrm>
            <a:off x="6172200" y="1633491"/>
            <a:ext cx="5181600" cy="420801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12"/>
          <p:cNvCxnSpPr/>
          <p:nvPr/>
        </p:nvCxnSpPr>
        <p:spPr>
          <a:xfrm>
            <a:off x="838200" y="6356350"/>
            <a:ext cx="10427898" cy="0"/>
          </a:xfrm>
          <a:prstGeom prst="straightConnector1">
            <a:avLst/>
          </a:prstGeom>
          <a:noFill/>
          <a:ln cap="flat" cmpd="sng" w="9525">
            <a:solidFill>
              <a:schemeClr val="accent1"/>
            </a:solidFill>
            <a:prstDash val="solid"/>
            <a:miter lim="800000"/>
            <a:headEnd len="sm" w="sm" type="none"/>
            <a:tailEnd len="sm" w="sm" type="none"/>
          </a:ln>
        </p:spPr>
      </p:cxnSp>
      <p:sp>
        <p:nvSpPr>
          <p:cNvPr id="27" name="Google Shape;27;p12"/>
          <p:cNvSpPr txBox="1"/>
          <p:nvPr>
            <p:ph type="title"/>
          </p:nvPr>
        </p:nvSpPr>
        <p:spPr>
          <a:xfrm>
            <a:off x="838200" y="213521"/>
            <a:ext cx="10515600" cy="624679"/>
          </a:xfrm>
          <a:prstGeom prst="rect">
            <a:avLst/>
          </a:prstGeom>
          <a:noFill/>
          <a:ln>
            <a:noFill/>
          </a:ln>
        </p:spPr>
        <p:txBody>
          <a:bodyPr anchorCtr="0" anchor="ctr" bIns="45700" lIns="91425" spcFirstLastPara="1" rIns="91425" wrap="square" tIns="45700">
            <a:normAutofit/>
          </a:bodyPr>
          <a:lstStyle>
            <a:lvl1pPr lvl="0" algn="l">
              <a:lnSpc>
                <a:spcPct val="120000"/>
              </a:lnSpc>
              <a:spcBef>
                <a:spcPts val="0"/>
              </a:spcBef>
              <a:spcAft>
                <a:spcPts val="0"/>
              </a:spcAft>
              <a:buClr>
                <a:schemeClr val="accent1"/>
              </a:buClr>
              <a:buSzPts val="3600"/>
              <a:buFont typeface="Poppi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28" name="Shape 28"/>
        <p:cNvGrpSpPr/>
        <p:nvPr/>
      </p:nvGrpSpPr>
      <p:grpSpPr>
        <a:xfrm>
          <a:off x="0" y="0"/>
          <a:ext cx="0" cy="0"/>
          <a:chOff x="0" y="0"/>
          <a:chExt cx="0" cy="0"/>
        </a:xfrm>
      </p:grpSpPr>
      <p:sp>
        <p:nvSpPr>
          <p:cNvPr id="29" name="Google Shape;29;p9"/>
          <p:cNvSpPr/>
          <p:nvPr/>
        </p:nvSpPr>
        <p:spPr>
          <a:xfrm>
            <a:off x="0" y="0"/>
            <a:ext cx="12192000" cy="104001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9"/>
          <p:cNvSpPr/>
          <p:nvPr/>
        </p:nvSpPr>
        <p:spPr>
          <a:xfrm>
            <a:off x="5017771" y="1040012"/>
            <a:ext cx="7174230" cy="58179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 name="Google Shape;31;p9"/>
          <p:cNvSpPr txBox="1"/>
          <p:nvPr>
            <p:ph idx="1" type="body"/>
          </p:nvPr>
        </p:nvSpPr>
        <p:spPr>
          <a:xfrm>
            <a:off x="839789" y="1633491"/>
            <a:ext cx="3400741" cy="4357729"/>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 name="Google Shape;32;p9"/>
          <p:cNvSpPr txBox="1"/>
          <p:nvPr>
            <p:ph idx="10" type="dt"/>
          </p:nvPr>
        </p:nvSpPr>
        <p:spPr>
          <a:xfrm>
            <a:off x="838200" y="6356350"/>
            <a:ext cx="263652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2" type="sldNum"/>
          </p:nvPr>
        </p:nvSpPr>
        <p:spPr>
          <a:xfrm>
            <a:off x="3669030" y="6356350"/>
            <a:ext cx="5829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4" name="Google Shape;34;p9"/>
          <p:cNvCxnSpPr/>
          <p:nvPr/>
        </p:nvCxnSpPr>
        <p:spPr>
          <a:xfrm>
            <a:off x="838200" y="6356350"/>
            <a:ext cx="3336985" cy="0"/>
          </a:xfrm>
          <a:prstGeom prst="straightConnector1">
            <a:avLst/>
          </a:prstGeom>
          <a:noFill/>
          <a:ln cap="flat" cmpd="sng" w="9525">
            <a:solidFill>
              <a:schemeClr val="accent1"/>
            </a:solidFill>
            <a:prstDash val="solid"/>
            <a:miter lim="800000"/>
            <a:headEnd len="sm" w="sm" type="none"/>
            <a:tailEnd len="sm" w="sm" type="none"/>
          </a:ln>
        </p:spPr>
      </p:cxnSp>
      <p:sp>
        <p:nvSpPr>
          <p:cNvPr id="35" name="Google Shape;35;p9"/>
          <p:cNvSpPr txBox="1"/>
          <p:nvPr>
            <p:ph type="title"/>
          </p:nvPr>
        </p:nvSpPr>
        <p:spPr>
          <a:xfrm>
            <a:off x="838200" y="213521"/>
            <a:ext cx="10515600" cy="624679"/>
          </a:xfrm>
          <a:prstGeom prst="rect">
            <a:avLst/>
          </a:prstGeom>
          <a:noFill/>
          <a:ln>
            <a:noFill/>
          </a:ln>
        </p:spPr>
        <p:txBody>
          <a:bodyPr anchorCtr="0" anchor="ctr" bIns="45700" lIns="91425" spcFirstLastPara="1" rIns="91425" wrap="square" tIns="45700">
            <a:normAutofit/>
          </a:bodyPr>
          <a:lstStyle>
            <a:lvl1pPr lvl="0" algn="l">
              <a:lnSpc>
                <a:spcPct val="120000"/>
              </a:lnSpc>
              <a:spcBef>
                <a:spcPts val="0"/>
              </a:spcBef>
              <a:spcAft>
                <a:spcPts val="0"/>
              </a:spcAft>
              <a:buClr>
                <a:schemeClr val="accent1"/>
              </a:buClr>
              <a:buSzPts val="3600"/>
              <a:buFont typeface="Poppi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2" type="body"/>
          </p:nvPr>
        </p:nvSpPr>
        <p:spPr>
          <a:xfrm>
            <a:off x="5589270" y="1633491"/>
            <a:ext cx="6035040" cy="4722803"/>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37" name="Shape 37"/>
        <p:cNvGrpSpPr/>
        <p:nvPr/>
      </p:nvGrpSpPr>
      <p:grpSpPr>
        <a:xfrm>
          <a:off x="0" y="0"/>
          <a:ext cx="0" cy="0"/>
          <a:chOff x="0" y="0"/>
          <a:chExt cx="0" cy="0"/>
        </a:xfrm>
      </p:grpSpPr>
      <p:sp>
        <p:nvSpPr>
          <p:cNvPr id="38" name="Google Shape;38;p10"/>
          <p:cNvSpPr/>
          <p:nvPr/>
        </p:nvSpPr>
        <p:spPr>
          <a:xfrm>
            <a:off x="0" y="0"/>
            <a:ext cx="12192000" cy="104001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 name="Google Shape;39;p10"/>
          <p:cNvSpPr/>
          <p:nvPr/>
        </p:nvSpPr>
        <p:spPr>
          <a:xfrm>
            <a:off x="5017771" y="1040012"/>
            <a:ext cx="7174230" cy="58179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 name="Google Shape;40;p10"/>
          <p:cNvSpPr/>
          <p:nvPr>
            <p:ph idx="2" type="pic"/>
          </p:nvPr>
        </p:nvSpPr>
        <p:spPr>
          <a:xfrm>
            <a:off x="5589270" y="1633491"/>
            <a:ext cx="6035040" cy="4722859"/>
          </a:xfrm>
          <a:prstGeom prst="rect">
            <a:avLst/>
          </a:prstGeom>
          <a:noFill/>
          <a:ln>
            <a:noFill/>
          </a:ln>
        </p:spPr>
        <p:txBody>
          <a:bodyPr anchorCtr="0" anchor="t" bIns="45700" lIns="91425" spcFirstLastPara="1" rIns="91425" wrap="square" tIns="45700">
            <a:normAutofit/>
          </a:bodyPr>
          <a:lstStyle>
            <a:lvl1pPr lvl="0" marR="0" rtl="0" algn="l">
              <a:lnSpc>
                <a:spcPct val="110000"/>
              </a:lnSpc>
              <a:spcBef>
                <a:spcPts val="1000"/>
              </a:spcBef>
              <a:spcAft>
                <a:spcPts val="0"/>
              </a:spcAft>
              <a:buClr>
                <a:schemeClr val="dk1"/>
              </a:buClr>
              <a:buSzPts val="3200"/>
              <a:buFont typeface="Arial"/>
              <a:buNone/>
              <a:defRPr b="0" i="0" sz="3200" u="none" cap="none" strike="noStrike">
                <a:solidFill>
                  <a:schemeClr val="dk1"/>
                </a:solidFill>
                <a:latin typeface="DM Sans"/>
                <a:ea typeface="DM Sans"/>
                <a:cs typeface="DM Sans"/>
                <a:sym typeface="DM Sans"/>
              </a:defRPr>
            </a:lvl1pPr>
            <a:lvl2pPr lvl="1" marR="0" rtl="0" algn="l">
              <a:lnSpc>
                <a:spcPct val="110000"/>
              </a:lnSpc>
              <a:spcBef>
                <a:spcPts val="500"/>
              </a:spcBef>
              <a:spcAft>
                <a:spcPts val="0"/>
              </a:spcAft>
              <a:buClr>
                <a:schemeClr val="dk1"/>
              </a:buClr>
              <a:buSzPts val="2800"/>
              <a:buFont typeface="Arial"/>
              <a:buNone/>
              <a:defRPr b="0" i="0" sz="2800" u="none" cap="none" strike="noStrike">
                <a:solidFill>
                  <a:schemeClr val="dk1"/>
                </a:solidFill>
                <a:latin typeface="DM Sans"/>
                <a:ea typeface="DM Sans"/>
                <a:cs typeface="DM Sans"/>
                <a:sym typeface="DM Sans"/>
              </a:defRPr>
            </a:lvl2pPr>
            <a:lvl3pPr lvl="2" marR="0" rtl="0" algn="l">
              <a:lnSpc>
                <a:spcPct val="110000"/>
              </a:lnSpc>
              <a:spcBef>
                <a:spcPts val="500"/>
              </a:spcBef>
              <a:spcAft>
                <a:spcPts val="0"/>
              </a:spcAft>
              <a:buClr>
                <a:schemeClr val="dk1"/>
              </a:buClr>
              <a:buSzPts val="2400"/>
              <a:buFont typeface="Arial"/>
              <a:buNone/>
              <a:defRPr b="0" i="0" sz="2400" u="none" cap="none" strike="noStrike">
                <a:solidFill>
                  <a:schemeClr val="dk1"/>
                </a:solidFill>
                <a:latin typeface="DM Sans"/>
                <a:ea typeface="DM Sans"/>
                <a:cs typeface="DM Sans"/>
                <a:sym typeface="DM Sans"/>
              </a:defRPr>
            </a:lvl3pPr>
            <a:lvl4pPr lvl="3" marR="0" rtl="0" algn="l">
              <a:lnSpc>
                <a:spcPct val="110000"/>
              </a:lnSpc>
              <a:spcBef>
                <a:spcPts val="500"/>
              </a:spcBef>
              <a:spcAft>
                <a:spcPts val="0"/>
              </a:spcAft>
              <a:buClr>
                <a:schemeClr val="dk1"/>
              </a:buClr>
              <a:buSzPts val="2000"/>
              <a:buFont typeface="Arial"/>
              <a:buNone/>
              <a:defRPr b="0" i="0" sz="2000" u="none" cap="none" strike="noStrike">
                <a:solidFill>
                  <a:schemeClr val="dk1"/>
                </a:solidFill>
                <a:latin typeface="DM Sans"/>
                <a:ea typeface="DM Sans"/>
                <a:cs typeface="DM Sans"/>
                <a:sym typeface="DM Sans"/>
              </a:defRPr>
            </a:lvl4pPr>
            <a:lvl5pPr lvl="4" marR="0" rtl="0" algn="l">
              <a:lnSpc>
                <a:spcPct val="110000"/>
              </a:lnSpc>
              <a:spcBef>
                <a:spcPts val="500"/>
              </a:spcBef>
              <a:spcAft>
                <a:spcPts val="0"/>
              </a:spcAft>
              <a:buClr>
                <a:schemeClr val="dk1"/>
              </a:buClr>
              <a:buSzPts val="2000"/>
              <a:buFont typeface="Arial"/>
              <a:buNone/>
              <a:defRPr b="0" i="0" sz="2000" u="none" cap="none" strike="noStrike">
                <a:solidFill>
                  <a:schemeClr val="dk1"/>
                </a:solidFill>
                <a:latin typeface="DM Sans"/>
                <a:ea typeface="DM Sans"/>
                <a:cs typeface="DM Sans"/>
                <a:sym typeface="DM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1" name="Google Shape;41;p10"/>
          <p:cNvSpPr txBox="1"/>
          <p:nvPr>
            <p:ph idx="1" type="body"/>
          </p:nvPr>
        </p:nvSpPr>
        <p:spPr>
          <a:xfrm>
            <a:off x="839789" y="1633491"/>
            <a:ext cx="3400741" cy="4357729"/>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 name="Google Shape;42;p10"/>
          <p:cNvSpPr txBox="1"/>
          <p:nvPr>
            <p:ph idx="10" type="dt"/>
          </p:nvPr>
        </p:nvSpPr>
        <p:spPr>
          <a:xfrm>
            <a:off x="838200" y="6356350"/>
            <a:ext cx="263652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2" type="sldNum"/>
          </p:nvPr>
        </p:nvSpPr>
        <p:spPr>
          <a:xfrm>
            <a:off x="3669030" y="6356350"/>
            <a:ext cx="58293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4" name="Google Shape;44;p10"/>
          <p:cNvCxnSpPr/>
          <p:nvPr/>
        </p:nvCxnSpPr>
        <p:spPr>
          <a:xfrm>
            <a:off x="838200" y="6356350"/>
            <a:ext cx="3336985" cy="0"/>
          </a:xfrm>
          <a:prstGeom prst="straightConnector1">
            <a:avLst/>
          </a:prstGeom>
          <a:noFill/>
          <a:ln cap="flat" cmpd="sng" w="9525">
            <a:solidFill>
              <a:schemeClr val="accent1"/>
            </a:solidFill>
            <a:prstDash val="solid"/>
            <a:miter lim="800000"/>
            <a:headEnd len="sm" w="sm" type="none"/>
            <a:tailEnd len="sm" w="sm" type="none"/>
          </a:ln>
        </p:spPr>
      </p:cxnSp>
      <p:sp>
        <p:nvSpPr>
          <p:cNvPr id="45" name="Google Shape;45;p10"/>
          <p:cNvSpPr txBox="1"/>
          <p:nvPr>
            <p:ph type="title"/>
          </p:nvPr>
        </p:nvSpPr>
        <p:spPr>
          <a:xfrm>
            <a:off x="838200" y="213521"/>
            <a:ext cx="10515600" cy="624679"/>
          </a:xfrm>
          <a:prstGeom prst="rect">
            <a:avLst/>
          </a:prstGeom>
          <a:noFill/>
          <a:ln>
            <a:noFill/>
          </a:ln>
        </p:spPr>
        <p:txBody>
          <a:bodyPr anchorCtr="0" anchor="ctr" bIns="45700" lIns="91425" spcFirstLastPara="1" rIns="91425" wrap="square" tIns="45700">
            <a:normAutofit/>
          </a:bodyPr>
          <a:lstStyle>
            <a:lvl1pPr lvl="0" algn="l">
              <a:lnSpc>
                <a:spcPct val="120000"/>
              </a:lnSpc>
              <a:spcBef>
                <a:spcPts val="0"/>
              </a:spcBef>
              <a:spcAft>
                <a:spcPts val="0"/>
              </a:spcAft>
              <a:buClr>
                <a:schemeClr val="accent1"/>
              </a:buClr>
              <a:buSzPts val="3600"/>
              <a:buFont typeface="Poppi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bg>
      <p:bgPr>
        <a:solidFill>
          <a:schemeClr val="lt2"/>
        </a:solidFill>
      </p:bgPr>
    </p:bg>
    <p:spTree>
      <p:nvGrpSpPr>
        <p:cNvPr id="46" name="Shape 46"/>
        <p:cNvGrpSpPr/>
        <p:nvPr/>
      </p:nvGrpSpPr>
      <p:grpSpPr>
        <a:xfrm>
          <a:off x="0" y="0"/>
          <a:ext cx="0" cy="0"/>
          <a:chOff x="0" y="0"/>
          <a:chExt cx="0" cy="0"/>
        </a:xfrm>
      </p:grpSpPr>
      <p:sp>
        <p:nvSpPr>
          <p:cNvPr id="47" name="Google Shape;47;p11"/>
          <p:cNvSpPr/>
          <p:nvPr/>
        </p:nvSpPr>
        <p:spPr>
          <a:xfrm>
            <a:off x="0" y="0"/>
            <a:ext cx="12192000" cy="104001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 name="Google Shape;48;p11"/>
          <p:cNvSpPr txBox="1"/>
          <p:nvPr>
            <p:ph idx="10" type="dt"/>
          </p:nvPr>
        </p:nvSpPr>
        <p:spPr>
          <a:xfrm>
            <a:off x="1765737" y="6356350"/>
            <a:ext cx="271166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8610600" y="6356350"/>
            <a:ext cx="179464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11"/>
          <p:cNvSpPr txBox="1"/>
          <p:nvPr>
            <p:ph idx="1" type="body"/>
          </p:nvPr>
        </p:nvSpPr>
        <p:spPr>
          <a:xfrm>
            <a:off x="1765738" y="1314450"/>
            <a:ext cx="8639503" cy="476631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1" name="Google Shape;51;p11"/>
          <p:cNvCxnSpPr/>
          <p:nvPr/>
        </p:nvCxnSpPr>
        <p:spPr>
          <a:xfrm>
            <a:off x="1858963" y="6356350"/>
            <a:ext cx="8472487" cy="0"/>
          </a:xfrm>
          <a:prstGeom prst="straightConnector1">
            <a:avLst/>
          </a:prstGeom>
          <a:noFill/>
          <a:ln cap="flat" cmpd="sng" w="9525">
            <a:solidFill>
              <a:schemeClr val="accent1"/>
            </a:solidFill>
            <a:prstDash val="solid"/>
            <a:miter lim="800000"/>
            <a:headEnd len="sm" w="sm" type="none"/>
            <a:tailEnd len="sm" w="sm" type="none"/>
          </a:ln>
        </p:spPr>
      </p:cxnSp>
      <p:sp>
        <p:nvSpPr>
          <p:cNvPr id="52" name="Google Shape;52;p11"/>
          <p:cNvSpPr txBox="1"/>
          <p:nvPr>
            <p:ph type="title"/>
          </p:nvPr>
        </p:nvSpPr>
        <p:spPr>
          <a:xfrm>
            <a:off x="1765738" y="213521"/>
            <a:ext cx="8639503" cy="624679"/>
          </a:xfrm>
          <a:prstGeom prst="rect">
            <a:avLst/>
          </a:prstGeom>
          <a:noFill/>
          <a:ln>
            <a:noFill/>
          </a:ln>
        </p:spPr>
        <p:txBody>
          <a:bodyPr anchorCtr="0" anchor="ctr" bIns="45700" lIns="91425" spcFirstLastPara="1" rIns="91425" wrap="square" tIns="45700">
            <a:normAutofit/>
          </a:bodyPr>
          <a:lstStyle>
            <a:lvl1pPr lvl="0" algn="l">
              <a:lnSpc>
                <a:spcPct val="120000"/>
              </a:lnSpc>
              <a:spcBef>
                <a:spcPts val="0"/>
              </a:spcBef>
              <a:spcAft>
                <a:spcPts val="0"/>
              </a:spcAft>
              <a:buClr>
                <a:schemeClr val="accent1"/>
              </a:buClr>
              <a:buSzPts val="3600"/>
              <a:buFont typeface="Poppi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3" name="Shape 53"/>
        <p:cNvGrpSpPr/>
        <p:nvPr/>
      </p:nvGrpSpPr>
      <p:grpSpPr>
        <a:xfrm>
          <a:off x="0" y="0"/>
          <a:ext cx="0" cy="0"/>
          <a:chOff x="0" y="0"/>
          <a:chExt cx="0" cy="0"/>
        </a:xfrm>
      </p:grpSpPr>
      <p:sp>
        <p:nvSpPr>
          <p:cNvPr id="54" name="Google Shape;54;p13"/>
          <p:cNvSpPr txBox="1"/>
          <p:nvPr>
            <p:ph type="ctrTitle"/>
          </p:nvPr>
        </p:nvSpPr>
        <p:spPr>
          <a:xfrm>
            <a:off x="533400" y="566057"/>
            <a:ext cx="3853544" cy="294390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1A2F5A"/>
              </a:buClr>
              <a:buSzPts val="4800"/>
              <a:buFont typeface="Poppins"/>
              <a:buNone/>
              <a:defRPr sz="4800">
                <a:solidFill>
                  <a:srgbClr val="1A2F5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 type="subTitle"/>
          </p:nvPr>
        </p:nvSpPr>
        <p:spPr>
          <a:xfrm>
            <a:off x="533400" y="3602037"/>
            <a:ext cx="3853544" cy="2145619"/>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000"/>
              <a:buNone/>
              <a:defRPr sz="20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13"/>
          <p:cNvSpPr txBox="1"/>
          <p:nvPr>
            <p:ph idx="10" type="dt"/>
          </p:nvPr>
        </p:nvSpPr>
        <p:spPr>
          <a:xfrm>
            <a:off x="533400" y="6090019"/>
            <a:ext cx="287562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 name="Google Shape;57;p13"/>
          <p:cNvCxnSpPr/>
          <p:nvPr/>
        </p:nvCxnSpPr>
        <p:spPr>
          <a:xfrm>
            <a:off x="612475" y="6090019"/>
            <a:ext cx="3692106"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4"/>
          <p:cNvSpPr/>
          <p:nvPr/>
        </p:nvSpPr>
        <p:spPr>
          <a:xfrm>
            <a:off x="0" y="0"/>
            <a:ext cx="12192000" cy="104001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p14"/>
          <p:cNvSpPr txBox="1"/>
          <p:nvPr>
            <p:ph type="title"/>
          </p:nvPr>
        </p:nvSpPr>
        <p:spPr>
          <a:xfrm>
            <a:off x="838200" y="213521"/>
            <a:ext cx="10515600" cy="624679"/>
          </a:xfrm>
          <a:prstGeom prst="rect">
            <a:avLst/>
          </a:prstGeom>
          <a:noFill/>
          <a:ln>
            <a:noFill/>
          </a:ln>
        </p:spPr>
        <p:txBody>
          <a:bodyPr anchorCtr="0" anchor="ctr" bIns="45700" lIns="91425" spcFirstLastPara="1" rIns="91425" wrap="square" tIns="45700">
            <a:normAutofit/>
          </a:bodyPr>
          <a:lstStyle>
            <a:lvl1pPr lvl="0" algn="l">
              <a:lnSpc>
                <a:spcPct val="120000"/>
              </a:lnSpc>
              <a:spcBef>
                <a:spcPts val="0"/>
              </a:spcBef>
              <a:spcAft>
                <a:spcPts val="0"/>
              </a:spcAft>
              <a:buClr>
                <a:schemeClr val="accent1"/>
              </a:buClr>
              <a:buSzPts val="3600"/>
              <a:buFont typeface="Poppi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 type="body"/>
          </p:nvPr>
        </p:nvSpPr>
        <p:spPr>
          <a:xfrm>
            <a:off x="838200" y="1633491"/>
            <a:ext cx="10515600" cy="420801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64" name="Google Shape;64;p14"/>
          <p:cNvCxnSpPr/>
          <p:nvPr/>
        </p:nvCxnSpPr>
        <p:spPr>
          <a:xfrm>
            <a:off x="838200" y="6356350"/>
            <a:ext cx="10427898"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20000"/>
              </a:lnSpc>
              <a:spcBef>
                <a:spcPts val="0"/>
              </a:spcBef>
              <a:spcAft>
                <a:spcPts val="0"/>
              </a:spcAft>
              <a:buClr>
                <a:schemeClr val="dk1"/>
              </a:buClr>
              <a:buSzPts val="4400"/>
              <a:buFont typeface="Poppins"/>
              <a:buNone/>
              <a:defRPr b="1" i="0" sz="44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10000"/>
              </a:lnSpc>
              <a:spcBef>
                <a:spcPts val="1000"/>
              </a:spcBef>
              <a:spcAft>
                <a:spcPts val="0"/>
              </a:spcAft>
              <a:buClr>
                <a:schemeClr val="dk1"/>
              </a:buClr>
              <a:buSzPts val="2800"/>
              <a:buFont typeface="Arial"/>
              <a:buChar char="•"/>
              <a:defRPr b="0" i="0" sz="2800" u="none" cap="none" strike="noStrike">
                <a:solidFill>
                  <a:schemeClr val="dk1"/>
                </a:solidFill>
                <a:latin typeface="DM Sans"/>
                <a:ea typeface="DM Sans"/>
                <a:cs typeface="DM Sans"/>
                <a:sym typeface="DM Sans"/>
              </a:defRPr>
            </a:lvl1pPr>
            <a:lvl2pPr indent="-381000" lvl="1" marL="9144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DM Sans"/>
                <a:ea typeface="DM Sans"/>
                <a:cs typeface="DM Sans"/>
                <a:sym typeface="DM Sans"/>
              </a:defRPr>
            </a:lvl2pPr>
            <a:lvl3pPr indent="-355600" lvl="2" marL="13716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DM Sans"/>
                <a:ea typeface="DM Sans"/>
                <a:cs typeface="DM Sans"/>
                <a:sym typeface="DM Sans"/>
              </a:defRPr>
            </a:lvl3pPr>
            <a:lvl4pPr indent="-342900" lvl="3" marL="1828800" marR="0" rtl="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4pPr>
            <a:lvl5pPr indent="-342900" lvl="4" marL="2286000" marR="0" rtl="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February 11, 2021 </a:t>
            </a:r>
            <a:r>
              <a:rPr lang="en-US"/>
              <a:t> </a:t>
            </a:r>
            <a:endParaRPr/>
          </a:p>
        </p:txBody>
      </p:sp>
      <p:sp>
        <p:nvSpPr>
          <p:cNvPr id="71" name="Google Shape;7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2" name="Google Shape;72;p1"/>
          <p:cNvSpPr txBox="1"/>
          <p:nvPr>
            <p:ph type="title"/>
          </p:nvPr>
        </p:nvSpPr>
        <p:spPr>
          <a:xfrm>
            <a:off x="831849" y="1586908"/>
            <a:ext cx="10521900" cy="2852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Poppins"/>
              <a:buNone/>
            </a:pPr>
            <a:r>
              <a:rPr lang="en-US" sz="3800"/>
              <a:t>Partnering with Medi-Cal Managed Care:</a:t>
            </a:r>
            <a:br>
              <a:rPr b="0" lang="en-US" sz="3800"/>
            </a:br>
            <a:r>
              <a:rPr b="0" i="1" lang="en-US" sz="3800"/>
              <a:t>Support for First 5s</a:t>
            </a:r>
            <a:endParaRPr i="1" sz="3800"/>
          </a:p>
        </p:txBody>
      </p:sp>
      <p:sp>
        <p:nvSpPr>
          <p:cNvPr id="73" name="Google Shape;73;p1"/>
          <p:cNvSpPr txBox="1"/>
          <p:nvPr>
            <p:ph idx="1" type="body"/>
          </p:nvPr>
        </p:nvSpPr>
        <p:spPr>
          <a:xfrm>
            <a:off x="831850" y="483268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9DD1"/>
              </a:buClr>
              <a:buSzPts val="1950"/>
              <a:buNone/>
            </a:pPr>
            <a:r>
              <a:rPr b="1" lang="en-US" sz="1950">
                <a:solidFill>
                  <a:srgbClr val="009DD1"/>
                </a:solidFill>
              </a:rPr>
              <a:t>Input Session with Pacific Health Consulting Group</a:t>
            </a:r>
            <a:endParaRPr/>
          </a:p>
          <a:p>
            <a:pPr indent="0" lvl="0" marL="0" rtl="0" algn="l">
              <a:lnSpc>
                <a:spcPct val="100000"/>
              </a:lnSpc>
              <a:spcBef>
                <a:spcPts val="0"/>
              </a:spcBef>
              <a:spcAft>
                <a:spcPts val="0"/>
              </a:spcAft>
              <a:buClr>
                <a:schemeClr val="lt1"/>
              </a:buClr>
              <a:buSzPts val="1950"/>
              <a:buNone/>
            </a:pPr>
            <a:r>
              <a:rPr lang="en-US" sz="1950">
                <a:solidFill>
                  <a:schemeClr val="lt1"/>
                </a:solidFill>
              </a:rPr>
              <a:t>Sarah Crow</a:t>
            </a:r>
            <a:r>
              <a:rPr i="1" lang="en-US" sz="1950">
                <a:solidFill>
                  <a:schemeClr val="lt1"/>
                </a:solidFill>
              </a:rPr>
              <a:t>, First 5 Center for Children’s Policy</a:t>
            </a:r>
            <a:endParaRPr/>
          </a:p>
          <a:p>
            <a:pPr indent="0" lvl="0" marL="0" rtl="0" algn="l">
              <a:lnSpc>
                <a:spcPct val="100000"/>
              </a:lnSpc>
              <a:spcBef>
                <a:spcPts val="0"/>
              </a:spcBef>
              <a:spcAft>
                <a:spcPts val="0"/>
              </a:spcAft>
              <a:buClr>
                <a:schemeClr val="lt1"/>
              </a:buClr>
              <a:buSzPts val="1950"/>
              <a:buNone/>
            </a:pPr>
            <a:r>
              <a:rPr lang="en-US" sz="1950">
                <a:solidFill>
                  <a:schemeClr val="lt1"/>
                </a:solidFill>
              </a:rPr>
              <a:t>Bradley Gilbert</a:t>
            </a:r>
            <a:r>
              <a:rPr i="1" lang="en-US" sz="1950">
                <a:solidFill>
                  <a:schemeClr val="lt1"/>
                </a:solidFill>
              </a:rPr>
              <a:t>, Pacific Health Consulting Group</a:t>
            </a:r>
            <a:endParaRPr i="1" sz="1950">
              <a:solidFill>
                <a:schemeClr val="lt1"/>
              </a:solidFill>
            </a:endParaRPr>
          </a:p>
          <a:p>
            <a:pPr indent="0" lvl="0" marL="0" rtl="0" algn="l">
              <a:lnSpc>
                <a:spcPct val="100000"/>
              </a:lnSpc>
              <a:spcBef>
                <a:spcPts val="0"/>
              </a:spcBef>
              <a:spcAft>
                <a:spcPts val="0"/>
              </a:spcAft>
              <a:buClr>
                <a:schemeClr val="lt1"/>
              </a:buClr>
              <a:buSzPts val="1950"/>
              <a:buNone/>
            </a:pPr>
            <a:r>
              <a:rPr lang="en-US" sz="1950">
                <a:solidFill>
                  <a:schemeClr val="lt1"/>
                </a:solidFill>
              </a:rPr>
              <a:t>Bobbie Wunsch, </a:t>
            </a:r>
            <a:r>
              <a:rPr i="1" lang="en-US" sz="1950">
                <a:solidFill>
                  <a:schemeClr val="lt1"/>
                </a:solidFill>
              </a:rPr>
              <a:t>Pacific Health Consulting Group</a:t>
            </a:r>
            <a:endParaRPr sz="2300">
              <a:solidFill>
                <a:srgbClr val="006796"/>
              </a:solidFill>
              <a:highlight>
                <a:srgbClr val="FEFEFE"/>
              </a:highlight>
              <a:latin typeface="Roboto"/>
              <a:ea typeface="Roboto"/>
              <a:cs typeface="Roboto"/>
              <a:sym typeface="Roboto"/>
            </a:endParaRPr>
          </a:p>
          <a:p>
            <a:pPr indent="0" lvl="0" marL="0" rtl="0" algn="l">
              <a:lnSpc>
                <a:spcPct val="100000"/>
              </a:lnSpc>
              <a:spcBef>
                <a:spcPts val="0"/>
              </a:spcBef>
              <a:spcAft>
                <a:spcPts val="0"/>
              </a:spcAft>
              <a:buClr>
                <a:schemeClr val="lt1"/>
              </a:buClr>
              <a:buSzPts val="1950"/>
              <a:buNone/>
            </a:pPr>
            <a:r>
              <a:t/>
            </a:r>
            <a:endParaRPr i="1" sz="195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idx="12" type="sldNum"/>
          </p:nvPr>
        </p:nvSpPr>
        <p:spPr>
          <a:xfrm>
            <a:off x="3669030" y="6356350"/>
            <a:ext cx="5829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80" name="Google Shape;80;p2"/>
          <p:cNvSpPr txBox="1"/>
          <p:nvPr>
            <p:ph type="title"/>
          </p:nvPr>
        </p:nvSpPr>
        <p:spPr>
          <a:xfrm>
            <a:off x="443100" y="252525"/>
            <a:ext cx="11305800" cy="6246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accent1"/>
              </a:buClr>
              <a:buSzPts val="3240"/>
              <a:buFont typeface="Poppins"/>
              <a:buNone/>
            </a:pPr>
            <a:r>
              <a:rPr b="0" lang="en-US" sz="2840">
                <a:solidFill>
                  <a:schemeClr val="lt1"/>
                </a:solidFill>
              </a:rPr>
              <a:t>Plan Partnership Project</a:t>
            </a:r>
            <a:endParaRPr sz="3200">
              <a:solidFill>
                <a:schemeClr val="lt1"/>
              </a:solidFill>
            </a:endParaRPr>
          </a:p>
        </p:txBody>
      </p:sp>
      <p:sp>
        <p:nvSpPr>
          <p:cNvPr id="81" name="Google Shape;81;p2"/>
          <p:cNvSpPr txBox="1"/>
          <p:nvPr/>
        </p:nvSpPr>
        <p:spPr>
          <a:xfrm>
            <a:off x="851221" y="1633538"/>
            <a:ext cx="3400741" cy="4357729"/>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chemeClr val="dk1"/>
              </a:buClr>
              <a:buSzPts val="1800"/>
              <a:buFont typeface="Arial"/>
              <a:buNone/>
            </a:pPr>
            <a:r>
              <a:t/>
            </a:r>
            <a:endParaRPr b="0" i="0" sz="1800" u="none" cap="none" strike="noStrike">
              <a:solidFill>
                <a:schemeClr val="dk1"/>
              </a:solidFill>
              <a:latin typeface="DM Sans"/>
              <a:ea typeface="DM Sans"/>
              <a:cs typeface="DM Sans"/>
              <a:sym typeface="DM Sans"/>
            </a:endParaRPr>
          </a:p>
        </p:txBody>
      </p:sp>
      <p:sp>
        <p:nvSpPr>
          <p:cNvPr id="82" name="Google Shape;82;p2"/>
          <p:cNvSpPr txBox="1"/>
          <p:nvPr/>
        </p:nvSpPr>
        <p:spPr>
          <a:xfrm>
            <a:off x="621793" y="1633491"/>
            <a:ext cx="3734308" cy="4208016"/>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dk1"/>
              </a:buClr>
              <a:buSzPts val="2800"/>
              <a:buFont typeface="Arial"/>
              <a:buNone/>
            </a:pPr>
            <a:r>
              <a:t/>
            </a:r>
            <a:endParaRPr b="0" i="0" sz="2800" u="none" cap="none" strike="noStrike">
              <a:solidFill>
                <a:srgbClr val="009DD1"/>
              </a:solidFill>
              <a:latin typeface="DM Sans"/>
              <a:ea typeface="DM Sans"/>
              <a:cs typeface="DM Sans"/>
              <a:sym typeface="DM Sans"/>
            </a:endParaRPr>
          </a:p>
        </p:txBody>
      </p:sp>
      <p:sp>
        <p:nvSpPr>
          <p:cNvPr id="83" name="Google Shape;83;p2"/>
          <p:cNvSpPr txBox="1"/>
          <p:nvPr/>
        </p:nvSpPr>
        <p:spPr>
          <a:xfrm>
            <a:off x="5550475" y="1378900"/>
            <a:ext cx="6279000" cy="42081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1A2F5A"/>
              </a:buClr>
              <a:buSzPts val="2790"/>
              <a:buFont typeface="Arial"/>
              <a:buNone/>
            </a:pPr>
            <a:r>
              <a:rPr b="1" i="0" lang="en-US" sz="2790" u="none" cap="none" strike="noStrike">
                <a:solidFill>
                  <a:srgbClr val="1A2F5A"/>
                </a:solidFill>
                <a:latin typeface="DM Sans"/>
                <a:ea typeface="DM Sans"/>
                <a:cs typeface="DM Sans"/>
                <a:sym typeface="DM Sans"/>
              </a:rPr>
              <a:t>Project Goals</a:t>
            </a:r>
            <a:endParaRPr b="0" i="0" sz="1400" u="none" cap="none" strike="noStrike">
              <a:solidFill>
                <a:srgbClr val="000000"/>
              </a:solidFill>
              <a:latin typeface="Arial"/>
              <a:ea typeface="Arial"/>
              <a:cs typeface="Arial"/>
              <a:sym typeface="Arial"/>
            </a:endParaRPr>
          </a:p>
          <a:p>
            <a:pPr indent="-90804" lvl="0" marL="228600" marR="0" rtl="0" algn="l">
              <a:lnSpc>
                <a:spcPct val="80000"/>
              </a:lnSpc>
              <a:spcBef>
                <a:spcPts val="0"/>
              </a:spcBef>
              <a:spcAft>
                <a:spcPts val="0"/>
              </a:spcAft>
              <a:buClr>
                <a:schemeClr val="dk1"/>
              </a:buClr>
              <a:buSzPts val="2170"/>
              <a:buFont typeface="Arial"/>
              <a:buNone/>
            </a:pPr>
            <a:r>
              <a:t/>
            </a:r>
            <a:endParaRPr b="0" i="0" sz="2170" u="none" cap="none" strike="noStrike">
              <a:solidFill>
                <a:srgbClr val="1A2F5A"/>
              </a:solidFill>
              <a:latin typeface="DM Sans"/>
              <a:ea typeface="DM Sans"/>
              <a:cs typeface="DM Sans"/>
              <a:sym typeface="DM Sans"/>
            </a:endParaRPr>
          </a:p>
          <a:p>
            <a:pPr indent="-217805" lvl="0" marL="228600" marR="0" rtl="0" algn="l">
              <a:lnSpc>
                <a:spcPct val="80000"/>
              </a:lnSpc>
              <a:spcBef>
                <a:spcPts val="0"/>
              </a:spcBef>
              <a:spcAft>
                <a:spcPts val="0"/>
              </a:spcAft>
              <a:buClr>
                <a:srgbClr val="1A2F5A"/>
              </a:buClr>
              <a:buSzPts val="2000"/>
              <a:buFont typeface="Arial"/>
              <a:buChar char="•"/>
            </a:pPr>
            <a:r>
              <a:rPr b="0" i="0" lang="en-US" sz="2000" u="none" cap="none" strike="noStrike">
                <a:solidFill>
                  <a:srgbClr val="1A2F5A"/>
                </a:solidFill>
                <a:latin typeface="DM Sans"/>
                <a:ea typeface="DM Sans"/>
                <a:cs typeface="DM Sans"/>
                <a:sym typeface="DM Sans"/>
              </a:rPr>
              <a:t>Increase First 5 county commission understanding of Medi-Cal managed care </a:t>
            </a:r>
            <a:endParaRPr b="0" i="0" sz="2000" u="none" cap="none" strike="noStrike">
              <a:solidFill>
                <a:srgbClr val="000000"/>
              </a:solidFill>
              <a:latin typeface="Arial"/>
              <a:ea typeface="Arial"/>
              <a:cs typeface="Arial"/>
              <a:sym typeface="Arial"/>
            </a:endParaRPr>
          </a:p>
          <a:p>
            <a:pPr indent="-90804" lvl="0" marL="228600" marR="0" rtl="0" algn="l">
              <a:lnSpc>
                <a:spcPct val="80000"/>
              </a:lnSpc>
              <a:spcBef>
                <a:spcPts val="0"/>
              </a:spcBef>
              <a:spcAft>
                <a:spcPts val="0"/>
              </a:spcAft>
              <a:buClr>
                <a:schemeClr val="dk1"/>
              </a:buClr>
              <a:buSzPts val="2170"/>
              <a:buFont typeface="Arial"/>
              <a:buNone/>
            </a:pPr>
            <a:r>
              <a:t/>
            </a:r>
            <a:endParaRPr b="0" i="0" sz="2000" u="none" cap="none" strike="noStrike">
              <a:solidFill>
                <a:srgbClr val="1A2F5A"/>
              </a:solidFill>
              <a:latin typeface="DM Sans"/>
              <a:ea typeface="DM Sans"/>
              <a:cs typeface="DM Sans"/>
              <a:sym typeface="DM Sans"/>
            </a:endParaRPr>
          </a:p>
          <a:p>
            <a:pPr indent="-228600" lvl="0" marL="228600" marR="0" rtl="0" algn="l">
              <a:lnSpc>
                <a:spcPct val="80000"/>
              </a:lnSpc>
              <a:spcBef>
                <a:spcPts val="0"/>
              </a:spcBef>
              <a:spcAft>
                <a:spcPts val="0"/>
              </a:spcAft>
              <a:buClr>
                <a:srgbClr val="1A2F5A"/>
              </a:buClr>
              <a:buSzPts val="2000"/>
              <a:buFont typeface="Arial"/>
              <a:buChar char="•"/>
            </a:pPr>
            <a:r>
              <a:rPr b="0" i="0" lang="en-US" sz="2000" u="none" cap="none" strike="noStrike">
                <a:solidFill>
                  <a:srgbClr val="1A2F5A"/>
                </a:solidFill>
                <a:latin typeface="DM Sans"/>
                <a:ea typeface="DM Sans"/>
                <a:cs typeface="DM Sans"/>
                <a:sym typeface="DM Sans"/>
              </a:rPr>
              <a:t>Develop ideas and plans for First 5/managed care projects based on shared goals</a:t>
            </a:r>
            <a:endParaRPr b="0" i="0" sz="2000" u="none" cap="none" strike="noStrike">
              <a:solidFill>
                <a:srgbClr val="1A2F5A"/>
              </a:solidFill>
              <a:latin typeface="DM Sans"/>
              <a:ea typeface="DM Sans"/>
              <a:cs typeface="DM Sans"/>
              <a:sym typeface="DM Sans"/>
            </a:endParaRPr>
          </a:p>
          <a:p>
            <a:pPr indent="0" lvl="0" marL="457200" marR="0" rtl="0" algn="l">
              <a:lnSpc>
                <a:spcPct val="80000"/>
              </a:lnSpc>
              <a:spcBef>
                <a:spcPts val="0"/>
              </a:spcBef>
              <a:spcAft>
                <a:spcPts val="0"/>
              </a:spcAft>
              <a:buClr>
                <a:srgbClr val="000000"/>
              </a:buClr>
              <a:buSzPts val="2000"/>
              <a:buFont typeface="Arial"/>
              <a:buNone/>
            </a:pPr>
            <a:r>
              <a:t/>
            </a:r>
            <a:endParaRPr b="0" i="0" sz="2000" u="none" cap="none" strike="noStrike">
              <a:solidFill>
                <a:srgbClr val="1A2F5A"/>
              </a:solidFill>
              <a:latin typeface="DM Sans"/>
              <a:ea typeface="DM Sans"/>
              <a:cs typeface="DM Sans"/>
              <a:sym typeface="DM Sans"/>
            </a:endParaRPr>
          </a:p>
          <a:p>
            <a:pPr indent="-217805" lvl="0" marL="228600" marR="0" rtl="0" algn="l">
              <a:lnSpc>
                <a:spcPct val="80000"/>
              </a:lnSpc>
              <a:spcBef>
                <a:spcPts val="0"/>
              </a:spcBef>
              <a:spcAft>
                <a:spcPts val="0"/>
              </a:spcAft>
              <a:buClr>
                <a:srgbClr val="1A2F5A"/>
              </a:buClr>
              <a:buSzPts val="2000"/>
              <a:buFont typeface="Arial"/>
              <a:buChar char="•"/>
            </a:pPr>
            <a:r>
              <a:rPr b="0" i="0" lang="en-US" sz="2000" u="none" cap="none" strike="noStrike">
                <a:solidFill>
                  <a:srgbClr val="1A2F5A"/>
                </a:solidFill>
                <a:latin typeface="DM Sans"/>
                <a:ea typeface="DM Sans"/>
                <a:cs typeface="DM Sans"/>
                <a:sym typeface="DM Sans"/>
              </a:rPr>
              <a:t>Assist First 5 county commission with building relationships with Medi-Cal managed care plans to advance shared goals</a:t>
            </a:r>
            <a:endParaRPr b="0" i="0" sz="2000" u="none" cap="none" strike="noStrike">
              <a:solidFill>
                <a:srgbClr val="000000"/>
              </a:solidFill>
              <a:latin typeface="Arial"/>
              <a:ea typeface="Arial"/>
              <a:cs typeface="Arial"/>
              <a:sym typeface="Arial"/>
            </a:endParaRPr>
          </a:p>
          <a:p>
            <a:pPr indent="-90804" lvl="0" marL="228600" marR="0" rtl="0" algn="l">
              <a:lnSpc>
                <a:spcPct val="80000"/>
              </a:lnSpc>
              <a:spcBef>
                <a:spcPts val="0"/>
              </a:spcBef>
              <a:spcAft>
                <a:spcPts val="0"/>
              </a:spcAft>
              <a:buClr>
                <a:schemeClr val="dk1"/>
              </a:buClr>
              <a:buSzPts val="2170"/>
              <a:buFont typeface="Arial"/>
              <a:buNone/>
            </a:pPr>
            <a:r>
              <a:t/>
            </a:r>
            <a:endParaRPr b="0" i="0" sz="2000" u="none" cap="none" strike="noStrike">
              <a:solidFill>
                <a:srgbClr val="1A2F5A"/>
              </a:solidFill>
              <a:latin typeface="DM Sans"/>
              <a:ea typeface="DM Sans"/>
              <a:cs typeface="DM Sans"/>
              <a:sym typeface="DM Sans"/>
            </a:endParaRPr>
          </a:p>
          <a:p>
            <a:pPr indent="-217805" lvl="0" marL="228600" marR="0" rtl="0" algn="l">
              <a:lnSpc>
                <a:spcPct val="80000"/>
              </a:lnSpc>
              <a:spcBef>
                <a:spcPts val="0"/>
              </a:spcBef>
              <a:spcAft>
                <a:spcPts val="0"/>
              </a:spcAft>
              <a:buClr>
                <a:srgbClr val="1A2F5A"/>
              </a:buClr>
              <a:buSzPts val="2000"/>
              <a:buFont typeface="Arial"/>
              <a:buChar char="•"/>
            </a:pPr>
            <a:r>
              <a:rPr b="0" i="0" lang="en-US" sz="2000" u="none" cap="none" strike="noStrike">
                <a:solidFill>
                  <a:srgbClr val="1A2F5A"/>
                </a:solidFill>
                <a:latin typeface="DM Sans"/>
                <a:ea typeface="DM Sans"/>
                <a:cs typeface="DM Sans"/>
                <a:sym typeface="DM Sans"/>
              </a:rPr>
              <a:t>Inform statewide policy and advocacy strategies that support local commission work with plans</a:t>
            </a:r>
            <a:endParaRPr b="0" i="0" sz="2000" u="none" cap="none" strike="noStrike">
              <a:solidFill>
                <a:srgbClr val="1A2F5A"/>
              </a:solidFill>
              <a:latin typeface="DM Sans"/>
              <a:ea typeface="DM Sans"/>
              <a:cs typeface="DM Sans"/>
              <a:sym typeface="DM Sans"/>
            </a:endParaRPr>
          </a:p>
        </p:txBody>
      </p:sp>
      <p:sp>
        <p:nvSpPr>
          <p:cNvPr id="84" name="Google Shape;84;p2"/>
          <p:cNvSpPr/>
          <p:nvPr/>
        </p:nvSpPr>
        <p:spPr>
          <a:xfrm>
            <a:off x="5114856" y="5618085"/>
            <a:ext cx="7060500" cy="12351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85" name="Google Shape;85;p2"/>
          <p:cNvPicPr preferRelativeResize="0"/>
          <p:nvPr/>
        </p:nvPicPr>
        <p:blipFill rotWithShape="1">
          <a:blip r:embed="rId3">
            <a:alphaModFix/>
          </a:blip>
          <a:srcRect b="0" l="0" r="0" t="0"/>
          <a:stretch/>
        </p:blipFill>
        <p:spPr>
          <a:xfrm>
            <a:off x="9063991" y="5761513"/>
            <a:ext cx="1828800" cy="948267"/>
          </a:xfrm>
          <a:prstGeom prst="rect">
            <a:avLst/>
          </a:prstGeom>
          <a:noFill/>
          <a:ln>
            <a:noFill/>
          </a:ln>
        </p:spPr>
      </p:pic>
      <p:pic>
        <p:nvPicPr>
          <p:cNvPr id="86" name="Google Shape;86;p2"/>
          <p:cNvPicPr preferRelativeResize="0"/>
          <p:nvPr/>
        </p:nvPicPr>
        <p:blipFill rotWithShape="1">
          <a:blip r:embed="rId4">
            <a:alphaModFix/>
          </a:blip>
          <a:srcRect b="0" l="18362" r="18010" t="445"/>
          <a:stretch/>
        </p:blipFill>
        <p:spPr>
          <a:xfrm>
            <a:off x="0" y="1042467"/>
            <a:ext cx="5131558" cy="5815533"/>
          </a:xfrm>
          <a:prstGeom prst="rect">
            <a:avLst/>
          </a:prstGeom>
          <a:noFill/>
          <a:ln>
            <a:noFill/>
          </a:ln>
        </p:spPr>
      </p:pic>
      <p:pic>
        <p:nvPicPr>
          <p:cNvPr id="87" name="Google Shape;87;p2"/>
          <p:cNvPicPr preferRelativeResize="0"/>
          <p:nvPr/>
        </p:nvPicPr>
        <p:blipFill rotWithShape="1">
          <a:blip r:embed="rId5">
            <a:alphaModFix/>
          </a:blip>
          <a:srcRect b="0" l="0" r="0" t="0"/>
          <a:stretch/>
        </p:blipFill>
        <p:spPr>
          <a:xfrm>
            <a:off x="6192575" y="5989538"/>
            <a:ext cx="2713975" cy="492175"/>
          </a:xfrm>
          <a:prstGeom prst="rect">
            <a:avLst/>
          </a:prstGeom>
          <a:noFill/>
          <a:ln cap="flat" cmpd="sng" w="12700">
            <a:solidFill>
              <a:schemeClr val="lt1"/>
            </a:solidFill>
            <a:prstDash val="solid"/>
            <a:miter lim="8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idx="12" type="sldNum"/>
          </p:nvPr>
        </p:nvSpPr>
        <p:spPr>
          <a:xfrm>
            <a:off x="3669030" y="6356350"/>
            <a:ext cx="5829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4" name="Google Shape;94;p3"/>
          <p:cNvSpPr txBox="1"/>
          <p:nvPr>
            <p:ph type="title"/>
          </p:nvPr>
        </p:nvSpPr>
        <p:spPr>
          <a:xfrm>
            <a:off x="838200" y="213521"/>
            <a:ext cx="10515600" cy="624679"/>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accent1"/>
              </a:buClr>
              <a:buSzPts val="3240"/>
              <a:buFont typeface="Poppins"/>
              <a:buNone/>
            </a:pPr>
            <a:r>
              <a:rPr lang="en-US" sz="3240">
                <a:solidFill>
                  <a:schemeClr val="lt1"/>
                </a:solidFill>
              </a:rPr>
              <a:t>Project Overview </a:t>
            </a:r>
            <a:endParaRPr>
              <a:solidFill>
                <a:schemeClr val="lt1"/>
              </a:solidFill>
            </a:endParaRPr>
          </a:p>
        </p:txBody>
      </p:sp>
      <p:pic>
        <p:nvPicPr>
          <p:cNvPr id="95" name="Google Shape;95;p3"/>
          <p:cNvPicPr preferRelativeResize="0"/>
          <p:nvPr/>
        </p:nvPicPr>
        <p:blipFill rotWithShape="1">
          <a:blip r:embed="rId3">
            <a:alphaModFix/>
          </a:blip>
          <a:srcRect b="0" l="0" r="0" t="0"/>
          <a:stretch/>
        </p:blipFill>
        <p:spPr>
          <a:xfrm>
            <a:off x="5321299" y="1578513"/>
            <a:ext cx="6688047" cy="4458697"/>
          </a:xfrm>
          <a:prstGeom prst="rect">
            <a:avLst/>
          </a:prstGeom>
          <a:noFill/>
          <a:ln>
            <a:noFill/>
          </a:ln>
        </p:spPr>
      </p:pic>
      <p:sp>
        <p:nvSpPr>
          <p:cNvPr id="96" name="Google Shape;96;p3"/>
          <p:cNvSpPr txBox="1"/>
          <p:nvPr/>
        </p:nvSpPr>
        <p:spPr>
          <a:xfrm>
            <a:off x="292100" y="1941781"/>
            <a:ext cx="4089400" cy="3310987"/>
          </a:xfrm>
          <a:prstGeom prst="rect">
            <a:avLst/>
          </a:prstGeom>
          <a:solidFill>
            <a:schemeClr val="lt1"/>
          </a:solidFill>
          <a:ln>
            <a:noFill/>
          </a:ln>
        </p:spPr>
        <p:txBody>
          <a:bodyPr anchorCtr="0" anchor="t" bIns="45700" lIns="91425" spcFirstLastPara="1" rIns="91425" wrap="square" tIns="45700">
            <a:normAutofit/>
          </a:bodyPr>
          <a:lstStyle/>
          <a:p>
            <a:pPr indent="-457200" lvl="0" marL="457200" marR="0" rtl="0" algn="l">
              <a:lnSpc>
                <a:spcPct val="110000"/>
              </a:lnSpc>
              <a:spcBef>
                <a:spcPts val="0"/>
              </a:spcBef>
              <a:spcAft>
                <a:spcPts val="0"/>
              </a:spcAft>
              <a:buClr>
                <a:schemeClr val="dk1"/>
              </a:buClr>
              <a:buSzPts val="2200"/>
              <a:buFont typeface="Arial"/>
              <a:buChar char="•"/>
            </a:pPr>
            <a:r>
              <a:rPr b="0" i="0" lang="en-US" sz="2200" u="none" cap="none" strike="noStrike">
                <a:solidFill>
                  <a:schemeClr val="dk1"/>
                </a:solidFill>
                <a:latin typeface="DM Sans"/>
                <a:ea typeface="DM Sans"/>
                <a:cs typeface="DM Sans"/>
                <a:sym typeface="DM Sans"/>
              </a:rPr>
              <a:t>Introductory webinar </a:t>
            </a:r>
            <a:r>
              <a:rPr lang="en-US" sz="2200">
                <a:solidFill>
                  <a:schemeClr val="dk1"/>
                </a:solidFill>
                <a:latin typeface="DM Sans"/>
                <a:ea typeface="DM Sans"/>
                <a:cs typeface="DM Sans"/>
                <a:sym typeface="DM Sans"/>
              </a:rPr>
              <a:t>3/4</a:t>
            </a:r>
            <a:endParaRPr b="0" i="0" sz="1400" u="none" cap="none" strike="noStrike">
              <a:solidFill>
                <a:srgbClr val="000000"/>
              </a:solidFill>
              <a:latin typeface="Arial"/>
              <a:ea typeface="Arial"/>
              <a:cs typeface="Arial"/>
              <a:sym typeface="Arial"/>
            </a:endParaRPr>
          </a:p>
          <a:p>
            <a:pPr indent="-457200" lvl="0" marL="457200" marR="0" rtl="0" algn="l">
              <a:lnSpc>
                <a:spcPct val="110000"/>
              </a:lnSpc>
              <a:spcBef>
                <a:spcPts val="1000"/>
              </a:spcBef>
              <a:spcAft>
                <a:spcPts val="0"/>
              </a:spcAft>
              <a:buClr>
                <a:schemeClr val="dk1"/>
              </a:buClr>
              <a:buSzPts val="2200"/>
              <a:buFont typeface="Arial"/>
              <a:buChar char="•"/>
            </a:pPr>
            <a:r>
              <a:rPr lang="en-US" sz="2200">
                <a:solidFill>
                  <a:schemeClr val="dk1"/>
                </a:solidFill>
                <a:latin typeface="DM Sans"/>
                <a:ea typeface="DM Sans"/>
                <a:cs typeface="DM Sans"/>
                <a:sym typeface="DM Sans"/>
              </a:rPr>
              <a:t>County-grouped </a:t>
            </a:r>
            <a:r>
              <a:rPr b="0" i="0" lang="en-US" sz="2200" u="none" cap="none" strike="noStrike">
                <a:solidFill>
                  <a:schemeClr val="dk1"/>
                </a:solidFill>
                <a:latin typeface="DM Sans"/>
                <a:ea typeface="DM Sans"/>
                <a:cs typeface="DM Sans"/>
                <a:sym typeface="DM Sans"/>
              </a:rPr>
              <a:t>meetings on specific strategies and local data</a:t>
            </a:r>
            <a:endParaRPr b="0" i="0" sz="1400" u="none" cap="none" strike="noStrike">
              <a:solidFill>
                <a:srgbClr val="000000"/>
              </a:solidFill>
              <a:latin typeface="Arial"/>
              <a:ea typeface="Arial"/>
              <a:cs typeface="Arial"/>
              <a:sym typeface="Arial"/>
            </a:endParaRPr>
          </a:p>
          <a:p>
            <a:pPr indent="-457200" lvl="0" marL="457200" marR="0" rtl="0" algn="l">
              <a:lnSpc>
                <a:spcPct val="110000"/>
              </a:lnSpc>
              <a:spcBef>
                <a:spcPts val="1000"/>
              </a:spcBef>
              <a:spcAft>
                <a:spcPts val="0"/>
              </a:spcAft>
              <a:buClr>
                <a:schemeClr val="dk1"/>
              </a:buClr>
              <a:buSzPts val="2200"/>
              <a:buFont typeface="Arial"/>
              <a:buChar char="•"/>
            </a:pPr>
            <a:r>
              <a:rPr b="0" i="0" lang="en-US" sz="2200" u="none" cap="none" strike="noStrike">
                <a:solidFill>
                  <a:schemeClr val="dk1"/>
                </a:solidFill>
                <a:latin typeface="DM Sans"/>
                <a:ea typeface="DM Sans"/>
                <a:cs typeface="DM Sans"/>
                <a:sym typeface="DM Sans"/>
              </a:rPr>
              <a:t>Targeted TA for county relationship and partnership building with managed 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0" i="0" sz="2200" u="none" cap="none" strike="noStrike">
              <a:solidFill>
                <a:srgbClr val="1A2F5A"/>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ph idx="1" type="body"/>
          </p:nvPr>
        </p:nvSpPr>
        <p:spPr>
          <a:xfrm>
            <a:off x="838200" y="1399250"/>
            <a:ext cx="10853100" cy="4898100"/>
          </a:xfrm>
          <a:prstGeom prst="rect">
            <a:avLst/>
          </a:prstGeom>
          <a:noFill/>
          <a:ln>
            <a:noFill/>
          </a:ln>
        </p:spPr>
        <p:txBody>
          <a:bodyPr anchorCtr="0" anchor="t" bIns="45700" lIns="91425" spcFirstLastPara="1" rIns="91425" wrap="square" tIns="45700">
            <a:normAutofit/>
          </a:bodyPr>
          <a:lstStyle/>
          <a:p>
            <a:pPr indent="-368300" lvl="0" marL="457200" rtl="0" algn="l">
              <a:lnSpc>
                <a:spcPct val="100000"/>
              </a:lnSpc>
              <a:spcBef>
                <a:spcPts val="0"/>
              </a:spcBef>
              <a:spcAft>
                <a:spcPts val="0"/>
              </a:spcAft>
              <a:buSzPts val="2200"/>
              <a:buChar char="•"/>
            </a:pPr>
            <a:r>
              <a:rPr b="1" lang="en-US" sz="2200"/>
              <a:t>Background - How Managed Care Plans Work</a:t>
            </a:r>
            <a:endParaRPr b="1" sz="2200"/>
          </a:p>
          <a:p>
            <a:pPr indent="-342900" lvl="1" marL="914400" rtl="0" algn="l">
              <a:lnSpc>
                <a:spcPct val="100000"/>
              </a:lnSpc>
              <a:spcBef>
                <a:spcPts val="0"/>
              </a:spcBef>
              <a:spcAft>
                <a:spcPts val="0"/>
              </a:spcAft>
              <a:buSzPts val="1800"/>
              <a:buChar char="•"/>
            </a:pPr>
            <a:r>
              <a:rPr lang="en-US" sz="1800"/>
              <a:t>History, Origins and Federal Perspective on Medicaid </a:t>
            </a:r>
            <a:endParaRPr sz="1800"/>
          </a:p>
          <a:p>
            <a:pPr indent="-342900" lvl="1" marL="914400" rtl="0" algn="l">
              <a:lnSpc>
                <a:spcPct val="100000"/>
              </a:lnSpc>
              <a:spcBef>
                <a:spcPts val="0"/>
              </a:spcBef>
              <a:spcAft>
                <a:spcPts val="0"/>
              </a:spcAft>
              <a:buSzPts val="1800"/>
              <a:buChar char="•"/>
            </a:pPr>
            <a:r>
              <a:rPr lang="en-US" sz="1800"/>
              <a:t>Structure of Medicaid (Medi-Cal) in California</a:t>
            </a:r>
            <a:endParaRPr sz="1800"/>
          </a:p>
          <a:p>
            <a:pPr indent="-342900" lvl="1" marL="914400" rtl="0" algn="l">
              <a:lnSpc>
                <a:spcPct val="100000"/>
              </a:lnSpc>
              <a:spcBef>
                <a:spcPts val="0"/>
              </a:spcBef>
              <a:spcAft>
                <a:spcPts val="0"/>
              </a:spcAft>
              <a:buSzPts val="1800"/>
              <a:buChar char="•"/>
            </a:pPr>
            <a:r>
              <a:rPr lang="en-US" sz="1800"/>
              <a:t>Medi-Cal Enrollment</a:t>
            </a:r>
            <a:endParaRPr sz="1800"/>
          </a:p>
          <a:p>
            <a:pPr indent="-342900" lvl="1" marL="914400" rtl="0" algn="l">
              <a:lnSpc>
                <a:spcPct val="100000"/>
              </a:lnSpc>
              <a:spcBef>
                <a:spcPts val="0"/>
              </a:spcBef>
              <a:spcAft>
                <a:spcPts val="0"/>
              </a:spcAft>
              <a:buSzPts val="1800"/>
              <a:buChar char="•"/>
            </a:pPr>
            <a:r>
              <a:rPr lang="en-US" sz="1800"/>
              <a:t>Who is Covered? </a:t>
            </a:r>
            <a:endParaRPr sz="1800"/>
          </a:p>
          <a:p>
            <a:pPr indent="-342900" lvl="1" marL="914400" rtl="0" algn="l">
              <a:lnSpc>
                <a:spcPct val="100000"/>
              </a:lnSpc>
              <a:spcBef>
                <a:spcPts val="0"/>
              </a:spcBef>
              <a:spcAft>
                <a:spcPts val="0"/>
              </a:spcAft>
              <a:buSzPts val="1800"/>
              <a:buChar char="•"/>
            </a:pPr>
            <a:r>
              <a:rPr lang="en-US" sz="1800"/>
              <a:t>Eligibility Criteria</a:t>
            </a:r>
            <a:endParaRPr sz="1800"/>
          </a:p>
          <a:p>
            <a:pPr indent="-342900" lvl="1" marL="914400" rtl="0" algn="l">
              <a:lnSpc>
                <a:spcPct val="100000"/>
              </a:lnSpc>
              <a:spcBef>
                <a:spcPts val="0"/>
              </a:spcBef>
              <a:spcAft>
                <a:spcPts val="0"/>
              </a:spcAft>
              <a:buSzPts val="1800"/>
              <a:buChar char="•"/>
            </a:pPr>
            <a:r>
              <a:rPr lang="en-US" sz="1800"/>
              <a:t>Application Process</a:t>
            </a:r>
            <a:endParaRPr sz="1800"/>
          </a:p>
          <a:p>
            <a:pPr indent="-342900" lvl="1" marL="914400" rtl="0" algn="l">
              <a:lnSpc>
                <a:spcPct val="100000"/>
              </a:lnSpc>
              <a:spcBef>
                <a:spcPts val="0"/>
              </a:spcBef>
              <a:spcAft>
                <a:spcPts val="0"/>
              </a:spcAft>
              <a:buSzPts val="1800"/>
              <a:buChar char="•"/>
            </a:pPr>
            <a:r>
              <a:rPr lang="en-US" sz="1800"/>
              <a:t>Key Carve Outs</a:t>
            </a:r>
            <a:endParaRPr sz="1800"/>
          </a:p>
          <a:p>
            <a:pPr indent="-342900" lvl="1" marL="914400" rtl="0" algn="l">
              <a:lnSpc>
                <a:spcPct val="100000"/>
              </a:lnSpc>
              <a:spcBef>
                <a:spcPts val="0"/>
              </a:spcBef>
              <a:spcAft>
                <a:spcPts val="0"/>
              </a:spcAft>
              <a:buSzPts val="1800"/>
              <a:buChar char="•"/>
            </a:pPr>
            <a:r>
              <a:rPr lang="en-US" sz="1800"/>
              <a:t>Delivery Systems</a:t>
            </a:r>
            <a:endParaRPr sz="1800"/>
          </a:p>
          <a:p>
            <a:pPr indent="-342900" lvl="1" marL="914400" rtl="0" algn="l">
              <a:lnSpc>
                <a:spcPct val="100000"/>
              </a:lnSpc>
              <a:spcBef>
                <a:spcPts val="0"/>
              </a:spcBef>
              <a:spcAft>
                <a:spcPts val="0"/>
              </a:spcAft>
              <a:buSzPts val="1800"/>
              <a:buChar char="•"/>
            </a:pPr>
            <a:r>
              <a:rPr lang="en-US" sz="1800"/>
              <a:t>Managed Care Models</a:t>
            </a:r>
            <a:endParaRPr sz="1800"/>
          </a:p>
          <a:p>
            <a:pPr indent="-342900" lvl="1" marL="914400" rtl="0" algn="l">
              <a:lnSpc>
                <a:spcPct val="100000"/>
              </a:lnSpc>
              <a:spcBef>
                <a:spcPts val="0"/>
              </a:spcBef>
              <a:spcAft>
                <a:spcPts val="0"/>
              </a:spcAft>
              <a:buSzPts val="1800"/>
              <a:buChar char="•"/>
            </a:pPr>
            <a:r>
              <a:rPr lang="en-US" sz="1800"/>
              <a:t>Oversight</a:t>
            </a:r>
            <a:endParaRPr sz="1800"/>
          </a:p>
          <a:p>
            <a:pPr indent="-368300" lvl="0" marL="457200" rtl="0" algn="l">
              <a:lnSpc>
                <a:spcPct val="100000"/>
              </a:lnSpc>
              <a:spcBef>
                <a:spcPts val="0"/>
              </a:spcBef>
              <a:spcAft>
                <a:spcPts val="0"/>
              </a:spcAft>
              <a:buSzPts val="2200"/>
              <a:buChar char="•"/>
            </a:pPr>
            <a:r>
              <a:rPr b="1" lang="en-US" sz="2200"/>
              <a:t>Key Areas of Focus for Plans &amp; Points of Influence</a:t>
            </a:r>
            <a:endParaRPr b="1" sz="2200"/>
          </a:p>
          <a:p>
            <a:pPr indent="-368300" lvl="0" marL="457200" rtl="0" algn="l">
              <a:lnSpc>
                <a:spcPct val="100000"/>
              </a:lnSpc>
              <a:spcBef>
                <a:spcPts val="0"/>
              </a:spcBef>
              <a:spcAft>
                <a:spcPts val="0"/>
              </a:spcAft>
              <a:buSzPts val="2200"/>
              <a:buChar char="•"/>
            </a:pPr>
            <a:r>
              <a:rPr b="1" lang="en-US" sz="2200"/>
              <a:t>Next Steps for County-Grouped Meetings and TA</a:t>
            </a:r>
            <a:endParaRPr b="1" sz="2200"/>
          </a:p>
        </p:txBody>
      </p:sp>
      <p:sp>
        <p:nvSpPr>
          <p:cNvPr id="103" name="Google Shape;10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4" name="Google Shape;104;p5"/>
          <p:cNvSpPr txBox="1"/>
          <p:nvPr/>
        </p:nvSpPr>
        <p:spPr>
          <a:xfrm>
            <a:off x="838200" y="239797"/>
            <a:ext cx="10515600" cy="624679"/>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3240"/>
              <a:buFont typeface="Poppins"/>
              <a:buNone/>
            </a:pPr>
            <a:r>
              <a:rPr b="1" lang="en-US" sz="3240">
                <a:solidFill>
                  <a:schemeClr val="lt1"/>
                </a:solidFill>
                <a:latin typeface="Poppins"/>
                <a:ea typeface="Poppins"/>
                <a:cs typeface="Poppins"/>
                <a:sym typeface="Poppins"/>
              </a:rPr>
              <a:t>Topics for Introduction Webinar</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idx="12" type="sldNum"/>
          </p:nvPr>
        </p:nvSpPr>
        <p:spPr>
          <a:xfrm>
            <a:off x="8610600" y="6356350"/>
            <a:ext cx="1794641"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1" name="Google Shape;111;p4"/>
          <p:cNvSpPr txBox="1"/>
          <p:nvPr>
            <p:ph type="title"/>
          </p:nvPr>
        </p:nvSpPr>
        <p:spPr>
          <a:xfrm>
            <a:off x="628526" y="242050"/>
            <a:ext cx="9042000" cy="6246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accent1"/>
              </a:buClr>
              <a:buSzPts val="3240"/>
              <a:buFont typeface="Poppins"/>
              <a:buNone/>
            </a:pPr>
            <a:r>
              <a:rPr lang="en-US" sz="3240">
                <a:solidFill>
                  <a:schemeClr val="lt1"/>
                </a:solidFill>
              </a:rPr>
              <a:t>Proposed County Groupings</a:t>
            </a:r>
            <a:endParaRPr>
              <a:solidFill>
                <a:schemeClr val="lt1"/>
              </a:solidFill>
            </a:endParaRPr>
          </a:p>
        </p:txBody>
      </p:sp>
      <p:graphicFrame>
        <p:nvGraphicFramePr>
          <p:cNvPr id="112" name="Google Shape;112;p4"/>
          <p:cNvGraphicFramePr/>
          <p:nvPr/>
        </p:nvGraphicFramePr>
        <p:xfrm>
          <a:off x="0" y="1037325"/>
          <a:ext cx="3000000" cy="3000000"/>
        </p:xfrm>
        <a:graphic>
          <a:graphicData uri="http://schemas.openxmlformats.org/drawingml/2006/table">
            <a:tbl>
              <a:tblPr>
                <a:noFill/>
                <a:tableStyleId>{89B0B88F-E5DD-4497-86E2-6B791DAD8068}</a:tableStyleId>
              </a:tblPr>
              <a:tblGrid>
                <a:gridCol w="1936875"/>
                <a:gridCol w="1709200"/>
                <a:gridCol w="1709200"/>
                <a:gridCol w="1709200"/>
                <a:gridCol w="1709200"/>
                <a:gridCol w="1709200"/>
                <a:gridCol w="1709125"/>
              </a:tblGrid>
              <a:tr h="733775">
                <a:tc>
                  <a:txBody>
                    <a:bodyPr/>
                    <a:lstStyle/>
                    <a:p>
                      <a:pPr indent="0" lvl="0" marL="0" rtl="0" algn="ctr">
                        <a:spcBef>
                          <a:spcPts val="0"/>
                        </a:spcBef>
                        <a:spcAft>
                          <a:spcPts val="0"/>
                        </a:spcAft>
                        <a:buNone/>
                      </a:pPr>
                      <a:r>
                        <a:rPr b="1" lang="en-US" sz="1500">
                          <a:solidFill>
                            <a:schemeClr val="lt1"/>
                          </a:solidFill>
                          <a:latin typeface="DM Sans"/>
                          <a:ea typeface="DM Sans"/>
                          <a:cs typeface="DM Sans"/>
                          <a:sym typeface="DM Sans"/>
                        </a:rPr>
                        <a:t>Partnership</a:t>
                      </a:r>
                      <a:endParaRPr b="1" sz="1500">
                        <a:solidFill>
                          <a:schemeClr val="lt1"/>
                        </a:solidFill>
                        <a:latin typeface="DM Sans"/>
                        <a:ea typeface="DM Sans"/>
                        <a:cs typeface="DM Sans"/>
                        <a:sym typeface="DM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DD1"/>
                    </a:solidFill>
                  </a:tcPr>
                </a:tc>
                <a:tc>
                  <a:txBody>
                    <a:bodyPr/>
                    <a:lstStyle/>
                    <a:p>
                      <a:pPr indent="0" lvl="0" marL="0" rtl="0" algn="ctr">
                        <a:spcBef>
                          <a:spcPts val="0"/>
                        </a:spcBef>
                        <a:spcAft>
                          <a:spcPts val="0"/>
                        </a:spcAft>
                        <a:buNone/>
                      </a:pPr>
                      <a:r>
                        <a:rPr b="1" lang="en-US" sz="1500">
                          <a:solidFill>
                            <a:schemeClr val="lt1"/>
                          </a:solidFill>
                          <a:latin typeface="DM Sans"/>
                          <a:ea typeface="DM Sans"/>
                          <a:cs typeface="DM Sans"/>
                          <a:sym typeface="DM Sans"/>
                        </a:rPr>
                        <a:t>COHS </a:t>
                      </a:r>
                      <a:endParaRPr b="1" sz="1500">
                        <a:solidFill>
                          <a:schemeClr val="lt1"/>
                        </a:solidFill>
                        <a:latin typeface="DM Sans"/>
                        <a:ea typeface="DM Sans"/>
                        <a:cs typeface="DM Sans"/>
                        <a:sym typeface="DM Sans"/>
                      </a:endParaRPr>
                    </a:p>
                    <a:p>
                      <a:pPr indent="0" lvl="0" marL="0" rtl="0" algn="ctr">
                        <a:spcBef>
                          <a:spcPts val="0"/>
                        </a:spcBef>
                        <a:spcAft>
                          <a:spcPts val="0"/>
                        </a:spcAft>
                        <a:buNone/>
                      </a:pPr>
                      <a:r>
                        <a:rPr b="1" lang="en-US" sz="1500">
                          <a:solidFill>
                            <a:schemeClr val="lt1"/>
                          </a:solidFill>
                          <a:latin typeface="DM Sans"/>
                          <a:ea typeface="DM Sans"/>
                          <a:cs typeface="DM Sans"/>
                          <a:sym typeface="DM Sans"/>
                        </a:rPr>
                        <a:t>(- Partnership)</a:t>
                      </a:r>
                      <a:endParaRPr b="1" sz="1500">
                        <a:solidFill>
                          <a:schemeClr val="lt1"/>
                        </a:solidFill>
                        <a:latin typeface="DM Sans"/>
                        <a:ea typeface="DM Sans"/>
                        <a:cs typeface="DM Sans"/>
                        <a:sym typeface="DM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DD1"/>
                    </a:solidFill>
                  </a:tcPr>
                </a:tc>
                <a:tc>
                  <a:txBody>
                    <a:bodyPr/>
                    <a:lstStyle/>
                    <a:p>
                      <a:pPr indent="0" lvl="0" marL="0" rtl="0" algn="ctr">
                        <a:spcBef>
                          <a:spcPts val="0"/>
                        </a:spcBef>
                        <a:spcAft>
                          <a:spcPts val="0"/>
                        </a:spcAft>
                        <a:buNone/>
                      </a:pPr>
                      <a:r>
                        <a:rPr b="1" lang="en-US" sz="1500">
                          <a:solidFill>
                            <a:schemeClr val="lt1"/>
                          </a:solidFill>
                          <a:latin typeface="DM Sans"/>
                          <a:ea typeface="DM Sans"/>
                          <a:cs typeface="DM Sans"/>
                          <a:sym typeface="DM Sans"/>
                        </a:rPr>
                        <a:t>Geographic Managed Care</a:t>
                      </a:r>
                      <a:endParaRPr b="1" sz="1500">
                        <a:solidFill>
                          <a:schemeClr val="lt1"/>
                        </a:solidFill>
                        <a:latin typeface="DM Sans"/>
                        <a:ea typeface="DM Sans"/>
                        <a:cs typeface="DM Sans"/>
                        <a:sym typeface="DM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DD1"/>
                    </a:solidFill>
                  </a:tcPr>
                </a:tc>
                <a:tc>
                  <a:txBody>
                    <a:bodyPr/>
                    <a:lstStyle/>
                    <a:p>
                      <a:pPr indent="0" lvl="0" marL="0" rtl="0" algn="ctr">
                        <a:spcBef>
                          <a:spcPts val="0"/>
                        </a:spcBef>
                        <a:spcAft>
                          <a:spcPts val="0"/>
                        </a:spcAft>
                        <a:buNone/>
                      </a:pPr>
                      <a:r>
                        <a:rPr b="1" lang="en-US" sz="1500">
                          <a:solidFill>
                            <a:schemeClr val="lt1"/>
                          </a:solidFill>
                          <a:latin typeface="DM Sans"/>
                          <a:ea typeface="DM Sans"/>
                          <a:cs typeface="DM Sans"/>
                          <a:sym typeface="DM Sans"/>
                        </a:rPr>
                        <a:t>Regional Model </a:t>
                      </a:r>
                      <a:endParaRPr b="1" sz="1500">
                        <a:solidFill>
                          <a:schemeClr val="lt1"/>
                        </a:solidFill>
                        <a:latin typeface="DM Sans"/>
                        <a:ea typeface="DM Sans"/>
                        <a:cs typeface="DM Sans"/>
                        <a:sym typeface="DM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DD1"/>
                    </a:solidFill>
                  </a:tcPr>
                </a:tc>
                <a:tc>
                  <a:txBody>
                    <a:bodyPr/>
                    <a:lstStyle/>
                    <a:p>
                      <a:pPr indent="0" lvl="0" marL="0" rtl="0" algn="ctr">
                        <a:spcBef>
                          <a:spcPts val="0"/>
                        </a:spcBef>
                        <a:spcAft>
                          <a:spcPts val="0"/>
                        </a:spcAft>
                        <a:buNone/>
                      </a:pPr>
                      <a:r>
                        <a:rPr b="1" lang="en-US" sz="1500">
                          <a:solidFill>
                            <a:schemeClr val="lt1"/>
                          </a:solidFill>
                          <a:latin typeface="DM Sans"/>
                          <a:ea typeface="DM Sans"/>
                          <a:cs typeface="DM Sans"/>
                          <a:sym typeface="DM Sans"/>
                        </a:rPr>
                        <a:t>Bay Area </a:t>
                      </a:r>
                      <a:endParaRPr b="1" sz="1500">
                        <a:solidFill>
                          <a:schemeClr val="lt1"/>
                        </a:solidFill>
                        <a:latin typeface="DM Sans"/>
                        <a:ea typeface="DM Sans"/>
                        <a:cs typeface="DM Sans"/>
                        <a:sym typeface="DM Sans"/>
                      </a:endParaRPr>
                    </a:p>
                    <a:p>
                      <a:pPr indent="0" lvl="0" marL="0" rtl="0" algn="ctr">
                        <a:spcBef>
                          <a:spcPts val="0"/>
                        </a:spcBef>
                        <a:spcAft>
                          <a:spcPts val="0"/>
                        </a:spcAft>
                        <a:buNone/>
                      </a:pPr>
                      <a:r>
                        <a:rPr b="1" lang="en-US" sz="1500">
                          <a:solidFill>
                            <a:schemeClr val="lt1"/>
                          </a:solidFill>
                          <a:latin typeface="DM Sans"/>
                          <a:ea typeface="DM Sans"/>
                          <a:cs typeface="DM Sans"/>
                          <a:sym typeface="DM Sans"/>
                        </a:rPr>
                        <a:t>Two Plan Models</a:t>
                      </a:r>
                      <a:endParaRPr b="1" sz="1500">
                        <a:solidFill>
                          <a:schemeClr val="lt1"/>
                        </a:solidFill>
                        <a:latin typeface="DM Sans"/>
                        <a:ea typeface="DM Sans"/>
                        <a:cs typeface="DM Sans"/>
                        <a:sym typeface="DM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DD1"/>
                    </a:solidFill>
                  </a:tcPr>
                </a:tc>
                <a:tc>
                  <a:txBody>
                    <a:bodyPr/>
                    <a:lstStyle/>
                    <a:p>
                      <a:pPr indent="0" lvl="0" marL="0" rtl="0" algn="ctr">
                        <a:spcBef>
                          <a:spcPts val="0"/>
                        </a:spcBef>
                        <a:spcAft>
                          <a:spcPts val="0"/>
                        </a:spcAft>
                        <a:buNone/>
                      </a:pPr>
                      <a:r>
                        <a:rPr b="1" lang="en-US" sz="1500">
                          <a:solidFill>
                            <a:schemeClr val="lt1"/>
                          </a:solidFill>
                          <a:latin typeface="DM Sans"/>
                          <a:ea typeface="DM Sans"/>
                          <a:cs typeface="DM Sans"/>
                          <a:sym typeface="DM Sans"/>
                        </a:rPr>
                        <a:t>Southern CA </a:t>
                      </a:r>
                      <a:endParaRPr b="1" sz="1500">
                        <a:solidFill>
                          <a:schemeClr val="lt1"/>
                        </a:solidFill>
                        <a:latin typeface="DM Sans"/>
                        <a:ea typeface="DM Sans"/>
                        <a:cs typeface="DM Sans"/>
                        <a:sym typeface="DM Sans"/>
                      </a:endParaRPr>
                    </a:p>
                    <a:p>
                      <a:pPr indent="0" lvl="0" marL="0" rtl="0" algn="ctr">
                        <a:spcBef>
                          <a:spcPts val="0"/>
                        </a:spcBef>
                        <a:spcAft>
                          <a:spcPts val="0"/>
                        </a:spcAft>
                        <a:buNone/>
                      </a:pPr>
                      <a:r>
                        <a:rPr b="1" lang="en-US" sz="1500">
                          <a:solidFill>
                            <a:schemeClr val="lt1"/>
                          </a:solidFill>
                          <a:latin typeface="DM Sans"/>
                          <a:ea typeface="DM Sans"/>
                          <a:cs typeface="DM Sans"/>
                          <a:sym typeface="DM Sans"/>
                        </a:rPr>
                        <a:t>Two Plan Models</a:t>
                      </a:r>
                      <a:endParaRPr b="1" sz="1500">
                        <a:solidFill>
                          <a:schemeClr val="lt1"/>
                        </a:solidFill>
                        <a:latin typeface="DM Sans"/>
                        <a:ea typeface="DM Sans"/>
                        <a:cs typeface="DM Sans"/>
                        <a:sym typeface="DM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DD1"/>
                    </a:solidFill>
                  </a:tcPr>
                </a:tc>
                <a:tc>
                  <a:txBody>
                    <a:bodyPr/>
                    <a:lstStyle/>
                    <a:p>
                      <a:pPr indent="0" lvl="0" marL="0" rtl="0" algn="ctr">
                        <a:spcBef>
                          <a:spcPts val="0"/>
                        </a:spcBef>
                        <a:spcAft>
                          <a:spcPts val="0"/>
                        </a:spcAft>
                        <a:buNone/>
                      </a:pPr>
                      <a:r>
                        <a:rPr b="1" lang="en-US" sz="1500">
                          <a:solidFill>
                            <a:schemeClr val="lt1"/>
                          </a:solidFill>
                          <a:latin typeface="DM Sans"/>
                          <a:ea typeface="DM Sans"/>
                          <a:cs typeface="DM Sans"/>
                          <a:sym typeface="DM Sans"/>
                        </a:rPr>
                        <a:t>Central Valley </a:t>
                      </a:r>
                      <a:endParaRPr b="1" sz="1500">
                        <a:solidFill>
                          <a:schemeClr val="lt1"/>
                        </a:solidFill>
                        <a:latin typeface="DM Sans"/>
                        <a:ea typeface="DM Sans"/>
                        <a:cs typeface="DM Sans"/>
                        <a:sym typeface="DM Sans"/>
                      </a:endParaRPr>
                    </a:p>
                    <a:p>
                      <a:pPr indent="0" lvl="0" marL="0" rtl="0" algn="ctr">
                        <a:spcBef>
                          <a:spcPts val="0"/>
                        </a:spcBef>
                        <a:spcAft>
                          <a:spcPts val="0"/>
                        </a:spcAft>
                        <a:buNone/>
                      </a:pPr>
                      <a:r>
                        <a:rPr b="1" lang="en-US" sz="1500">
                          <a:solidFill>
                            <a:schemeClr val="lt1"/>
                          </a:solidFill>
                          <a:latin typeface="DM Sans"/>
                          <a:ea typeface="DM Sans"/>
                          <a:cs typeface="DM Sans"/>
                          <a:sym typeface="DM Sans"/>
                        </a:rPr>
                        <a:t>Two Plan Models</a:t>
                      </a:r>
                      <a:endParaRPr b="1" sz="1500">
                        <a:solidFill>
                          <a:schemeClr val="lt1"/>
                        </a:solidFill>
                        <a:latin typeface="DM Sans"/>
                        <a:ea typeface="DM Sans"/>
                        <a:cs typeface="DM Sans"/>
                        <a:sym typeface="DM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FFFFFF"/>
                      </a:solidFill>
                      <a:prstDash val="solid"/>
                      <a:round/>
                      <a:headEnd len="sm" w="sm" type="none"/>
                      <a:tailEnd len="sm" w="sm" type="none"/>
                    </a:lnB>
                    <a:solidFill>
                      <a:srgbClr val="009DD1"/>
                    </a:solidFill>
                  </a:tcPr>
                </a:tc>
              </a:tr>
              <a:tr h="5086900">
                <a:tc>
                  <a:txBody>
                    <a:bodyPr/>
                    <a:lstStyle/>
                    <a:p>
                      <a:pPr indent="0" lvl="0" marL="0" rtl="0" algn="l">
                        <a:spcBef>
                          <a:spcPts val="0"/>
                        </a:spcBef>
                        <a:spcAft>
                          <a:spcPts val="0"/>
                        </a:spcAft>
                        <a:buNone/>
                      </a:pPr>
                      <a:r>
                        <a:rPr lang="en-US">
                          <a:latin typeface="DM Sans"/>
                          <a:ea typeface="DM Sans"/>
                          <a:cs typeface="DM Sans"/>
                          <a:sym typeface="DM Sans"/>
                        </a:rPr>
                        <a:t>Del Norte</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Humboldt</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Lake</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Lassen</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Marin</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Mendocino</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Modoc</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Napa</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Shasta</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Siskiyou</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Solano</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Sonoma</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Trinity</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Yolo</a:t>
                      </a:r>
                      <a:endParaRPr>
                        <a:solidFill>
                          <a:srgbClr val="202124"/>
                        </a:solidFill>
                        <a:latin typeface="DM Sans"/>
                        <a:ea typeface="DM Sans"/>
                        <a:cs typeface="DM Sans"/>
                        <a:sym typeface="DM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a:solidFill>
                            <a:srgbClr val="202124"/>
                          </a:solidFill>
                          <a:latin typeface="DM Sans"/>
                          <a:ea typeface="DM Sans"/>
                          <a:cs typeface="DM Sans"/>
                          <a:sym typeface="DM Sans"/>
                        </a:rPr>
                        <a:t>Orange</a:t>
                      </a:r>
                      <a:endParaRPr b="1">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Santa Cruz </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Monterey</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Merced</a:t>
                      </a:r>
                      <a:endParaRPr b="1">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Santa Barbara </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 Luis Obispo</a:t>
                      </a:r>
                      <a:endParaRPr b="1">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 Mateo</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Ventura</a:t>
                      </a:r>
                      <a:endParaRPr>
                        <a:latin typeface="DM Sans"/>
                        <a:ea typeface="DM Sans"/>
                        <a:cs typeface="DM Sans"/>
                        <a:sym typeface="DM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a:solidFill>
                            <a:srgbClr val="202124"/>
                          </a:solidFill>
                          <a:latin typeface="DM Sans"/>
                          <a:ea typeface="DM Sans"/>
                          <a:cs typeface="DM Sans"/>
                          <a:sym typeface="DM Sans"/>
                        </a:rPr>
                        <a:t>Sacramento</a:t>
                      </a:r>
                      <a:endParaRPr>
                        <a:solidFill>
                          <a:srgbClr val="202124"/>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San Diego </a:t>
                      </a:r>
                      <a:endParaRPr>
                        <a:solidFill>
                          <a:srgbClr val="202124"/>
                        </a:solidFill>
                        <a:latin typeface="DM Sans"/>
                        <a:ea typeface="DM Sans"/>
                        <a:cs typeface="DM Sans"/>
                        <a:sym typeface="DM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DM Sans"/>
                          <a:ea typeface="DM Sans"/>
                          <a:cs typeface="DM Sans"/>
                          <a:sym typeface="DM Sans"/>
                        </a:rPr>
                        <a:t>Alpine</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DM Sans"/>
                          <a:ea typeface="DM Sans"/>
                          <a:cs typeface="DM Sans"/>
                          <a:sym typeface="DM Sans"/>
                        </a:rPr>
                        <a:t>Amador</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Butte</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DM Sans"/>
                          <a:ea typeface="DM Sans"/>
                          <a:cs typeface="DM Sans"/>
                          <a:sym typeface="DM Sans"/>
                        </a:rPr>
                        <a:t>Calavera</a:t>
                      </a:r>
                      <a:r>
                        <a:rPr lang="en-US">
                          <a:solidFill>
                            <a:srgbClr val="202124"/>
                          </a:solidFill>
                          <a:latin typeface="DM Sans"/>
                          <a:ea typeface="DM Sans"/>
                          <a:cs typeface="DM Sans"/>
                          <a:sym typeface="DM Sans"/>
                        </a:rPr>
                        <a:t>s</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DM Sans"/>
                          <a:ea typeface="DM Sans"/>
                          <a:cs typeface="DM Sans"/>
                          <a:sym typeface="DM Sans"/>
                        </a:rPr>
                        <a:t>Colusa</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El Dorado</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Glenn</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Inyo</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M</a:t>
                      </a:r>
                      <a:r>
                        <a:rPr lang="en-US">
                          <a:solidFill>
                            <a:schemeClr val="dk1"/>
                          </a:solidFill>
                          <a:latin typeface="DM Sans"/>
                          <a:ea typeface="DM Sans"/>
                          <a:cs typeface="DM Sans"/>
                          <a:sym typeface="DM Sans"/>
                        </a:rPr>
                        <a:t>ariposa</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Mono</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Nevada</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Placer</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Plumas</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Sierra</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Sutter</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Tehama</a:t>
                      </a:r>
                      <a:endParaRPr>
                        <a:solidFill>
                          <a:srgbClr val="202124"/>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DM Sans"/>
                          <a:ea typeface="DM Sans"/>
                          <a:cs typeface="DM Sans"/>
                          <a:sym typeface="DM Sans"/>
                        </a:rPr>
                        <a:t>Tuolumne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lang="en-US">
                          <a:solidFill>
                            <a:srgbClr val="202124"/>
                          </a:solidFill>
                          <a:latin typeface="DM Sans"/>
                          <a:ea typeface="DM Sans"/>
                          <a:cs typeface="DM Sans"/>
                          <a:sym typeface="DM Sans"/>
                        </a:rPr>
                        <a:t>Yuba</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Imperial*</a:t>
                      </a:r>
                      <a:endParaRPr>
                        <a:latin typeface="DM Sans"/>
                        <a:ea typeface="DM Sans"/>
                        <a:cs typeface="DM Sans"/>
                        <a:sym typeface="DM Sans"/>
                      </a:endParaRPr>
                    </a:p>
                    <a:p>
                      <a:pPr indent="0" lvl="0" marL="0" rtl="0" algn="l">
                        <a:spcBef>
                          <a:spcPts val="0"/>
                        </a:spcBef>
                        <a:spcAft>
                          <a:spcPts val="0"/>
                        </a:spcAft>
                        <a:buNone/>
                      </a:pPr>
                      <a:r>
                        <a:rPr lang="en-US">
                          <a:latin typeface="DM Sans"/>
                          <a:ea typeface="DM Sans"/>
                          <a:cs typeface="DM Sans"/>
                          <a:sym typeface="DM Sans"/>
                        </a:rPr>
                        <a:t>San Benito*</a:t>
                      </a:r>
                      <a:endParaRPr>
                        <a:solidFill>
                          <a:srgbClr val="202124"/>
                        </a:solidFill>
                        <a:latin typeface="DM Sans"/>
                        <a:ea typeface="DM Sans"/>
                        <a:cs typeface="DM Sans"/>
                        <a:sym typeface="DM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Alameda</a:t>
                      </a:r>
                      <a:endParaRPr>
                        <a:solidFill>
                          <a:srgbClr val="202124"/>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Contra Costa </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 Francisco</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Santa Clara</a:t>
                      </a:r>
                      <a:endParaRPr>
                        <a:latin typeface="DM Sans"/>
                        <a:ea typeface="DM Sans"/>
                        <a:cs typeface="DM Sans"/>
                        <a:sym typeface="DM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Los Angeles</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Riverside</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 Bernardino</a:t>
                      </a:r>
                      <a:endParaRPr>
                        <a:solidFill>
                          <a:srgbClr val="202124"/>
                        </a:solidFill>
                        <a:latin typeface="DM Sans"/>
                        <a:ea typeface="DM Sans"/>
                        <a:cs typeface="DM Sans"/>
                        <a:sym typeface="DM Sans"/>
                      </a:endParaRPr>
                    </a:p>
                    <a:p>
                      <a:pPr indent="0" lvl="0" marL="0" rtl="0" algn="l">
                        <a:spcBef>
                          <a:spcPts val="0"/>
                        </a:spcBef>
                        <a:spcAft>
                          <a:spcPts val="0"/>
                        </a:spcAft>
                        <a:buNone/>
                      </a:pPr>
                      <a:r>
                        <a:t/>
                      </a:r>
                      <a:endParaRPr>
                        <a:solidFill>
                          <a:srgbClr val="202124"/>
                        </a:solidFill>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a:solidFill>
                            <a:srgbClr val="202124"/>
                          </a:solidFill>
                          <a:latin typeface="DM Sans"/>
                          <a:ea typeface="DM Sans"/>
                          <a:cs typeface="DM Sans"/>
                          <a:sym typeface="DM Sans"/>
                        </a:rPr>
                        <a:t>Fresno</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Kern</a:t>
                      </a:r>
                      <a:endParaRPr>
                        <a:solidFill>
                          <a:srgbClr val="202124"/>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US">
                          <a:solidFill>
                            <a:srgbClr val="202124"/>
                          </a:solidFill>
                          <a:latin typeface="DM Sans"/>
                          <a:ea typeface="DM Sans"/>
                          <a:cs typeface="DM Sans"/>
                          <a:sym typeface="DM Sans"/>
                        </a:rPr>
                        <a:t>Kings</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Madera</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Tulare</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San Joaquin</a:t>
                      </a:r>
                      <a:endParaRPr>
                        <a:solidFill>
                          <a:srgbClr val="202124"/>
                        </a:solidFill>
                        <a:latin typeface="DM Sans"/>
                        <a:ea typeface="DM Sans"/>
                        <a:cs typeface="DM Sans"/>
                        <a:sym typeface="DM Sans"/>
                      </a:endParaRPr>
                    </a:p>
                    <a:p>
                      <a:pPr indent="0" lvl="0" marL="0" rtl="0" algn="l">
                        <a:spcBef>
                          <a:spcPts val="0"/>
                        </a:spcBef>
                        <a:spcAft>
                          <a:spcPts val="0"/>
                        </a:spcAft>
                        <a:buNone/>
                      </a:pPr>
                      <a:r>
                        <a:rPr lang="en-US">
                          <a:solidFill>
                            <a:srgbClr val="202124"/>
                          </a:solidFill>
                          <a:latin typeface="DM Sans"/>
                          <a:ea typeface="DM Sans"/>
                          <a:cs typeface="DM Sans"/>
                          <a:sym typeface="DM Sans"/>
                        </a:rPr>
                        <a:t>Stanislaus</a:t>
                      </a:r>
                      <a:endParaRPr>
                        <a:solidFill>
                          <a:srgbClr val="202124"/>
                        </a:solidFill>
                        <a:latin typeface="DM Sans"/>
                        <a:ea typeface="DM Sans"/>
                        <a:cs typeface="DM Sans"/>
                        <a:sym typeface="DM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b5925b348f_0_0"/>
          <p:cNvSpPr txBox="1"/>
          <p:nvPr>
            <p:ph idx="12" type="sldNum"/>
          </p:nvPr>
        </p:nvSpPr>
        <p:spPr>
          <a:xfrm>
            <a:off x="8610600" y="6356350"/>
            <a:ext cx="179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19" name="Google Shape;119;gb5925b348f_0_0"/>
          <p:cNvSpPr txBox="1"/>
          <p:nvPr>
            <p:ph type="title"/>
          </p:nvPr>
        </p:nvSpPr>
        <p:spPr>
          <a:xfrm>
            <a:off x="1765738" y="213521"/>
            <a:ext cx="8639400" cy="624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Timeline</a:t>
            </a:r>
            <a:endParaRPr>
              <a:solidFill>
                <a:schemeClr val="lt1"/>
              </a:solidFill>
            </a:endParaRPr>
          </a:p>
        </p:txBody>
      </p:sp>
      <p:graphicFrame>
        <p:nvGraphicFramePr>
          <p:cNvPr id="120" name="Google Shape;120;gb5925b348f_0_0"/>
          <p:cNvGraphicFramePr/>
          <p:nvPr/>
        </p:nvGraphicFramePr>
        <p:xfrm>
          <a:off x="147150" y="2030550"/>
          <a:ext cx="3000000" cy="3000000"/>
        </p:xfrm>
        <a:graphic>
          <a:graphicData uri="http://schemas.openxmlformats.org/drawingml/2006/table">
            <a:tbl>
              <a:tblPr>
                <a:noFill/>
                <a:tableStyleId>{89B0B88F-E5DD-4497-86E2-6B791DAD8068}</a:tableStyleId>
              </a:tblPr>
              <a:tblGrid>
                <a:gridCol w="3090400"/>
                <a:gridCol w="2933600"/>
                <a:gridCol w="2933600"/>
                <a:gridCol w="2933600"/>
              </a:tblGrid>
              <a:tr h="886950">
                <a:tc>
                  <a:txBody>
                    <a:bodyPr/>
                    <a:lstStyle/>
                    <a:p>
                      <a:pPr indent="0" lvl="0" marL="457200" rtl="0" algn="ctr">
                        <a:lnSpc>
                          <a:spcPct val="110000"/>
                        </a:lnSpc>
                        <a:spcBef>
                          <a:spcPts val="0"/>
                        </a:spcBef>
                        <a:spcAft>
                          <a:spcPts val="0"/>
                        </a:spcAft>
                        <a:buNone/>
                      </a:pPr>
                      <a:r>
                        <a:rPr lang="en-US" sz="2200">
                          <a:solidFill>
                            <a:schemeClr val="dk1"/>
                          </a:solidFill>
                          <a:latin typeface="DM Sans"/>
                          <a:ea typeface="DM Sans"/>
                          <a:cs typeface="DM Sans"/>
                          <a:sym typeface="DM Sans"/>
                        </a:rPr>
                        <a:t>I</a:t>
                      </a:r>
                      <a:r>
                        <a:rPr lang="en-US" sz="2200">
                          <a:solidFill>
                            <a:schemeClr val="dk1"/>
                          </a:solidFill>
                          <a:latin typeface="DM Sans"/>
                          <a:ea typeface="DM Sans"/>
                          <a:cs typeface="DM Sans"/>
                          <a:sym typeface="DM Sans"/>
                        </a:rPr>
                        <a:t>ntroductory webinar</a:t>
                      </a:r>
                      <a:endParaRPr sz="2200">
                        <a:latin typeface="DM Sans"/>
                        <a:ea typeface="DM Sans"/>
                        <a:cs typeface="DM Sans"/>
                        <a:sym typeface="DM Sans"/>
                      </a:endParaRPr>
                    </a:p>
                  </a:txBody>
                  <a:tcPr marT="91425" marB="91425" marR="91425" marL="91425" anchor="ctr">
                    <a:lnL cap="flat" cmpd="sng" w="9525">
                      <a:solidFill>
                        <a:srgbClr val="009DD1"/>
                      </a:solidFill>
                      <a:prstDash val="solid"/>
                      <a:round/>
                      <a:headEnd len="sm" w="sm" type="none"/>
                      <a:tailEnd len="sm" w="sm" type="none"/>
                    </a:lnL>
                    <a:lnR cap="flat" cmpd="sng" w="9525">
                      <a:solidFill>
                        <a:srgbClr val="009DD1"/>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FFFFFF"/>
                    </a:solidFill>
                  </a:tcPr>
                </a:tc>
                <a:tc>
                  <a:txBody>
                    <a:bodyPr/>
                    <a:lstStyle/>
                    <a:p>
                      <a:pPr indent="0" lvl="0" marL="457200" rtl="0" algn="ctr">
                        <a:lnSpc>
                          <a:spcPct val="110000"/>
                        </a:lnSpc>
                        <a:spcBef>
                          <a:spcPts val="0"/>
                        </a:spcBef>
                        <a:spcAft>
                          <a:spcPts val="0"/>
                        </a:spcAft>
                        <a:buNone/>
                      </a:pPr>
                      <a:r>
                        <a:rPr lang="en-US" sz="2200">
                          <a:solidFill>
                            <a:schemeClr val="dk1"/>
                          </a:solidFill>
                          <a:latin typeface="DM Sans"/>
                          <a:ea typeface="DM Sans"/>
                          <a:cs typeface="DM Sans"/>
                          <a:sym typeface="DM Sans"/>
                        </a:rPr>
                        <a:t>County-grouped meeting #1</a:t>
                      </a:r>
                      <a:endParaRPr sz="2200">
                        <a:latin typeface="DM Sans"/>
                        <a:ea typeface="DM Sans"/>
                        <a:cs typeface="DM Sans"/>
                        <a:sym typeface="DM Sans"/>
                      </a:endParaRPr>
                    </a:p>
                  </a:txBody>
                  <a:tcPr marT="91425" marB="91425" marR="91425" marL="91425" anchor="ctr">
                    <a:lnL cap="flat" cmpd="sng" w="9525">
                      <a:solidFill>
                        <a:srgbClr val="009DD1"/>
                      </a:solidFill>
                      <a:prstDash val="solid"/>
                      <a:round/>
                      <a:headEnd len="sm" w="sm" type="none"/>
                      <a:tailEnd len="sm" w="sm" type="none"/>
                    </a:lnL>
                    <a:lnR cap="flat" cmpd="sng" w="9525">
                      <a:solidFill>
                        <a:srgbClr val="009DD1"/>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200">
                          <a:latin typeface="DM Sans"/>
                          <a:ea typeface="DM Sans"/>
                          <a:cs typeface="DM Sans"/>
                          <a:sym typeface="DM Sans"/>
                        </a:rPr>
                        <a:t>County-grouped meeting #2</a:t>
                      </a:r>
                      <a:endParaRPr sz="2200">
                        <a:latin typeface="DM Sans"/>
                        <a:ea typeface="DM Sans"/>
                        <a:cs typeface="DM Sans"/>
                        <a:sym typeface="DM Sans"/>
                      </a:endParaRPr>
                    </a:p>
                  </a:txBody>
                  <a:tcPr marT="91425" marB="91425" marR="91425" marL="91425" anchor="ctr">
                    <a:lnL cap="flat" cmpd="sng" w="9525">
                      <a:solidFill>
                        <a:srgbClr val="009DD1"/>
                      </a:solidFill>
                      <a:prstDash val="solid"/>
                      <a:round/>
                      <a:headEnd len="sm" w="sm" type="none"/>
                      <a:tailEnd len="sm" w="sm" type="none"/>
                    </a:lnL>
                    <a:lnR cap="flat" cmpd="sng" w="9525">
                      <a:solidFill>
                        <a:srgbClr val="009DD1"/>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200">
                          <a:latin typeface="DM Sans"/>
                          <a:ea typeface="DM Sans"/>
                          <a:cs typeface="DM Sans"/>
                          <a:sym typeface="DM Sans"/>
                        </a:rPr>
                        <a:t>County-grouped meeting #3</a:t>
                      </a:r>
                      <a:endParaRPr sz="2200">
                        <a:latin typeface="DM Sans"/>
                        <a:ea typeface="DM Sans"/>
                        <a:cs typeface="DM Sans"/>
                        <a:sym typeface="DM Sans"/>
                      </a:endParaRPr>
                    </a:p>
                  </a:txBody>
                  <a:tcPr marT="91425" marB="91425" marR="91425" marL="91425" anchor="ctr">
                    <a:lnL cap="flat" cmpd="sng" w="9525">
                      <a:solidFill>
                        <a:srgbClr val="009DD1"/>
                      </a:solidFill>
                      <a:prstDash val="solid"/>
                      <a:round/>
                      <a:headEnd len="sm" w="sm" type="none"/>
                      <a:tailEnd len="sm" w="sm" type="none"/>
                    </a:lnL>
                    <a:lnR cap="flat" cmpd="sng" w="9525">
                      <a:solidFill>
                        <a:srgbClr val="009DD1"/>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FFFFFF"/>
                    </a:solidFill>
                  </a:tcPr>
                </a:tc>
              </a:tr>
              <a:tr h="943775">
                <a:tc>
                  <a:txBody>
                    <a:bodyPr/>
                    <a:lstStyle/>
                    <a:p>
                      <a:pPr indent="0" lvl="0" marL="0" rtl="0" algn="ctr">
                        <a:spcBef>
                          <a:spcPts val="0"/>
                        </a:spcBef>
                        <a:spcAft>
                          <a:spcPts val="0"/>
                        </a:spcAft>
                        <a:buNone/>
                      </a:pPr>
                      <a:r>
                        <a:rPr b="1" lang="en-US" sz="2300">
                          <a:solidFill>
                            <a:schemeClr val="lt1"/>
                          </a:solidFill>
                          <a:latin typeface="DM Sans"/>
                          <a:ea typeface="DM Sans"/>
                          <a:cs typeface="DM Sans"/>
                          <a:sym typeface="DM Sans"/>
                        </a:rPr>
                        <a:t>March 4th</a:t>
                      </a:r>
                      <a:endParaRPr b="1" sz="2300">
                        <a:solidFill>
                          <a:schemeClr val="lt1"/>
                        </a:solidFill>
                        <a:latin typeface="DM Sans"/>
                        <a:ea typeface="DM Sans"/>
                        <a:cs typeface="DM Sans"/>
                        <a:sym typeface="DM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006796"/>
                    </a:solidFill>
                  </a:tcPr>
                </a:tc>
                <a:tc>
                  <a:txBody>
                    <a:bodyPr/>
                    <a:lstStyle/>
                    <a:p>
                      <a:pPr indent="0" lvl="0" marL="0" rtl="0" algn="ctr">
                        <a:spcBef>
                          <a:spcPts val="0"/>
                        </a:spcBef>
                        <a:spcAft>
                          <a:spcPts val="0"/>
                        </a:spcAft>
                        <a:buNone/>
                      </a:pPr>
                      <a:r>
                        <a:rPr b="1" lang="en-US" sz="2300">
                          <a:solidFill>
                            <a:schemeClr val="lt1"/>
                          </a:solidFill>
                          <a:latin typeface="DM Sans"/>
                          <a:ea typeface="DM Sans"/>
                          <a:cs typeface="DM Sans"/>
                          <a:sym typeface="DM Sans"/>
                        </a:rPr>
                        <a:t>March-April</a:t>
                      </a:r>
                      <a:endParaRPr b="1" sz="2300">
                        <a:solidFill>
                          <a:schemeClr val="lt1"/>
                        </a:solidFill>
                        <a:latin typeface="DM Sans"/>
                        <a:ea typeface="DM Sans"/>
                        <a:cs typeface="DM Sans"/>
                        <a:sym typeface="DM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006796"/>
                    </a:solidFill>
                  </a:tcPr>
                </a:tc>
                <a:tc>
                  <a:txBody>
                    <a:bodyPr/>
                    <a:lstStyle/>
                    <a:p>
                      <a:pPr indent="0" lvl="0" marL="0" rtl="0" algn="ctr">
                        <a:spcBef>
                          <a:spcPts val="0"/>
                        </a:spcBef>
                        <a:spcAft>
                          <a:spcPts val="0"/>
                        </a:spcAft>
                        <a:buNone/>
                      </a:pPr>
                      <a:r>
                        <a:rPr b="1" lang="en-US" sz="2300">
                          <a:solidFill>
                            <a:schemeClr val="lt1"/>
                          </a:solidFill>
                          <a:latin typeface="DM Sans"/>
                          <a:ea typeface="DM Sans"/>
                          <a:cs typeface="DM Sans"/>
                          <a:sym typeface="DM Sans"/>
                        </a:rPr>
                        <a:t>April-May</a:t>
                      </a:r>
                      <a:endParaRPr b="1" sz="2300">
                        <a:solidFill>
                          <a:schemeClr val="lt1"/>
                        </a:solidFill>
                        <a:latin typeface="DM Sans"/>
                        <a:ea typeface="DM Sans"/>
                        <a:cs typeface="DM Sans"/>
                        <a:sym typeface="DM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006796"/>
                    </a:solidFill>
                  </a:tcPr>
                </a:tc>
                <a:tc>
                  <a:txBody>
                    <a:bodyPr/>
                    <a:lstStyle/>
                    <a:p>
                      <a:pPr indent="0" lvl="0" marL="0" rtl="0" algn="ctr">
                        <a:spcBef>
                          <a:spcPts val="0"/>
                        </a:spcBef>
                        <a:spcAft>
                          <a:spcPts val="0"/>
                        </a:spcAft>
                        <a:buNone/>
                      </a:pPr>
                      <a:r>
                        <a:rPr b="1" lang="en-US" sz="2300">
                          <a:solidFill>
                            <a:schemeClr val="lt1"/>
                          </a:solidFill>
                          <a:latin typeface="DM Sans"/>
                          <a:ea typeface="DM Sans"/>
                          <a:cs typeface="DM Sans"/>
                          <a:sym typeface="DM Sans"/>
                        </a:rPr>
                        <a:t>May-June</a:t>
                      </a:r>
                      <a:endParaRPr b="1" sz="2300">
                        <a:solidFill>
                          <a:schemeClr val="lt1"/>
                        </a:solidFill>
                        <a:latin typeface="DM Sans"/>
                        <a:ea typeface="DM Sans"/>
                        <a:cs typeface="DM Sans"/>
                        <a:sym typeface="DM Sa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006796"/>
                    </a:solidFill>
                  </a:tcPr>
                </a:tc>
              </a:tr>
              <a:tr h="981475">
                <a:tc gridSpan="4">
                  <a:txBody>
                    <a:bodyPr/>
                    <a:lstStyle/>
                    <a:p>
                      <a:pPr indent="0" lvl="0" marL="457200" rtl="0" algn="l">
                        <a:lnSpc>
                          <a:spcPct val="110000"/>
                        </a:lnSpc>
                        <a:spcBef>
                          <a:spcPts val="1000"/>
                        </a:spcBef>
                        <a:spcAft>
                          <a:spcPts val="0"/>
                        </a:spcAft>
                        <a:buNone/>
                      </a:pPr>
                      <a:r>
                        <a:rPr lang="en-US" sz="2200">
                          <a:solidFill>
                            <a:schemeClr val="dk1"/>
                          </a:solidFill>
                          <a:latin typeface="DM Sans"/>
                          <a:ea typeface="DM Sans"/>
                          <a:cs typeface="DM Sans"/>
                          <a:sym typeface="DM Sans"/>
                        </a:rPr>
                        <a:t>Targeted TA with individual counties</a:t>
                      </a:r>
                      <a:endParaRPr/>
                    </a:p>
                  </a:txBody>
                  <a:tcPr marT="91425" marB="91425" marR="91425" marL="91425" anchor="ctr">
                    <a:lnL cap="flat" cmpd="sng" w="9525">
                      <a:solidFill>
                        <a:srgbClr val="009DD1"/>
                      </a:solidFill>
                      <a:prstDash val="solid"/>
                      <a:round/>
                      <a:headEnd len="sm" w="sm" type="none"/>
                      <a:tailEnd len="sm" w="sm" type="none"/>
                    </a:lnL>
                    <a:lnR cap="flat" cmpd="sng" w="9525">
                      <a:solidFill>
                        <a:srgbClr val="009DD1"/>
                      </a:solidFill>
                      <a:prstDash val="solid"/>
                      <a:round/>
                      <a:headEnd len="sm" w="sm" type="none"/>
                      <a:tailEnd len="sm" w="sm" type="none"/>
                    </a:lnR>
                    <a:lnT cap="flat" cmpd="sng" w="9525">
                      <a:solidFill>
                        <a:srgbClr val="009DD1"/>
                      </a:solidFill>
                      <a:prstDash val="solid"/>
                      <a:round/>
                      <a:headEnd len="sm" w="sm" type="none"/>
                      <a:tailEnd len="sm" w="sm" type="none"/>
                    </a:lnT>
                    <a:lnB cap="flat" cmpd="sng" w="9525">
                      <a:solidFill>
                        <a:srgbClr val="009DD1"/>
                      </a:solidFill>
                      <a:prstDash val="solid"/>
                      <a:round/>
                      <a:headEnd len="sm" w="sm" type="none"/>
                      <a:tailEnd len="sm" w="sm" type="none"/>
                    </a:lnB>
                    <a:solidFill>
                      <a:srgbClr val="FFFFFF"/>
                    </a:solidFill>
                  </a:tcPr>
                </a:tc>
                <a:tc hMerge="1"/>
                <a:tc hMerge="1"/>
                <a:tc hMerge="1"/>
              </a:tr>
            </a:tbl>
          </a:graphicData>
        </a:graphic>
      </p:graphicFrame>
      <p:sp>
        <p:nvSpPr>
          <p:cNvPr id="121" name="Google Shape;121;gb5925b348f_0_0"/>
          <p:cNvSpPr/>
          <p:nvPr/>
        </p:nvSpPr>
        <p:spPr>
          <a:xfrm>
            <a:off x="5931475" y="4278300"/>
            <a:ext cx="5589000" cy="171000"/>
          </a:xfrm>
          <a:prstGeom prst="rightArrow">
            <a:avLst>
              <a:gd fmla="val 50000" name="adj1"/>
              <a:gd fmla="val 50000" name="adj2"/>
            </a:avLst>
          </a:prstGeom>
          <a:solidFill>
            <a:srgbClr val="009DD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idx="12" type="sldNum"/>
          </p:nvPr>
        </p:nvSpPr>
        <p:spPr>
          <a:xfrm>
            <a:off x="3669030" y="6356350"/>
            <a:ext cx="58293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8" name="Google Shape;128;p6"/>
          <p:cNvSpPr txBox="1"/>
          <p:nvPr>
            <p:ph type="title"/>
          </p:nvPr>
        </p:nvSpPr>
        <p:spPr>
          <a:xfrm>
            <a:off x="838200" y="213521"/>
            <a:ext cx="10515600" cy="624679"/>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accent1"/>
              </a:buClr>
              <a:buSzPts val="3240"/>
              <a:buFont typeface="Poppins"/>
              <a:buNone/>
            </a:pPr>
            <a:r>
              <a:rPr lang="en-US" sz="3240">
                <a:solidFill>
                  <a:schemeClr val="lt1"/>
                </a:solidFill>
              </a:rPr>
              <a:t>Questions &amp; Next Steps</a:t>
            </a:r>
            <a:endParaRPr>
              <a:solidFill>
                <a:schemeClr val="lt1"/>
              </a:solidFill>
            </a:endParaRPr>
          </a:p>
        </p:txBody>
      </p:sp>
      <p:sp>
        <p:nvSpPr>
          <p:cNvPr id="129" name="Google Shape;129;p6"/>
          <p:cNvSpPr txBox="1"/>
          <p:nvPr/>
        </p:nvSpPr>
        <p:spPr>
          <a:xfrm>
            <a:off x="851221" y="1633538"/>
            <a:ext cx="3400741" cy="4357729"/>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chemeClr val="dk1"/>
              </a:buClr>
              <a:buSzPts val="1800"/>
              <a:buFont typeface="Arial"/>
              <a:buNone/>
            </a:pPr>
            <a:r>
              <a:t/>
            </a:r>
            <a:endParaRPr b="0" i="0" sz="1800" u="none" cap="none" strike="noStrike">
              <a:solidFill>
                <a:schemeClr val="dk1"/>
              </a:solidFill>
              <a:latin typeface="DM Sans"/>
              <a:ea typeface="DM Sans"/>
              <a:cs typeface="DM Sans"/>
              <a:sym typeface="DM Sans"/>
            </a:endParaRPr>
          </a:p>
        </p:txBody>
      </p:sp>
      <p:pic>
        <p:nvPicPr>
          <p:cNvPr id="130" name="Google Shape;130;p6"/>
          <p:cNvPicPr preferRelativeResize="0"/>
          <p:nvPr/>
        </p:nvPicPr>
        <p:blipFill rotWithShape="1">
          <a:blip r:embed="rId3">
            <a:alphaModFix/>
          </a:blip>
          <a:srcRect b="0" l="0" r="0" t="0"/>
          <a:stretch/>
        </p:blipFill>
        <p:spPr>
          <a:xfrm>
            <a:off x="5650992" y="1460870"/>
            <a:ext cx="5919216" cy="4703064"/>
          </a:xfrm>
          <a:prstGeom prst="rect">
            <a:avLst/>
          </a:prstGeom>
          <a:noFill/>
          <a:ln>
            <a:noFill/>
          </a:ln>
        </p:spPr>
      </p:pic>
      <p:sp>
        <p:nvSpPr>
          <p:cNvPr id="131" name="Google Shape;131;p6"/>
          <p:cNvSpPr txBox="1"/>
          <p:nvPr/>
        </p:nvSpPr>
        <p:spPr>
          <a:xfrm>
            <a:off x="621801" y="1633500"/>
            <a:ext cx="4357500" cy="42081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1000"/>
              </a:spcBef>
              <a:spcAft>
                <a:spcPts val="0"/>
              </a:spcAft>
              <a:buClr>
                <a:schemeClr val="dk1"/>
              </a:buClr>
              <a:buSzPts val="2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1000"/>
              </a:spcBef>
              <a:spcAft>
                <a:spcPts val="0"/>
              </a:spcAft>
              <a:buClr>
                <a:schemeClr val="dk1"/>
              </a:buClr>
              <a:buSzPts val="2800"/>
              <a:buFont typeface="Arial"/>
              <a:buNone/>
            </a:pPr>
            <a:r>
              <a:rPr lang="en-US" sz="2800">
                <a:solidFill>
                  <a:schemeClr val="dk1"/>
                </a:solidFill>
                <a:latin typeface="DM Sans"/>
                <a:ea typeface="DM Sans"/>
                <a:cs typeface="DM Sans"/>
                <a:sym typeface="DM Sans"/>
              </a:rPr>
              <a:t>Introductory webinar March 4</a:t>
            </a:r>
            <a:endParaRPr sz="2800">
              <a:solidFill>
                <a:schemeClr val="dk1"/>
              </a:solidFill>
              <a:latin typeface="DM Sans"/>
              <a:ea typeface="DM Sans"/>
              <a:cs typeface="DM Sans"/>
              <a:sym typeface="DM Sans"/>
            </a:endParaRPr>
          </a:p>
          <a:p>
            <a:pPr indent="0" lvl="0" marL="0" marR="0" rtl="0" algn="l">
              <a:lnSpc>
                <a:spcPct val="110000"/>
              </a:lnSpc>
              <a:spcBef>
                <a:spcPts val="1000"/>
              </a:spcBef>
              <a:spcAft>
                <a:spcPts val="0"/>
              </a:spcAft>
              <a:buClr>
                <a:schemeClr val="dk1"/>
              </a:buClr>
              <a:buSzPts val="2800"/>
              <a:buFont typeface="Arial"/>
              <a:buNone/>
            </a:pPr>
            <a:r>
              <a:rPr lang="en-US" sz="2800">
                <a:solidFill>
                  <a:schemeClr val="dk1"/>
                </a:solidFill>
                <a:latin typeface="DM Sans"/>
                <a:ea typeface="DM Sans"/>
                <a:cs typeface="DM Sans"/>
                <a:sym typeface="DM Sans"/>
              </a:rPr>
              <a:t>Roll-out of regional TA </a:t>
            </a:r>
            <a:endParaRPr sz="2800">
              <a:solidFill>
                <a:schemeClr val="dk1"/>
              </a:solidFill>
              <a:latin typeface="DM Sans"/>
              <a:ea typeface="DM Sans"/>
              <a:cs typeface="DM Sans"/>
              <a:sym typeface="DM Sans"/>
            </a:endParaRPr>
          </a:p>
          <a:p>
            <a:pPr indent="0" lvl="0" marL="0" marR="0" rtl="0" algn="l">
              <a:lnSpc>
                <a:spcPct val="110000"/>
              </a:lnSpc>
              <a:spcBef>
                <a:spcPts val="1000"/>
              </a:spcBef>
              <a:spcAft>
                <a:spcPts val="0"/>
              </a:spcAft>
              <a:buClr>
                <a:schemeClr val="dk1"/>
              </a:buClr>
              <a:buSzPts val="2800"/>
              <a:buFont typeface="Arial"/>
              <a:buNone/>
            </a:pPr>
            <a:r>
              <a:rPr lang="en-US" sz="2800">
                <a:solidFill>
                  <a:schemeClr val="dk1"/>
                </a:solidFill>
                <a:latin typeface="DM Sans"/>
                <a:ea typeface="DM Sans"/>
                <a:cs typeface="DM Sans"/>
                <a:sym typeface="DM Sans"/>
              </a:rPr>
              <a:t>Questions after today? Email Sarah </a:t>
            </a:r>
            <a:endParaRPr sz="2800">
              <a:solidFill>
                <a:srgbClr val="009DD1"/>
              </a:solidFill>
              <a:latin typeface="DM Sans"/>
              <a:ea typeface="DM Sans"/>
              <a:cs typeface="DM Sans"/>
              <a:sym typeface="DM Sans"/>
            </a:endParaRPr>
          </a:p>
          <a:p>
            <a:pPr indent="0" lvl="0" marL="0" marR="0" rtl="0" algn="l">
              <a:lnSpc>
                <a:spcPct val="110000"/>
              </a:lnSpc>
              <a:spcBef>
                <a:spcPts val="1000"/>
              </a:spcBef>
              <a:spcAft>
                <a:spcPts val="0"/>
              </a:spcAft>
              <a:buClr>
                <a:srgbClr val="009DD1"/>
              </a:buClr>
              <a:buSzPts val="2800"/>
              <a:buFont typeface="Arial"/>
              <a:buNone/>
            </a:pPr>
            <a:r>
              <a:rPr b="0" i="0" lang="en-US" sz="2800" u="none" cap="none" strike="noStrike">
                <a:solidFill>
                  <a:srgbClr val="009DD1"/>
                </a:solidFill>
                <a:latin typeface="DM Sans"/>
                <a:ea typeface="DM Sans"/>
                <a:cs typeface="DM Sans"/>
                <a:sym typeface="DM Sans"/>
              </a:rPr>
              <a:t>sarah@first5center.org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5 Center Theme">
  <a:themeElements>
    <a:clrScheme name="F5 Center">
      <a:dk1>
        <a:srgbClr val="000000"/>
      </a:dk1>
      <a:lt1>
        <a:srgbClr val="FFFFFF"/>
      </a:lt1>
      <a:dk2>
        <a:srgbClr val="1D2A41"/>
      </a:dk2>
      <a:lt2>
        <a:srgbClr val="E7E6E6"/>
      </a:lt2>
      <a:accent1>
        <a:srgbClr val="009DD1"/>
      </a:accent1>
      <a:accent2>
        <a:srgbClr val="EB7B26"/>
      </a:accent2>
      <a:accent3>
        <a:srgbClr val="79A13F"/>
      </a:accent3>
      <a:accent4>
        <a:srgbClr val="1A2F59"/>
      </a:accent4>
      <a:accent5>
        <a:srgbClr val="FFC60B"/>
      </a:accent5>
      <a:accent6>
        <a:srgbClr val="A5A5A5"/>
      </a:accent6>
      <a:hlink>
        <a:srgbClr val="EB7B26"/>
      </a:hlink>
      <a:folHlink>
        <a:srgbClr val="EB7B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2019-08-02T19:46:33Z</dcterms:created>
  <dc:creator>Microsoft Office User</dc:creator>
</cp:coreProperties>
</file>