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21" r:id="rId3"/>
    <p:sldId id="272" r:id="rId4"/>
    <p:sldId id="305" r:id="rId5"/>
    <p:sldId id="307" r:id="rId6"/>
    <p:sldId id="308" r:id="rId7"/>
    <p:sldId id="310" r:id="rId8"/>
    <p:sldId id="311" r:id="rId9"/>
    <p:sldId id="278" r:id="rId10"/>
    <p:sldId id="267" r:id="rId11"/>
    <p:sldId id="273" r:id="rId12"/>
    <p:sldId id="274" r:id="rId13"/>
    <p:sldId id="276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4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324" r:id="rId34"/>
    <p:sldId id="303" r:id="rId35"/>
    <p:sldId id="304" r:id="rId36"/>
    <p:sldId id="312" r:id="rId37"/>
    <p:sldId id="313" r:id="rId38"/>
    <p:sldId id="314" r:id="rId39"/>
    <p:sldId id="315" r:id="rId40"/>
    <p:sldId id="317" r:id="rId41"/>
    <p:sldId id="318" r:id="rId42"/>
    <p:sldId id="319" r:id="rId43"/>
    <p:sldId id="320" r:id="rId44"/>
    <p:sldId id="323" r:id="rId45"/>
    <p:sldId id="306" r:id="rId46"/>
    <p:sldId id="309" r:id="rId47"/>
    <p:sldId id="279" r:id="rId48"/>
    <p:sldId id="286" r:id="rId49"/>
    <p:sldId id="299" r:id="rId50"/>
    <p:sldId id="300" r:id="rId51"/>
    <p:sldId id="301" r:id="rId52"/>
    <p:sldId id="302" r:id="rId53"/>
    <p:sldId id="31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883" autoAdjust="0"/>
  </p:normalViewPr>
  <p:slideViewPr>
    <p:cSldViewPr snapToGrid="0" snapToObjects="1">
      <p:cViewPr varScale="1">
        <p:scale>
          <a:sx n="39" d="100"/>
          <a:sy n="39" d="100"/>
        </p:scale>
        <p:origin x="60" y="5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4A78-C166-4EC8-8C6C-0AD44248D76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90A0-91AC-48C1-B0A9-AA800B0E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entity below oversees all Medi-Cal managed care plans: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DMHC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CMS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Governing Board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DHCS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Which one of the below is NOT an optional benefit under Medicaid?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Prescription Drugs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Occupational Therapy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Chiropractic services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Physical Therapy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Nurse Midwife services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is 100% of the Federal Poverty Level for a family of four: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$12,880 annual income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$18,760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$26,500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$32,240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all managed care plans have the same carve outs?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A90A0-91AC-48C1-B0A9-AA800B0E17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3/3/2021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s.ca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s.ca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cs.ca.gov/services/Documents/MMCD/MMCDModelFactShee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cs.ca.gov/services/Documents/MMCD/MMCDModelFactSheet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cs.ca.gov/services/Documents/MMCD/MMCDModelFactSheet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cs.ca.gov/services/Documents/MMCD/MMCDModelFactSheet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940" y="1786541"/>
            <a:ext cx="7739304" cy="338840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Medi-Cal Managed Care 101:</a:t>
            </a:r>
            <a:br>
              <a:rPr lang="en-US" sz="3600" dirty="0"/>
            </a:br>
            <a:r>
              <a:rPr lang="en-US" sz="3600" dirty="0"/>
              <a:t>A primer</a:t>
            </a:r>
            <a:br>
              <a:rPr lang="en-US" sz="3600" dirty="0"/>
            </a:br>
            <a:br>
              <a:rPr lang="en-US" sz="3600" dirty="0"/>
            </a:br>
            <a:r>
              <a:rPr lang="en-US" sz="1800" dirty="0"/>
              <a:t>Bradley p. </a:t>
            </a:r>
            <a:r>
              <a:rPr lang="en-US" sz="1800"/>
              <a:t>gilbert, MD, MPP</a:t>
            </a:r>
            <a:br>
              <a:rPr lang="en-US" sz="1800" dirty="0"/>
            </a:br>
            <a:r>
              <a:rPr lang="en-US" sz="1800" dirty="0"/>
              <a:t>Senior Healthcare consultant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Prepared by Pacific Health Consulting Group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" y="225359"/>
            <a:ext cx="2146554" cy="12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-Mandatory Benefits-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5390D08-E555-4A4E-AFBB-7D6CF62BC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523" y="1908907"/>
            <a:ext cx="5363151" cy="4728308"/>
          </a:xfrm>
          <a:prstGeom prst="roundRect">
            <a:avLst/>
          </a:prstGeom>
          <a:noFill/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Inpatient hospital services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hospital services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EPSDT – Early and Periodic Screening, Diagnostic and Treatment services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facility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health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services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health clinics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and radiology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CEE3C06-09B7-4D58-9A5E-18708DF3A8E1}"/>
              </a:ext>
            </a:extLst>
          </p:cNvPr>
          <p:cNvSpPr txBox="1">
            <a:spLocks/>
          </p:cNvSpPr>
          <p:nvPr/>
        </p:nvSpPr>
        <p:spPr>
          <a:xfrm>
            <a:off x="5778618" y="1888512"/>
            <a:ext cx="6155474" cy="4728309"/>
          </a:xfrm>
          <a:prstGeom prst="roundRect">
            <a:avLst/>
          </a:prstGeom>
          <a:noFill/>
        </p:spPr>
        <p:txBody>
          <a:bodyPr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FQHC – Federally qualified health centers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planning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midwife services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and family nurse practitioner services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standing birth centers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cessation counseling for pregnant women</a:t>
            </a:r>
          </a:p>
        </p:txBody>
      </p:sp>
    </p:spTree>
    <p:extLst>
      <p:ext uri="{BB962C8B-B14F-4D97-AF65-F5344CB8AC3E}">
        <p14:creationId xmlns:p14="http://schemas.microsoft.com/office/powerpoint/2010/main" val="259148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-Optional Benefits-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378A53-CF0D-45E7-946B-0ACEDB9A0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831" y="1937456"/>
            <a:ext cx="5380850" cy="4691943"/>
          </a:xfrm>
          <a:prstGeom prst="roundRect">
            <a:avLst/>
          </a:prstGeom>
          <a:noFill/>
        </p:spPr>
        <p:txBody>
          <a:bodyPr anchor="t"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Drugs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Therapy</a:t>
            </a: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Speech/Hearing/Language Services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Care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Podiatry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Optometry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Eyeglasses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CD9305-7060-436C-9B57-A7D6C96A0EAF}"/>
              </a:ext>
            </a:extLst>
          </p:cNvPr>
          <p:cNvSpPr txBox="1">
            <a:spLocks/>
          </p:cNvSpPr>
          <p:nvPr/>
        </p:nvSpPr>
        <p:spPr>
          <a:xfrm>
            <a:off x="5943642" y="1937456"/>
            <a:ext cx="5380850" cy="4691944"/>
          </a:xfrm>
          <a:prstGeom prst="roundRect">
            <a:avLst/>
          </a:prstGeom>
          <a:noFill/>
        </p:spPr>
        <p:txBody>
          <a:bodyPr anchor="t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Prosthetics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Chiropractic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Duty Nursing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Management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Inpatient Psychiatric Services or under 21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Homes Program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Perinatal Services Program</a:t>
            </a:r>
          </a:p>
        </p:txBody>
      </p:sp>
    </p:spTree>
    <p:extLst>
      <p:ext uri="{BB962C8B-B14F-4D97-AF65-F5344CB8AC3E}">
        <p14:creationId xmlns:p14="http://schemas.microsoft.com/office/powerpoint/2010/main" val="294615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28E8-3C9A-488A-A900-8EA8A281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-State Only Benefits-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1EEB3-831B-42EC-9161-27D8231395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for undocumented children age 0-18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for undocumented young adults age 19-26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Abortion </a:t>
            </a:r>
          </a:p>
        </p:txBody>
      </p:sp>
    </p:spTree>
    <p:extLst>
      <p:ext uri="{BB962C8B-B14F-4D97-AF65-F5344CB8AC3E}">
        <p14:creationId xmlns:p14="http://schemas.microsoft.com/office/powerpoint/2010/main" val="369467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F380-90F8-488F-A932-028DB076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-Payment Rates-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A436-EC88-4E3D-9416-72CE430B22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449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report California is 48/50 states for Medi-Cal payment levels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payment levels through FFS Medi-Cal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$24 for a basic primary care physician visit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$35.12 for a basic emergency department visit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$59.50 for a basic specialist visit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$45.80 for basic inpatient care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770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5790-B02E-4196-A313-45E1B021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-Payment Rates-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BACA-7541-416F-BFC6-9EC4C04147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275206" cy="50292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Plans use a variety of payment methods: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primary care physicians are capitated – paid a fixed amount per member per month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specialists are paid fee-for-service – at or above Medi-Cal rates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for Performance – Plans pay primary care physicians and sometimes specialists for quality and patient satisfaction outcomes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are paid per day or for the entire stay with a defined payment (APR-DRG) based on diagnoses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Federally Qualified Health Centers (FQHCs), Rural Health Clinics (RHCs) and Disproportionate Hospitals (DSH) all receive significant supplemental payments on top of FFS or managed care plan payments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7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E2B7-CE17-430E-8F44-CDFD66BD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Does Medi-Cal Cover for Full Scope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469E-75E8-4C9E-89AD-2109210C20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739" y="1719470"/>
            <a:ext cx="5509591" cy="4909930"/>
          </a:xfrm>
        </p:spPr>
        <p:txBody>
          <a:bodyPr>
            <a:normAutofit lnSpcReduction="10000"/>
          </a:bodyPr>
          <a:lstStyle/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TANF - Transitional Aid for Needy Families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Adults with children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 or MCE - Optional Expansion / Medi-Cal Expansion 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without children</a:t>
            </a: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SPD – Seniors and Persons with Disabilities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Seniors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all ages including CCS children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6E1B1E-EF00-7442-AA23-79AB72FA7E2B}"/>
              </a:ext>
            </a:extLst>
          </p:cNvPr>
          <p:cNvSpPr txBox="1">
            <a:spLocks/>
          </p:cNvSpPr>
          <p:nvPr/>
        </p:nvSpPr>
        <p:spPr>
          <a:xfrm>
            <a:off x="6470372" y="1719470"/>
            <a:ext cx="5509591" cy="49099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– Children’s Health Insurance Program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be Healthy Families Program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Undocumented Individuals</a:t>
            </a:r>
          </a:p>
          <a:p>
            <a:pPr marL="740664" lvl="2" indent="-283464">
              <a:lnSpc>
                <a:spcPct val="110000"/>
              </a:lnSpc>
              <a:spcBef>
                <a:spcPts val="432"/>
              </a:spcBef>
              <a:buFont typeface="Arial" panose="020B0604020202020204" pitchFamily="34" charset="0"/>
              <a:buChar char="‒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0-26 years old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7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08C2-135A-474D-B696-FD00697E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for Full Scope Medi-Cal?*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7E4B7-AFF1-4444-B097-C88255ACBF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97309" y="1676400"/>
            <a:ext cx="4796091" cy="449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2F7971-3AB3-42EC-9622-0D4DC96DEC10}"/>
              </a:ext>
            </a:extLst>
          </p:cNvPr>
          <p:cNvSpPr/>
          <p:nvPr/>
        </p:nvSpPr>
        <p:spPr>
          <a:xfrm>
            <a:off x="-265026" y="6629400"/>
            <a:ext cx="65174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7340">
              <a:lnSpc>
                <a:spcPct val="100000"/>
              </a:lnSpc>
            </a:pPr>
            <a:r>
              <a:rPr lang="en-US" sz="800" i="1" dirty="0">
                <a:latin typeface="Arial"/>
                <a:cs typeface="Arial"/>
              </a:rPr>
              <a:t>Source: Medi-Cal Monthly Enrollment Facts, May 2018, and Aid Code Master Chart, DHCS, Oct. 18. 2017, </a:t>
            </a:r>
            <a:r>
              <a:rPr lang="en-US" sz="800" i="1" dirty="0">
                <a:latin typeface="Arial"/>
                <a:cs typeface="Arial"/>
                <a:hlinkClick r:id="rId3"/>
              </a:rPr>
              <a:t>www.dhcs.ca.gov</a:t>
            </a:r>
            <a:r>
              <a:rPr lang="en-US" sz="800" i="1" dirty="0">
                <a:latin typeface="Arial"/>
                <a:cs typeface="Arial"/>
              </a:rPr>
              <a:t> (PDF) 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5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1B14-4665-45B3-93C1-1ED34861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Reflects California’s Diverse Population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911FF-DDB9-455D-AD24-8C0B1AE4F5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8748" y="2076926"/>
            <a:ext cx="8508829" cy="449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971D4C-6FDA-45C2-B024-A8567AE94259}"/>
              </a:ext>
            </a:extLst>
          </p:cNvPr>
          <p:cNvSpPr/>
          <p:nvPr/>
        </p:nvSpPr>
        <p:spPr>
          <a:xfrm>
            <a:off x="156464" y="16033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Ethnically and racially diverse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Linguistically diverse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5E5D2-DA6A-4CB4-AC9A-4DD55885C15B}"/>
              </a:ext>
            </a:extLst>
          </p:cNvPr>
          <p:cNvSpPr/>
          <p:nvPr/>
        </p:nvSpPr>
        <p:spPr>
          <a:xfrm>
            <a:off x="-300292" y="6660616"/>
            <a:ext cx="65527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7340">
              <a:lnSpc>
                <a:spcPct val="100000"/>
              </a:lnSpc>
            </a:pPr>
            <a:r>
              <a:rPr lang="en-US" sz="800" i="1" dirty="0">
                <a:latin typeface="Arial"/>
                <a:cs typeface="Arial"/>
              </a:rPr>
              <a:t>Source: Medi-Cal Monthly Enrollment Facts, May 2018, California Dept. of Health Care Services, Sept 2018, </a:t>
            </a:r>
            <a:r>
              <a:rPr lang="en-US" sz="800" i="1" dirty="0">
                <a:latin typeface="Arial"/>
                <a:cs typeface="Arial"/>
                <a:hlinkClick r:id="rId3"/>
              </a:rPr>
              <a:t>www.dhcs.ca.gov</a:t>
            </a:r>
            <a:r>
              <a:rPr lang="en-US" sz="800" i="1" dirty="0">
                <a:latin typeface="Arial"/>
                <a:cs typeface="Arial"/>
              </a:rPr>
              <a:t> (PDF)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97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06D3-A5DD-4317-987F-4042B1E5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Become Eligible for Medi-Cal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11A3-DD4C-4D98-AE46-942738CE7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5029200"/>
          </a:xfrm>
        </p:spPr>
        <p:txBody>
          <a:bodyPr>
            <a:normAutofit/>
          </a:bodyPr>
          <a:lstStyle/>
          <a:p>
            <a:pPr marL="0" indent="0">
              <a:spcBef>
                <a:spcPts val="432"/>
              </a:spcBef>
              <a:buNone/>
              <a:tabLst>
                <a:tab pos="114300" algn="l"/>
              </a:tabLst>
            </a:pPr>
            <a:r>
              <a:rPr lang="en-US" sz="32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eligibility is based on: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criteria, such as: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income (2021)</a:t>
            </a:r>
          </a:p>
          <a:p>
            <a:pPr lvl="2">
              <a:spcBef>
                <a:spcPts val="432"/>
              </a:spcBef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requirements vary by aid code - as low as 100% of the Federal Poverty Level ($12,880) to 138% for Optional Expansion and even higher for specific aid codes</a:t>
            </a:r>
          </a:p>
          <a:p>
            <a:pPr lvl="2">
              <a:spcBef>
                <a:spcPts val="432"/>
              </a:spcBef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family of four, annual income must be less than $26,500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(considered for eligibility only for long-term care needs)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19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470-C512-4D89-A9A6-DA00D9D6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Become Eligible for Medi-Cal (cont.)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3E7C-672D-44EA-88AA-E7ABCE496A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32"/>
              </a:spcBef>
              <a:buNone/>
              <a:tabLst>
                <a:tab pos="114300" algn="l"/>
              </a:tabLst>
            </a:pPr>
            <a:r>
              <a:rPr lang="en-US" sz="32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eligibility is based on: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Categorical criteria. Having specific characteristics such as: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with disabilities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over age 65 if not fully eligible for Medicare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Adoption / foster care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care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non-financial criteria such as: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Citizenship and immigration status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933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B0DC-199D-4DB2-87C4-DFAC7E3B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8F3C-4778-44B6-A558-628C9B7F61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029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Medi-Cal Structure in CA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DHCS and DMHC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Medi-Cal Delivery Systems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for Service and Managed Care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Carve Outs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Models</a:t>
            </a:r>
          </a:p>
          <a:p>
            <a:pPr lvl="2">
              <a:buFont typeface="Times New Roman" panose="02020603050405020304" pitchFamily="18" charset="0"/>
              <a:buChar char="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of Focus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Medi-Cal Administrative and Targeted Case Management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Points of Influence</a:t>
            </a:r>
          </a:p>
        </p:txBody>
      </p:sp>
    </p:spTree>
    <p:extLst>
      <p:ext uri="{BB962C8B-B14F-4D97-AF65-F5344CB8AC3E}">
        <p14:creationId xmlns:p14="http://schemas.microsoft.com/office/powerpoint/2010/main" val="261873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7F84-2576-4234-8D31-63B703A9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Become Eligible for Medi-Cal (cont.)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C876-AD1D-4221-9E0E-DDC08AE801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51584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432"/>
              </a:spcBef>
              <a:buNone/>
              <a:tabLst>
                <a:tab pos="114300" algn="l"/>
              </a:tabLst>
            </a:pPr>
            <a:r>
              <a:rPr lang="en-US"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Eligible Groups:</a:t>
            </a:r>
          </a:p>
          <a:p>
            <a:pPr>
              <a:lnSpc>
                <a:spcPct val="110000"/>
              </a:lnSpc>
              <a:spcBef>
                <a:spcPts val="432"/>
              </a:spcBef>
              <a:buFont typeface="Wingdings" pitchFamily="2" charset="2"/>
              <a:buChar char="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Care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 of skilled nursing facilities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Custodial care – long term</a:t>
            </a:r>
          </a:p>
          <a:p>
            <a:pPr>
              <a:lnSpc>
                <a:spcPct val="110000"/>
              </a:lnSpc>
              <a:spcBef>
                <a:spcPts val="432"/>
              </a:spcBef>
              <a:buFont typeface="Wingdings" pitchFamily="2" charset="2"/>
              <a:buChar char="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Foster Care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System Font Regular"/>
              <a:buChar char="-"/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Children up to age 18</a:t>
            </a:r>
          </a:p>
          <a:p>
            <a:pPr>
              <a:lnSpc>
                <a:spcPct val="110000"/>
              </a:lnSpc>
              <a:spcBef>
                <a:spcPts val="432"/>
              </a:spcBef>
              <a:buFont typeface="Wingdings" pitchFamily="2" charset="2"/>
              <a:buChar char="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Immigrants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immigrants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Undocumented over age 26 for emergency and pregnancy services</a:t>
            </a:r>
          </a:p>
          <a:p>
            <a:pPr>
              <a:lnSpc>
                <a:spcPct val="110000"/>
              </a:lnSpc>
              <a:spcBef>
                <a:spcPts val="432"/>
              </a:spcBef>
              <a:buFont typeface="Wingdings" pitchFamily="2" charset="2"/>
              <a:buChar char="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detection and treatment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Prostate cancer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1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8147-8EE3-41E4-AFDC-C2C4AFF1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Someone Apply for Medi-Cal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680C-FEF2-4F0A-ACF6-14D71C8C27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Streamlined Application 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beneficiaries to apply for both Medi-Cal or health insurance coverage offered through Covered California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online, by phone or in person at a county eligibility office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Presumptive Eligibility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and clinics provide temporary eligibility for Medi-Cal on-site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temporary access to Medi-Cal while the beneficiary applies for permanent coverage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978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7D93-F679-4759-B6CD-78A35E1E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County Social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6036-13AD-4BB6-8A20-732687C1BF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eligibility workers determine enrollment</a:t>
            </a:r>
          </a:p>
          <a:p>
            <a:pPr>
              <a:spcBef>
                <a:spcPts val="432"/>
              </a:spcBef>
              <a:buFont typeface="Wingdings" pitchFamily="2" charset="2"/>
              <a:buChar char="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can be provided: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Telephonically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in-person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documentation matched electronically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uploaded to state system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Redetermination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eligibility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eligibility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26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A82A-7A73-49FE-9B52-D92BF152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Medi-Cal Eligibility Last?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F1B8-73B3-4BB6-8B9D-A7CF247CA1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Eligibility Redetermination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year, each beneficiary’s eligibility is re-verified to determine continued eligibility for Medi-Cal coverage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that do not complete the redetermination process or do not meet eligibility criteria have their coverage ended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915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940" y="1786541"/>
            <a:ext cx="7739304" cy="338840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Medi-</a:t>
            </a:r>
            <a:r>
              <a:rPr lang="en-US" sz="3600" dirty="0" err="1"/>
              <a:t>cal</a:t>
            </a:r>
            <a:r>
              <a:rPr lang="en-US" sz="3600" dirty="0"/>
              <a:t> delivery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Prepared by Pacific Health Consulting Group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" y="225359"/>
            <a:ext cx="2146554" cy="12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E93E-6098-45ED-98CF-58645AD4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Delivery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7E60-551F-46EF-8FB1-931BB18872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3464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benefits and services are delivered via two main systems:</a:t>
            </a:r>
          </a:p>
          <a:p>
            <a:pPr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 - Fee-for-service </a:t>
            </a:r>
          </a:p>
          <a:p>
            <a:pPr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248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AAFA-3ACB-4DEC-9D0A-E202516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 – Fee-For-Service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D54E-2AF6-4AE9-ADA6-0FD6555F0C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3464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FFS, beneficiaries may receive their care from any provider who accepts Medi-Cal</a:t>
            </a:r>
          </a:p>
          <a:p>
            <a:pPr marL="283464" indent="-283464">
              <a:tabLst>
                <a:tab pos="114300" algn="l"/>
              </a:tabLst>
            </a:pPr>
            <a:endParaRPr lang="en-US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Providers are reimbursed for each individual service or visit</a:t>
            </a:r>
          </a:p>
          <a:p>
            <a:pPr marL="283464" indent="-283464">
              <a:tabLst>
                <a:tab pos="114300" algn="l"/>
              </a:tabLst>
            </a:pPr>
            <a:endParaRPr lang="en-US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Medi-Cal beneficiaries not enrolled in Medi-Cal managed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27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1DDD-B4D8-4E5F-A86B-41A4B334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5F75-2DA6-42F4-AA62-32F162FC9B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990823" cy="5029200"/>
          </a:xfrm>
        </p:spPr>
        <p:txBody>
          <a:bodyPr>
            <a:normAutofit fontScale="92500" lnSpcReduction="10000"/>
          </a:bodyPr>
          <a:lstStyle/>
          <a:p>
            <a:pPr marL="283464" marR="60960" indent="-283464">
              <a:lnSpc>
                <a:spcPct val="110000"/>
              </a:lnSpc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delivery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financing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are organized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costs of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38735" indent="-283464">
              <a:lnSpc>
                <a:spcPct val="110000"/>
              </a:lnSpc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plans contract with DHCS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covered services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beneficiaries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set per member per month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(PMPM) payment.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monthly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is known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capitation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5080" indent="-283464">
              <a:lnSpc>
                <a:spcPct val="110000"/>
              </a:lnSpc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services include hospital, physician services, </a:t>
            </a: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well child exams, vaccinations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supplies,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drugs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89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DF5D-A0DA-40B0-B9FB-47574ABB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Beneficiaries Served by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7FE4-EBA0-4C2D-AAE8-3565898338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4495800"/>
          </a:xfrm>
        </p:spPr>
        <p:txBody>
          <a:bodyPr/>
          <a:lstStyle/>
          <a:p>
            <a:pPr marL="283464" marR="60960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82% of all beneficiaries received coverage through managed care plans contracted with DHCS, including 90% of children</a:t>
            </a:r>
          </a:p>
          <a:p>
            <a:pPr marL="283464" marR="60960" indent="-283464">
              <a:tabLst>
                <a:tab pos="114300" algn="l"/>
              </a:tabLst>
            </a:pPr>
            <a:endParaRPr lang="en-US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60960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pays plans a monthly capitation rate for each member (PMPM). Plans negotiate payment rates with their contracted providers</a:t>
            </a:r>
          </a:p>
          <a:p>
            <a:pPr marL="283464" marR="60960" indent="-283464">
              <a:tabLst>
                <a:tab pos="114300" algn="l"/>
              </a:tabLst>
            </a:pPr>
            <a:endParaRPr lang="en-US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60960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 covers the remaining 18% of beneficiaries (10% of children)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1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82F7-2643-4E0F-8EE1-9803B127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Uniqueness of California’s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Delivery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6E5C-57B6-4DD8-B533-E030F91F2C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3464" marR="5080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historic role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California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counties </a:t>
            </a:r>
            <a:r>
              <a:rPr lang="en-US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net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</a:p>
          <a:p>
            <a:pPr marL="283464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Local, easy to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marL="283464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plans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</a:t>
            </a:r>
          </a:p>
          <a:p>
            <a:pPr marL="283464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Community-based</a:t>
            </a:r>
            <a:r>
              <a:rPr lang="en-US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Public, nonprofit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</a:p>
          <a:p>
            <a:pPr marL="283464" indent="-283464">
              <a:lnSpc>
                <a:spcPct val="90000"/>
              </a:lnSpc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9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ED78C3-E27B-4E26-9327-99FA0A2614E4}"/>
              </a:ext>
            </a:extLst>
          </p:cNvPr>
          <p:cNvCxnSpPr>
            <a:cxnSpLocks/>
          </p:cNvCxnSpPr>
          <p:nvPr/>
        </p:nvCxnSpPr>
        <p:spPr>
          <a:xfrm>
            <a:off x="5937393" y="1769326"/>
            <a:ext cx="0" cy="78092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D80332-1F51-4276-B3DC-621024B27D2A}"/>
              </a:ext>
            </a:extLst>
          </p:cNvPr>
          <p:cNvCxnSpPr>
            <a:cxnSpLocks/>
          </p:cNvCxnSpPr>
          <p:nvPr/>
        </p:nvCxnSpPr>
        <p:spPr>
          <a:xfrm>
            <a:off x="5844552" y="4025456"/>
            <a:ext cx="0" cy="92649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C30BB5-7675-4CA4-BC65-B0CBB2DAB0C5}"/>
              </a:ext>
            </a:extLst>
          </p:cNvPr>
          <p:cNvCxnSpPr>
            <a:cxnSpLocks/>
          </p:cNvCxnSpPr>
          <p:nvPr/>
        </p:nvCxnSpPr>
        <p:spPr>
          <a:xfrm flipH="1">
            <a:off x="2443958" y="4343744"/>
            <a:ext cx="691901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CD132-A6FB-4FC6-B09C-2A4204B32F67}"/>
              </a:ext>
            </a:extLst>
          </p:cNvPr>
          <p:cNvCxnSpPr>
            <a:cxnSpLocks/>
          </p:cNvCxnSpPr>
          <p:nvPr/>
        </p:nvCxnSpPr>
        <p:spPr>
          <a:xfrm>
            <a:off x="2443959" y="4343744"/>
            <a:ext cx="0" cy="46325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F7499D-B331-440F-BE1F-57DCE6794BB1}"/>
              </a:ext>
            </a:extLst>
          </p:cNvPr>
          <p:cNvCxnSpPr>
            <a:cxnSpLocks/>
          </p:cNvCxnSpPr>
          <p:nvPr/>
        </p:nvCxnSpPr>
        <p:spPr>
          <a:xfrm>
            <a:off x="9362974" y="4343744"/>
            <a:ext cx="0" cy="46324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8DAC7C-9132-49DF-89C0-8DB8931137D6}"/>
              </a:ext>
            </a:extLst>
          </p:cNvPr>
          <p:cNvSpPr txBox="1">
            <a:spLocks/>
          </p:cNvSpPr>
          <p:nvPr/>
        </p:nvSpPr>
        <p:spPr>
          <a:xfrm>
            <a:off x="3422629" y="91453"/>
            <a:ext cx="4843846" cy="16926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Defines base eligibility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Defines mandatory and optional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matching funds to states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A2293F-C66B-4FC9-A5CF-AA2FC4CF6487}"/>
              </a:ext>
            </a:extLst>
          </p:cNvPr>
          <p:cNvSpPr txBox="1">
            <a:spLocks/>
          </p:cNvSpPr>
          <p:nvPr/>
        </p:nvSpPr>
        <p:spPr>
          <a:xfrm>
            <a:off x="3422629" y="2375455"/>
            <a:ext cx="4843846" cy="16947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 to eligibility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 to optional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state share of costs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88D79B-4F9A-4B5B-B509-B8B44294211F}"/>
              </a:ext>
            </a:extLst>
          </p:cNvPr>
          <p:cNvSpPr txBox="1">
            <a:spLocks/>
          </p:cNvSpPr>
          <p:nvPr/>
        </p:nvSpPr>
        <p:spPr>
          <a:xfrm>
            <a:off x="1027517" y="4662033"/>
            <a:ext cx="2855329" cy="72017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 Mental Health Plans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BH and SUD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672C8C-1593-469F-9AA9-B5A2F34FFE98}"/>
              </a:ext>
            </a:extLst>
          </p:cNvPr>
          <p:cNvSpPr txBox="1">
            <a:spLocks/>
          </p:cNvSpPr>
          <p:nvPr/>
        </p:nvSpPr>
        <p:spPr>
          <a:xfrm>
            <a:off x="4244267" y="4662033"/>
            <a:ext cx="3233017" cy="21247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eligible populations and defined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 million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 in local public plans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7EB3C7-8B4E-4021-9862-CAA4C1FC5E38}"/>
              </a:ext>
            </a:extLst>
          </p:cNvPr>
          <p:cNvSpPr txBox="1">
            <a:spLocks/>
          </p:cNvSpPr>
          <p:nvPr/>
        </p:nvSpPr>
        <p:spPr>
          <a:xfrm>
            <a:off x="7759193" y="4662033"/>
            <a:ext cx="3233016" cy="21247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 For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eligible individuals not in managed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million members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BAA51-8319-4AB4-A368-C6E3ED1CAE3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" y="225359"/>
            <a:ext cx="2146554" cy="12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9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35CC-5DC5-427F-BBB9-7D77CEDC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Managed Care Carve Outs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182B-ACB4-4517-B7D2-ACC8801C33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83464" marR="5080" indent="-283464"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Plans provide services to individuals with mild-moderate illness including young children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Counties provide services to SMI – Seriously Mentally Ill</a:t>
            </a:r>
          </a:p>
          <a:p>
            <a:pPr marR="5080" lvl="2"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not generally available to plans</a:t>
            </a:r>
          </a:p>
          <a:p>
            <a:pPr marL="283464" marR="5080" indent="-283464"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Treatment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Counties provide all substance use treatment 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services-including pregnant women</a:t>
            </a:r>
          </a:p>
          <a:p>
            <a:pPr marR="5080" lvl="2"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not generally available to plans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574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0EAD-9BE2-43FC-AC0D-9858C39E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Managed Care Carve Outs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D2AF-28CB-481B-9F6E-94A9439062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6591" y="1600200"/>
            <a:ext cx="11459817" cy="4495800"/>
          </a:xfrm>
        </p:spPr>
        <p:txBody>
          <a:bodyPr>
            <a:noAutofit/>
          </a:bodyPr>
          <a:lstStyle/>
          <a:p>
            <a:pPr marL="283464" marR="5080" indent="-283464"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CCS – California Children Services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CCS children served by CCS providers outside managed care for CCS condition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required to deliver primary care and non-CCS condition specialty care to “CCS” children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required to coordinate care and transition between plan and CCS providers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Child Model in COHS counties children are enrolled in plan</a:t>
            </a:r>
          </a:p>
          <a:p>
            <a:pPr marL="283464" marR="5080" indent="-283464"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Care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enrolled in COHS – County Organized Health Systems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enrolled in Two Plan, Geographic Managed Care and Regional Model Plans</a:t>
            </a:r>
          </a:p>
          <a:p>
            <a:pPr marR="5080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 exist with county approval and enrollment</a:t>
            </a:r>
          </a:p>
          <a:p>
            <a:pPr marR="5080" lvl="2"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Inland Empire Health Plan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161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452D-810B-4EA6-A4EB-B8841DB7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 Models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4D5277-E64B-408C-91BB-F0E498B0F5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28402" y="1600200"/>
            <a:ext cx="784952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2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3272-6626-4290-8416-E363A47E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Model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382D-E368-469B-AC67-1A46FDD741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Organized Health System (COHS)- one plan for entire county and membership created by Board of Supervisors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Plan counties- one local initiative designated by Board of Supervisors, one commercial plan selected by DHCS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Managed Care- multiple plans selected by DHCS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Model- two commercial plans selected by DHCS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Imperial Model- one commercial plan designated by county, one commercial plan selected by DHCS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Benito- one commercial plan selected by DHCS, FFS option</a:t>
            </a:r>
          </a:p>
        </p:txBody>
      </p:sp>
    </p:spTree>
    <p:extLst>
      <p:ext uri="{BB962C8B-B14F-4D97-AF65-F5344CB8AC3E}">
        <p14:creationId xmlns:p14="http://schemas.microsoft.com/office/powerpoint/2010/main" val="2380075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3331-DE72-4263-A038-324EBC85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Models and Enrollment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2423-FDD5-4490-8835-F7BD6BF770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056" y="1620078"/>
            <a:ext cx="11428144" cy="5098774"/>
          </a:xfrm>
        </p:spPr>
        <p:txBody>
          <a:bodyPr>
            <a:noAutofit/>
          </a:bodyPr>
          <a:lstStyle/>
          <a:p>
            <a:pPr marL="283464" marR="328295" indent="-283464">
              <a:tabLst>
                <a:tab pos="114300" algn="l"/>
              </a:tabLst>
            </a:pP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method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model in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tabLst>
                <a:tab pos="114300" algn="l"/>
              </a:tabLst>
            </a:pP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COHS</a:t>
            </a:r>
            <a:r>
              <a:rPr lang="en-US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counties: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5080" lvl="2"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eligible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are automatically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into the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COHS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by</a:t>
            </a:r>
            <a:r>
              <a:rPr lang="en-US"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tabLst>
                <a:tab pos="114300" algn="l"/>
              </a:tabLst>
            </a:pP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Two-Plan,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GMC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Regional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counties: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370" marR="32384" lvl="2" indent="-342900"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eligible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can choose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</a:t>
            </a:r>
            <a:r>
              <a:rPr lang="en-US"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370" marR="24130" lvl="2" indent="-342900"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Options, an enrollment broker contracted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DHCS,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beneficiary’s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selection of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plan, and enrolls the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en-US" sz="26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8605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91E3-EC33-4780-9F4F-DF4201E4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Model 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4478-A51F-4489-8C11-2AFE978B5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4495800"/>
          </a:xfrm>
        </p:spPr>
        <p:txBody>
          <a:bodyPr>
            <a:normAutofit/>
          </a:bodyPr>
          <a:lstStyle/>
          <a:p>
            <a:pPr marL="283464" marR="328295" indent="-283464"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is allowing requests by counties to change their model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model to COHS or Local Initiative – must be</a:t>
            </a:r>
          </a:p>
          <a:p>
            <a:pPr marL="685800" marR="328295" lvl="2" indent="0">
              <a:buNone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affiliated with existing plan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Plan to COHS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GMC to Two Plan</a:t>
            </a:r>
          </a:p>
          <a:p>
            <a:pPr marL="283464" marR="328295" indent="-283464"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 of Intent for counties due by 3/31 or 4/30 with requested extension</a:t>
            </a:r>
          </a:p>
          <a:p>
            <a:pPr marL="283464" marR="328295" indent="-283464"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approves changes by October 2021</a:t>
            </a:r>
          </a:p>
          <a:p>
            <a:pPr marL="283464" marR="328295" indent="-283464"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occur 1/1/2024 which is the same timeframe for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reprocurement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all commercial plans in all relevant counties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002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7E5B-CEC5-4B91-AC6C-36692C4F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Of Focus For Plans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64E3-12E0-4C84-9A9D-3944A0AB35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138530"/>
          </a:xfrm>
        </p:spPr>
        <p:txBody>
          <a:bodyPr>
            <a:noAutofit/>
          </a:bodyPr>
          <a:lstStyle/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Preventative Services- HEDIS quality measures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auditor report demonstrating inadequate provision of preventative services to children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auditor report demonstrating inadequate lead testing of children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state legislative interest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Developmental Screening and ACES Aware initiatives</a:t>
            </a:r>
          </a:p>
          <a:p>
            <a:pPr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quality requirements by DHCS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 quality care set measures required- mainly HEDIS measures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performance level of 50</a:t>
            </a:r>
            <a:r>
              <a:rPr lang="en-US" sz="2200" spc="-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</a:t>
            </a:r>
          </a:p>
          <a:p>
            <a:pPr lvl="1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Sanctions for non-performance</a:t>
            </a:r>
          </a:p>
          <a:p>
            <a:pPr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California Health Care Foundation report suggesting capitation withhold for quality performance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4479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7A2C-9CCE-49B7-8E3D-0BE025EB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Of Focus For Plans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C1CC-2931-444D-9E49-97FA35BA08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CalAIM</a:t>
            </a:r>
            <a:endParaRPr lang="en-US" sz="28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0664" marR="5080" lvl="2" indent="-283464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7399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need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Care approaches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social determinants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0664" marR="521334" lvl="2" indent="-283464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7399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complexity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flexibility in Medi-Cal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0664" marR="6985" lvl="2" indent="-283464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7399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quality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and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delivery system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value-based initiatives, modernization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</a:t>
            </a:r>
          </a:p>
          <a:p>
            <a:pPr marL="740664" marR="200025" lvl="2" indent="-283464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7399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new In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Services-ILOS (e.g., housing supports,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meals,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701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4D30-9E2D-40B7-82E1-1EC591EA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Of Focus For Plans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2566D-FD22-4E19-AFFF-BEA1A015E6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7565" y="1600200"/>
            <a:ext cx="11794435" cy="5257800"/>
          </a:xfrm>
        </p:spPr>
        <p:txBody>
          <a:bodyPr>
            <a:normAutofit/>
          </a:bodyPr>
          <a:lstStyle/>
          <a:p>
            <a:pPr marL="283464" marR="910590" indent="-283464">
              <a:spcBef>
                <a:spcPts val="432"/>
              </a:spcBef>
            </a:pP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CalAIM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proposes structural changes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of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(e.g.,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LTC,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marR="740410" lvl="3" indent="-285750">
              <a:spcBef>
                <a:spcPts val="432"/>
              </a:spcBef>
              <a:buFont typeface="Wingdings" panose="05000000000000000000" pitchFamily="2" charset="2"/>
              <a:buChar char="§"/>
              <a:tabLst>
                <a:tab pos="71564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management,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health,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address social determinants of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Carve-out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en-US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NCQA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health</a:t>
            </a: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n-US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3" indent="-285750">
              <a:spcBef>
                <a:spcPts val="432"/>
              </a:spcBef>
              <a:buFont typeface="Wingdings" panose="05000000000000000000" pitchFamily="2" charset="2"/>
              <a:buChar char="§"/>
              <a:tabLst>
                <a:tab pos="71564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abuse,</a:t>
            </a:r>
            <a:r>
              <a:rPr lang="en-US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3220"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for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eligibles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Dual Eligible Special Needs Plans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(D-SNPs)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289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79E6-2971-4CD3-8681-300CCFB7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Of Focus For Plans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2662F-1485-4B34-8448-D4C0803DA0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3464" marR="910590" indent="-283464">
              <a:spcBef>
                <a:spcPts val="432"/>
              </a:spcBef>
            </a:pPr>
            <a:r>
              <a:rPr lang="en-US"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CalAIM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population of at-risk children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population of homeless – including families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 – screening and Clinical Protocols </a:t>
            </a: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Screening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Care – statewide group discussing new models of care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486409" algn="l"/>
              </a:tabLst>
            </a:pP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access to care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3" indent="-285750">
              <a:spcBef>
                <a:spcPts val="432"/>
              </a:spcBef>
              <a:buFont typeface="Wingdings" panose="05000000000000000000" pitchFamily="2" charset="2"/>
              <a:buChar char="§"/>
              <a:tabLst>
                <a:tab pos="71564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specialty care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620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CDC3-BCC3-4736-BDCD-97888334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– Department of Health Care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80637-0446-4334-813C-9D49D892F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590261"/>
            <a:ext cx="10871200" cy="4495800"/>
          </a:xfrm>
        </p:spPr>
        <p:txBody>
          <a:bodyPr>
            <a:norm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for</a:t>
            </a:r>
            <a:r>
              <a:rPr lang="en-US" sz="32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</a:t>
            </a:r>
          </a:p>
          <a:p>
            <a:pPr marL="800100" marR="5080" lvl="2" indent="-342900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relationship with CMS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federal match 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274955" lvl="2" indent="-342900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$23.6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dollars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$104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(total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funds)</a:t>
            </a: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</a:t>
            </a:r>
            <a:r>
              <a:rPr lang="en-US" sz="32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pPr marL="800100" marR="328295" lvl="2" indent="-342900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plans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oversight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6642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EFDE-F86A-4E9E-91AC-3FB06987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 - Medi-Cal Administrative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41A2-D51A-4890-8F27-AD79A3232D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432"/>
              </a:spcBef>
              <a:buFont typeface="Arial" panose="020B0604020202020204" pitchFamily="34" charset="0"/>
              <a:buChar char="•"/>
              <a:tabLst>
                <a:tab pos="486409" algn="l"/>
              </a:tabLst>
            </a:pPr>
            <a:r>
              <a:rPr lang="en-US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Allowable activities under MAA include: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spcBef>
                <a:spcPts val="150"/>
              </a:spcBef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</a:t>
            </a:r>
            <a:r>
              <a:rPr lang="en-US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</a:t>
            </a: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</a:t>
            </a:r>
            <a:r>
              <a:rPr lang="en-US" sz="2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Arranging </a:t>
            </a:r>
            <a:r>
              <a:rPr lang="en-US" sz="2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Non-emergency </a:t>
            </a:r>
            <a:r>
              <a:rPr lang="en-US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Non-medical</a:t>
            </a:r>
            <a:r>
              <a:rPr lang="en-US" sz="2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US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US" sz="2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 </a:t>
            </a:r>
            <a:r>
              <a:rPr lang="en-US" sz="2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  <a:r>
              <a:rPr lang="en-US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en-US" sz="2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is through Certified Public Expenditures with local matching funds (First 5)</a:t>
            </a: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Billing is through a Local Government Agency (LGA) using a Random Moment Time Study for staff</a:t>
            </a:r>
          </a:p>
          <a:p>
            <a:pPr marL="795020" lvl="1">
              <a:buFont typeface="Times New Roman" panose="02020603050405020304" pitchFamily="18" charset="0"/>
              <a:buChar char="‒"/>
              <a:tabLst>
                <a:tab pos="316865" algn="l"/>
                <a:tab pos="317500" algn="l"/>
              </a:tabLst>
            </a:pPr>
            <a:r>
              <a:rPr lang="en-US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 in arrears is a function of staff salary, % time spent on Medi-Cal activities times 50%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6539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5DAC-4DE2-4533-A33F-6DCD77EC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TCM – Targeted Case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C64F-4B9F-4A30-B059-31017D8EF0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121031"/>
          </a:xfrm>
        </p:spPr>
        <p:txBody>
          <a:bodyPr>
            <a:normAutofit lnSpcReduction="10000"/>
          </a:bodyPr>
          <a:lstStyle/>
          <a:p>
            <a:pPr marL="283464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TCM programs provide specialized case management services for Medi-Cal members in specified target groups: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under the age of 21 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in Jeopardy of Negative health outcomes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Medically fragile individuals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pPr marL="283464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TCM providers must delivery specific case management services: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Comprehensive Assessment and Periodic Reassessment 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Development and Periodic Revision of Specific Care Plan 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Referral and Related Activities </a:t>
            </a:r>
          </a:p>
          <a:p>
            <a:pPr marL="740664" lvl="2">
              <a:lnSpc>
                <a:spcPct val="110000"/>
              </a:lnSpc>
              <a:buFont typeface="Times New Roman" panose="02020603050405020304" pitchFamily="18" charset="0"/>
              <a:buChar char="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Monitoring and Follow-up Activities</a:t>
            </a:r>
          </a:p>
          <a:p>
            <a:pPr marL="283464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TCM providers must be contracted with and bill through Local Government Agencies</a:t>
            </a:r>
          </a:p>
          <a:p>
            <a:pPr marL="283464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TCM program was proposed for elimination in the FY 20/21 State budget but was maintained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394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D487-9457-47ED-A9D6-5691DB16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5 Points of Influence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661E-316B-4645-868A-ED5655F3E6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83464" marR="910590" indent="-283464">
              <a:spcBef>
                <a:spcPts val="432"/>
              </a:spcBef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Governing Board for Public Plans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Supervisor Members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Health or Social Services Staff Members</a:t>
            </a:r>
          </a:p>
          <a:p>
            <a:pPr marL="283464" marR="910590" indent="-283464">
              <a:spcBef>
                <a:spcPts val="432"/>
              </a:spcBef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/ Regional Advisory Boards for Commercial Plans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Members</a:t>
            </a:r>
          </a:p>
          <a:p>
            <a:pPr marL="283464" marR="910590" indent="-283464">
              <a:spcBef>
                <a:spcPts val="432"/>
              </a:spcBef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5 Commissions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Health Plan Leaders / Staff</a:t>
            </a:r>
          </a:p>
          <a:p>
            <a:pPr marL="283464" marR="910590" indent="-283464">
              <a:spcBef>
                <a:spcPts val="432"/>
              </a:spcBef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Plan Staff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Plan – local / regional / statewide staff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Plans – local or regional staff (multi-county plans)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86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EA03-4243-4407-866A-9104F14E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B684-6556-46B8-8369-DB15373A82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3464" marR="910590" indent="-283464">
              <a:spcBef>
                <a:spcPts val="432"/>
              </a:spcBef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Meetings 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Grouped by type of plan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Grouped by region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Tailored discussion on strategies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/ May</a:t>
            </a:r>
          </a:p>
          <a:p>
            <a:pPr marL="283464" marR="910590" indent="-283464">
              <a:spcBef>
                <a:spcPts val="432"/>
              </a:spcBef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meeting as indicated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strategies and advise unique to county</a:t>
            </a:r>
          </a:p>
          <a:p>
            <a:pPr marR="910590" lvl="1">
              <a:spcBef>
                <a:spcPts val="432"/>
              </a:spcBef>
              <a:buFont typeface="Times New Roman" panose="02020603050405020304" pitchFamily="18" charset="0"/>
              <a:buChar char="‒"/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/ June</a:t>
            </a:r>
          </a:p>
          <a:p>
            <a:pPr marR="910590"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</a:pP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7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940" y="1786541"/>
            <a:ext cx="7739304" cy="338840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Appendix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Prepared by Pacific Health Consulting Group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" y="225359"/>
            <a:ext cx="2146554" cy="12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7BE-06EF-465A-8034-E6D4A834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– Department of Health Care Services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D4792596-DD6B-4C87-9525-A8521DC6A19C}"/>
              </a:ext>
            </a:extLst>
          </p:cNvPr>
          <p:cNvGrpSpPr/>
          <p:nvPr/>
        </p:nvGrpSpPr>
        <p:grpSpPr>
          <a:xfrm>
            <a:off x="1852429" y="1524000"/>
            <a:ext cx="8487142" cy="5191397"/>
            <a:chOff x="1600200" y="5401055"/>
            <a:chExt cx="4572000" cy="3421761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DE57A268-A0C7-4BAB-8FEE-A8D40E91B92F}"/>
                </a:ext>
              </a:extLst>
            </p:cNvPr>
            <p:cNvSpPr/>
            <p:nvPr/>
          </p:nvSpPr>
          <p:spPr>
            <a:xfrm>
              <a:off x="1600200" y="5401055"/>
              <a:ext cx="4572000" cy="2790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5903F8A3-0100-4EFD-91EB-49F99392ABC6}"/>
                </a:ext>
              </a:extLst>
            </p:cNvPr>
            <p:cNvSpPr/>
            <p:nvPr/>
          </p:nvSpPr>
          <p:spPr>
            <a:xfrm>
              <a:off x="1606295" y="5407151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4558284" y="0"/>
                  </a:moveTo>
                  <a:lnTo>
                    <a:pt x="0" y="0"/>
                  </a:lnTo>
                  <a:lnTo>
                    <a:pt x="0" y="3415283"/>
                  </a:lnTo>
                  <a:lnTo>
                    <a:pt x="4558284" y="3415283"/>
                  </a:lnTo>
                  <a:lnTo>
                    <a:pt x="4558284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3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4E7A-302D-4C0A-8443-E144BE55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DMHC – Department of Managed Health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A0A2-F5A0-4837-8277-DEC68FE9CD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8174" y="1600200"/>
            <a:ext cx="11893826" cy="4495800"/>
          </a:xfrm>
        </p:spPr>
        <p:txBody>
          <a:bodyPr>
            <a:normAutofit lnSpcReduction="10000"/>
          </a:bodyPr>
          <a:lstStyle/>
          <a:p>
            <a:pPr marL="283464" marR="328295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by the Knox-Keene Act of 1975</a:t>
            </a:r>
          </a:p>
          <a:p>
            <a:pPr marL="283464" marR="328295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2000</a:t>
            </a:r>
          </a:p>
          <a:p>
            <a:pPr marL="283464" marR="328295" indent="-283464"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Licenses HMOs and monitors other risk-bearing entities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28 million Californians in regulated health plans</a:t>
            </a:r>
          </a:p>
          <a:p>
            <a:pPr marR="328295" lvl="2"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commercial and Medi-Cal plans</a:t>
            </a:r>
          </a:p>
          <a:p>
            <a:pPr marR="328295" lvl="2"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Risk-bearing entities, including medical groups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initiatives and commercial Medi-Cal plans must be licensed</a:t>
            </a:r>
          </a:p>
          <a:p>
            <a:pPr marR="328295" lvl="1"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COHS are not required to be licensed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5813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84C2-8EA8-4884-B4DA-7BFC4701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Second in Membership to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Employer-Based Coverage in California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F1B777-D170-4D27-A1D9-8DFCF9608A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9980" y="1600200"/>
            <a:ext cx="772636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31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DD92-D39A-4DD3-862F-43E3EFE8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Eligibility Groups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B6046-6D2D-4D98-B7C3-4D22EA8B07F2}"/>
              </a:ext>
            </a:extLst>
          </p:cNvPr>
          <p:cNvSpPr/>
          <p:nvPr/>
        </p:nvSpPr>
        <p:spPr>
          <a:xfrm>
            <a:off x="0" y="6671073"/>
            <a:ext cx="38824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600" i="1" dirty="0">
                <a:latin typeface="Arial"/>
                <a:cs typeface="Arial"/>
              </a:rPr>
              <a:t>Source: </a:t>
            </a:r>
            <a:r>
              <a:rPr lang="en-US" sz="600" i="1" spc="-5" dirty="0">
                <a:latin typeface="Arial"/>
                <a:cs typeface="Arial"/>
              </a:rPr>
              <a:t>Medi-Cal Explained: </a:t>
            </a:r>
            <a:r>
              <a:rPr lang="en-US" sz="600" i="1" spc="-10" dirty="0">
                <a:latin typeface="Arial"/>
                <a:cs typeface="Arial"/>
              </a:rPr>
              <a:t>Eligibility </a:t>
            </a:r>
            <a:r>
              <a:rPr lang="en-US" sz="600" i="1" dirty="0">
                <a:latin typeface="Arial"/>
                <a:cs typeface="Arial"/>
              </a:rPr>
              <a:t>and </a:t>
            </a:r>
            <a:r>
              <a:rPr lang="en-US" sz="600" i="1" spc="-5" dirty="0">
                <a:latin typeface="Arial"/>
                <a:cs typeface="Arial"/>
              </a:rPr>
              <a:t>Enrollment</a:t>
            </a:r>
            <a:r>
              <a:rPr lang="en-US" sz="600" spc="-5" dirty="0">
                <a:latin typeface="Arial"/>
                <a:cs typeface="Arial"/>
              </a:rPr>
              <a:t>, </a:t>
            </a:r>
            <a:r>
              <a:rPr lang="en-US" sz="600" dirty="0">
                <a:latin typeface="Arial"/>
                <a:cs typeface="Arial"/>
              </a:rPr>
              <a:t>California </a:t>
            </a:r>
            <a:r>
              <a:rPr lang="en-US" sz="600" spc="-5" dirty="0">
                <a:latin typeface="Arial"/>
                <a:cs typeface="Arial"/>
              </a:rPr>
              <a:t>Health </a:t>
            </a:r>
            <a:r>
              <a:rPr lang="en-US" sz="600" dirty="0">
                <a:latin typeface="Arial"/>
                <a:cs typeface="Arial"/>
              </a:rPr>
              <a:t>Care Foundation, </a:t>
            </a:r>
            <a:r>
              <a:rPr lang="en-US" sz="600" spc="-5" dirty="0">
                <a:latin typeface="Arial"/>
                <a:cs typeface="Arial"/>
              </a:rPr>
              <a:t>February </a:t>
            </a:r>
            <a:r>
              <a:rPr lang="en-US" sz="600" dirty="0">
                <a:latin typeface="Arial"/>
                <a:cs typeface="Arial"/>
              </a:rPr>
              <a:t>25,</a:t>
            </a:r>
            <a:r>
              <a:rPr lang="en-US" sz="600" spc="-80" dirty="0">
                <a:latin typeface="Arial"/>
                <a:cs typeface="Arial"/>
              </a:rPr>
              <a:t> </a:t>
            </a:r>
            <a:r>
              <a:rPr lang="en-US" sz="600" dirty="0">
                <a:latin typeface="Arial"/>
                <a:cs typeface="Arial"/>
              </a:rPr>
              <a:t>2019.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6B0141F-0B18-4A85-8B26-BDDD97F23905}"/>
              </a:ext>
            </a:extLst>
          </p:cNvPr>
          <p:cNvSpPr/>
          <p:nvPr/>
        </p:nvSpPr>
        <p:spPr>
          <a:xfrm>
            <a:off x="2332892" y="1766277"/>
            <a:ext cx="7526215" cy="4501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347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18F4-79DE-4D43-8A27-3271D3CF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 Models (cont.)</a:t>
            </a:r>
            <a:endParaRPr lang="en-US" dirty="0"/>
          </a:p>
        </p:txBody>
      </p:sp>
      <p:graphicFrame>
        <p:nvGraphicFramePr>
          <p:cNvPr id="6" name="object 26">
            <a:extLst>
              <a:ext uri="{FF2B5EF4-FFF2-40B4-BE49-F238E27FC236}">
                <a16:creationId xmlns:a16="http://schemas.microsoft.com/office/drawing/2014/main" id="{047B00A7-4C32-4D2D-9B3B-341E163B6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19400"/>
              </p:ext>
            </p:extLst>
          </p:nvPr>
        </p:nvGraphicFramePr>
        <p:xfrm>
          <a:off x="1879600" y="1930400"/>
          <a:ext cx="8432800" cy="404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ctr">
                        <a:lnSpc>
                          <a:spcPts val="101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ts val="101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Health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51">
                <a:tc>
                  <a:txBody>
                    <a:bodyPr/>
                    <a:lstStyle/>
                    <a:p>
                      <a:pPr marL="48260">
                        <a:lnSpc>
                          <a:spcPts val="915"/>
                        </a:lnSpc>
                      </a:pPr>
                      <a:endParaRPr lang="en-US" sz="20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ts val="915"/>
                        </a:lnSpc>
                      </a:pPr>
                      <a:endParaRPr lang="en-US" sz="20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ts val="915"/>
                        </a:lnSpc>
                      </a:pPr>
                      <a:endParaRPr lang="en-US" sz="20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ts val="915"/>
                        </a:lnSpc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914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20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2000" b="1" spc="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2000" b="1" spc="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r>
                        <a:rPr lang="en-US" sz="20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(COHS)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l">
                        <a:lnSpc>
                          <a:spcPts val="915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90000"/>
                        </a:lnSpc>
                        <a:spcBef>
                          <a:spcPts val="432"/>
                        </a:spcBef>
                        <a:spcAft>
                          <a:spcPts val="600"/>
                        </a:spcAf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COHS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county,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anaged care plan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2000" spc="-8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Medi-Cal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 marR="97155"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Medi-Cal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managed care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plan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run by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local public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authority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county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Board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Supervisors.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DDEB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13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CalOptima</a:t>
                      </a:r>
                    </a:p>
                    <a:p>
                      <a:pPr marL="19113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CenCal</a:t>
                      </a:r>
                      <a:r>
                        <a:rPr sz="2000" spc="-7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770" marR="11239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California</a:t>
                      </a:r>
                      <a:r>
                        <a:rPr sz="2000" spc="-8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Alliance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Health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13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Coast Health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135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Plan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</a:t>
                      </a:r>
                      <a:r>
                        <a:rPr sz="2000" spc="-7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Mateo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770" marR="120650" indent="-143510">
                        <a:lnSpc>
                          <a:spcPct val="100000"/>
                        </a:lnSpc>
                        <a:buChar char="•"/>
                        <a:tabLst>
                          <a:tab pos="191770" algn="l"/>
                        </a:tabLs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 Health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sz="2000" spc="-12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California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316865" algn="l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COHS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enrollment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about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million.</a:t>
                      </a: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46A8B967-6597-4F38-B3E9-063B64D992BD}"/>
              </a:ext>
            </a:extLst>
          </p:cNvPr>
          <p:cNvSpPr txBox="1"/>
          <p:nvPr/>
        </p:nvSpPr>
        <p:spPr>
          <a:xfrm>
            <a:off x="71923" y="6629400"/>
            <a:ext cx="704484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Arial"/>
                <a:cs typeface="Arial"/>
              </a:rPr>
              <a:t>Source:</a:t>
            </a:r>
            <a:r>
              <a:rPr sz="1050" i="1" spc="3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https://</a:t>
            </a:r>
            <a:r>
              <a:rPr sz="1050" i="1" spc="-5" dirty="0">
                <a:latin typeface="Arial"/>
                <a:cs typeface="Arial"/>
                <a:hlinkClick r:id="rId2"/>
              </a:rPr>
              <a:t>www.dhcs.ca.gov/services/Documents/MMCD/MMCDModelFactSheet.pdf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85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8151-A2D7-4986-B439-45826833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– The Oversight Role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B94B-613D-4AA0-AE69-6808895858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029200"/>
          </a:xfrm>
        </p:spPr>
        <p:txBody>
          <a:bodyPr>
            <a:no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Audits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DHCS Quality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508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24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Care — for California </a:t>
            </a:r>
            <a:r>
              <a:rPr lang="en-US" sz="24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Services </a:t>
            </a: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(CCS)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</a:t>
            </a:r>
            <a:r>
              <a:rPr lang="en-US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271145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257175" algn="l"/>
                <a:tab pos="25781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Portability and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Act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(HIPAA)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678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A82F-EDC9-438B-BA7D-5B5FBF02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 Models (cont.)</a:t>
            </a:r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C3823F8-B406-45D0-A0E3-662FA1E5E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94487"/>
              </p:ext>
            </p:extLst>
          </p:nvPr>
        </p:nvGraphicFramePr>
        <p:xfrm>
          <a:off x="1180123" y="1975729"/>
          <a:ext cx="9816123" cy="4436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820">
                  <a:extLst>
                    <a:ext uri="{9D8B030D-6E8A-4147-A177-3AD203B41FA5}">
                      <a16:colId xmlns:a16="http://schemas.microsoft.com/office/drawing/2014/main" val="850851391"/>
                    </a:ext>
                  </a:extLst>
                </a:gridCol>
              </a:tblGrid>
              <a:tr h="436098">
                <a:tc>
                  <a:txBody>
                    <a:bodyPr/>
                    <a:lstStyle/>
                    <a:p>
                      <a:pPr marL="3302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02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415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Health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4150" algn="ctr">
                        <a:lnSpc>
                          <a:spcPts val="1015"/>
                        </a:lnSpc>
                        <a:spcBef>
                          <a:spcPts val="180"/>
                        </a:spcBef>
                      </a:pP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Plans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82">
                <a:tc>
                  <a:txBody>
                    <a:bodyPr/>
                    <a:lstStyle/>
                    <a:p>
                      <a:pPr marL="46990">
                        <a:lnSpc>
                          <a:spcPts val="905"/>
                        </a:lnSpc>
                      </a:pPr>
                      <a:endParaRPr lang="en-US" sz="16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ts val="905"/>
                        </a:lnSpc>
                      </a:pPr>
                      <a:endParaRPr lang="en-US" sz="16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ts val="905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Two-Plan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905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ts val="905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ts val="905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Two-Plan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</a:t>
                      </a:r>
                      <a:r>
                        <a:rPr sz="1600" spc="-4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marL="48260" marR="2476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county-organized health plan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the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Initiative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prepaid health plan) and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r>
                        <a:rPr sz="1600" spc="-4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1568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Local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Initiative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is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Knox-Keene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licensed, county-managed care plan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serves one or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counties.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184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DHCS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of Medi-Cal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managed care services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county.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Two-Plan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total enrollment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sz="1600" spc="-6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4191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 million (most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enrolled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local</a:t>
                      </a:r>
                      <a:r>
                        <a:rPr sz="1600" spc="-10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plans!).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89865" indent="-143510">
                        <a:lnSpc>
                          <a:spcPts val="905"/>
                        </a:lnSpc>
                        <a:buChar char="•"/>
                        <a:tabLst>
                          <a:tab pos="19050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9865" indent="-143510">
                        <a:lnSpc>
                          <a:spcPts val="905"/>
                        </a:lnSpc>
                        <a:buChar char="•"/>
                        <a:tabLst>
                          <a:tab pos="19050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9865" indent="-143510">
                        <a:lnSpc>
                          <a:spcPts val="905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Alameda Alliance</a:t>
                      </a:r>
                      <a:r>
                        <a:rPr sz="1600" spc="-1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986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CalViva</a:t>
                      </a:r>
                      <a:r>
                        <a:rPr sz="1600" spc="-3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986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Costa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00" marR="34480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Plan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600" spc="-1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Joaquin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986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Inland Empire Health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  <a:p>
                      <a:pPr marL="18986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sz="1600" spc="-3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</a:p>
                    <a:p>
                      <a:pPr marL="18986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L.A.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Health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  <a:p>
                      <a:pPr marL="190500" marR="221615" indent="-143510">
                        <a:lnSpc>
                          <a:spcPct val="100000"/>
                        </a:lnSpc>
                        <a:buChar char="•"/>
                        <a:tabLst>
                          <a:tab pos="19050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Francisco</a:t>
                      </a:r>
                      <a:r>
                        <a:rPr sz="1600" spc="-10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Clara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endParaRPr kumimoji="0"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Aetna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Anthem Blue Cross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Blue Shield Promise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Centene CA Health and Wellness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HealthNet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Kaiser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Molina</a:t>
                      </a:r>
                    </a:p>
                    <a:p>
                      <a:pPr marL="190500" marR="6985" indent="-143510">
                        <a:lnSpc>
                          <a:spcPct val="100000"/>
                        </a:lnSpc>
                        <a:buChar char="•"/>
                        <a:tabLst>
                          <a:tab pos="191135" algn="l"/>
                        </a:tabLst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United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3">
            <a:extLst>
              <a:ext uri="{FF2B5EF4-FFF2-40B4-BE49-F238E27FC236}">
                <a16:creationId xmlns:a16="http://schemas.microsoft.com/office/drawing/2014/main" id="{3FBF71D0-E90F-48BE-BCAD-4DA700461BE3}"/>
              </a:ext>
            </a:extLst>
          </p:cNvPr>
          <p:cNvSpPr txBox="1"/>
          <p:nvPr/>
        </p:nvSpPr>
        <p:spPr>
          <a:xfrm>
            <a:off x="0" y="6675258"/>
            <a:ext cx="72699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Source: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https://</a:t>
            </a:r>
            <a:r>
              <a:rPr sz="1100" i="1" spc="-5" dirty="0">
                <a:latin typeface="Arial"/>
                <a:cs typeface="Arial"/>
                <a:hlinkClick r:id="rId2"/>
              </a:rPr>
              <a:t>www.dhcs.ca.gov/services/Documents/MMCD/MMCDModelFactSheet.pdf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83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18E6-CB23-4F55-B058-FAD12C36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 Models (cont.)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14F073D-36F5-4821-B037-811B91E30B17}"/>
              </a:ext>
            </a:extLst>
          </p:cNvPr>
          <p:cNvSpPr txBox="1"/>
          <p:nvPr/>
        </p:nvSpPr>
        <p:spPr>
          <a:xfrm>
            <a:off x="0" y="6629400"/>
            <a:ext cx="72699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Source: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https://</a:t>
            </a:r>
            <a:r>
              <a:rPr sz="1100" i="1" spc="-5" dirty="0">
                <a:latin typeface="Arial"/>
                <a:cs typeface="Arial"/>
                <a:hlinkClick r:id="rId2"/>
              </a:rPr>
              <a:t>www.dhcs.ca.gov/services/Documents/MMCD/MMCDModelFactSheet.pdf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CB070378-E772-4D62-83C5-04EA92BEB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81036"/>
              </p:ext>
            </p:extLst>
          </p:nvPr>
        </p:nvGraphicFramePr>
        <p:xfrm>
          <a:off x="1985107" y="1914769"/>
          <a:ext cx="8057661" cy="4253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66"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1336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35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298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sz="1800" b="1" spc="-8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(GMC)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endParaRPr lang="en-US" sz="18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DHCS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  <a:r>
                        <a:rPr sz="1800" spc="-8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Knox-Keene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licensed commercial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sz="1800" spc="-1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county.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 marR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GMC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serves clearly defined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areas.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GMC plan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enrollment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million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(across all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GMC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plans).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7180" indent="0" algn="r">
                        <a:lnSpc>
                          <a:spcPct val="100000"/>
                        </a:lnSpc>
                        <a:buNone/>
                        <a:tabLst>
                          <a:tab pos="14351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(San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Diego)</a:t>
                      </a:r>
                      <a:endParaRPr lang="en-US" sz="18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Aetna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Anthem Blue Cross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Blue Shield Promise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Community Health Group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HealthNet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Kaiser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Molina</a:t>
                      </a:r>
                    </a:p>
                    <a:p>
                      <a:pPr marL="285750" marR="297180" indent="-285750" algn="l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United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8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B4B8-81E2-49B9-92F9-A0123936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Managed Care Plan Models (cont.)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1C7000-44C8-4D2D-B413-5347CF6F4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1780"/>
              </p:ext>
            </p:extLst>
          </p:nvPr>
        </p:nvGraphicFramePr>
        <p:xfrm>
          <a:off x="1908397" y="1745685"/>
          <a:ext cx="8182707" cy="4659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67">
                <a:tc>
                  <a:txBody>
                    <a:bodyPr/>
                    <a:lstStyle/>
                    <a:p>
                      <a:pPr marL="54610"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610"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17804"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7804" algn="ctr">
                        <a:lnSpc>
                          <a:spcPts val="880"/>
                        </a:lnSpc>
                        <a:spcBef>
                          <a:spcPts val="4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958">
                <a:tc>
                  <a:txBody>
                    <a:bodyPr/>
                    <a:lstStyle/>
                    <a:p>
                      <a:pPr marL="1270">
                        <a:lnSpc>
                          <a:spcPts val="800"/>
                        </a:lnSpc>
                      </a:pPr>
                      <a:endParaRPr lang="en-US" sz="16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800"/>
                        </a:lnSpc>
                      </a:pPr>
                      <a:endParaRPr lang="en-US" sz="16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800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00"/>
                        </a:lnSpc>
                      </a:pPr>
                      <a:endParaRPr lang="en-US" sz="16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ts val="800"/>
                        </a:lnSpc>
                      </a:pPr>
                      <a:endParaRPr lang="en-US" sz="16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ts val="8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counties that do not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600" spc="8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COHS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marR="7747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or the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Two-Plan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can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Medi-Cal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managed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Model.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Model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consists of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Knox-Keene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licensed commercial health plans serving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contiguous counties 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</a:t>
                      </a:r>
                      <a:r>
                        <a:rPr sz="1600" spc="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kumimoji="0"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Anthem Blue Cross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Centene CA Health and Wellness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73">
                <a:tc>
                  <a:txBody>
                    <a:bodyPr/>
                    <a:lstStyle/>
                    <a:p>
                      <a:pPr marL="1270">
                        <a:lnSpc>
                          <a:spcPts val="800"/>
                        </a:lnSpc>
                      </a:pPr>
                      <a:endParaRPr lang="en-US" sz="16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800"/>
                        </a:lnSpc>
                      </a:pPr>
                      <a:endParaRPr lang="en-US" sz="16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800"/>
                        </a:lnSpc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Imperial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00"/>
                        </a:lnSpc>
                      </a:pPr>
                      <a:endParaRPr lang="en-US" sz="1600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ts val="800"/>
                        </a:lnSpc>
                      </a:pPr>
                      <a:endParaRPr lang="en-US" sz="1600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ts val="8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Imperial Model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county,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</a:t>
                      </a:r>
                      <a:r>
                        <a:rPr sz="1600" spc="1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marR="9842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Knox-Keene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licensed commercial plans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DHCS to serve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 more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counties.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One of the plans is chosen by the Imperial County Local Health Authority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kumimoji="0"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Centene CA Health and Wellness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Molina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347">
                <a:tc>
                  <a:txBody>
                    <a:bodyPr/>
                    <a:lstStyle/>
                    <a:p>
                      <a:pPr marL="1270">
                        <a:lnSpc>
                          <a:spcPts val="790"/>
                        </a:lnSpc>
                      </a:pPr>
                      <a:endParaRPr lang="en-US" sz="16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790"/>
                        </a:lnSpc>
                      </a:pPr>
                      <a:endParaRPr lang="en-US" sz="1600" b="1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ts val="790"/>
                        </a:lnSpc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Benito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ts val="790"/>
                        </a:lnSpc>
                      </a:pPr>
                      <a:endParaRPr lang="en-US" sz="1600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ts val="790"/>
                        </a:lnSpc>
                      </a:pPr>
                      <a:endParaRPr lang="en-US" sz="1600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ts val="79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San Benito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sz="1600" spc="9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marR="118110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Knox-Keene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licensed commercial plan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 with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DHCS. Beneficiaries can choose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managed care plan or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FFS</a:t>
                      </a:r>
                      <a:r>
                        <a:rPr sz="1600" spc="3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Medi-Cal.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Anthem Blue Cross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A4A257A4-2028-430D-B699-AB83173F59CE}"/>
              </a:ext>
            </a:extLst>
          </p:cNvPr>
          <p:cNvSpPr txBox="1"/>
          <p:nvPr/>
        </p:nvSpPr>
        <p:spPr>
          <a:xfrm>
            <a:off x="0" y="6675258"/>
            <a:ext cx="72699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Source: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https://</a:t>
            </a:r>
            <a:r>
              <a:rPr sz="1100" i="1" spc="-5" dirty="0">
                <a:latin typeface="Arial"/>
                <a:cs typeface="Arial"/>
                <a:hlinkClick r:id="rId2"/>
              </a:rPr>
              <a:t>www.dhcs.ca.gov/services/Documents/MMCD/MMCDModelFactSheet.pdf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51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939B-5A6E-43BB-9B55-AA87A7D3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 for </a:t>
            </a:r>
            <a:r>
              <a:rPr lang="en-US" dirty="0" err="1"/>
              <a:t>CalAIM</a:t>
            </a:r>
            <a:r>
              <a:rPr lang="en-US" dirty="0"/>
              <a:t>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38348-B36F-43EE-82DC-79F00FE5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1516184"/>
            <a:ext cx="9065846" cy="53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3265-5E58-4E1D-86FD-B8D0868F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– The Oversight Role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6B6E-B536-464A-9AAA-280F6E8ADA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029200"/>
          </a:xfrm>
        </p:spPr>
        <p:txBody>
          <a:bodyPr>
            <a:norm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Monitoring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508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3535" algn="l"/>
              </a:tabLst>
            </a:pP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HEDIS - Healthcare Effectiveness Data 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 Set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CAHPS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Assessment of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Corrective Action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marR="2644775" lvl="4" indent="-285750">
              <a:spcBef>
                <a:spcPts val="432"/>
              </a:spcBef>
              <a:buSzPct val="75000"/>
              <a:buFont typeface="Wingdings" panose="05000000000000000000" pitchFamily="2" charset="2"/>
              <a:buChar char="§"/>
              <a:tabLst>
                <a:tab pos="572135" algn="l"/>
              </a:tabLst>
            </a:pP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2662555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3535" algn="l"/>
              </a:tabLst>
            </a:pP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spc="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nts</a:t>
            </a: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353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3535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3535" algn="l"/>
              </a:tabLst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NCQA - National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for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r>
              <a:rPr lang="en-US"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415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FF2638-F89F-3A43-A106-A9AB67E12740}"/>
              </a:ext>
            </a:extLst>
          </p:cNvPr>
          <p:cNvSpPr/>
          <p:nvPr/>
        </p:nvSpPr>
        <p:spPr>
          <a:xfrm>
            <a:off x="1003852" y="3637723"/>
            <a:ext cx="10833652" cy="2902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E4721-8594-4DB3-873F-61ABC2CE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DMHC –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908F-FD30-4D9D-8002-4214DE9189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6896" y="1600200"/>
            <a:ext cx="10262704" cy="4770120"/>
          </a:xfrm>
        </p:spPr>
        <p:txBody>
          <a:bodyPr>
            <a:normAutofit/>
          </a:bodyPr>
          <a:lstStyle/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</a:t>
            </a:r>
            <a:r>
              <a:rPr lang="en-US" sz="2200" spc="-2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Oversight of </a:t>
            </a:r>
            <a:r>
              <a:rPr lang="en-US" sz="2200" spc="-2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IPAs’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medical 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groups’ financial</a:t>
            </a:r>
            <a:r>
              <a:rPr lang="en-US" sz="2200" spc="-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modifications to</a:t>
            </a:r>
            <a:r>
              <a:rPr lang="en-US" sz="2200" spc="-5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lnSpc>
                <a:spcPct val="11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Oversight of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plan</a:t>
            </a:r>
            <a:r>
              <a:rPr lang="en-US" sz="2200" spc="-5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6D678B-8E57-8445-AE85-81147A03C057}"/>
              </a:ext>
            </a:extLst>
          </p:cNvPr>
          <p:cNvSpPr txBox="1">
            <a:spLocks/>
          </p:cNvSpPr>
          <p:nvPr/>
        </p:nvSpPr>
        <p:spPr>
          <a:xfrm>
            <a:off x="4989443" y="3558210"/>
            <a:ext cx="6695661" cy="26040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marR="73025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endParaRPr lang="en-US" sz="3000" spc="-5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73025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400" spc="-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US" sz="24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communications, including </a:t>
            </a:r>
            <a:r>
              <a:rPr lang="en-US" sz="2400" spc="-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en-US" sz="24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Coverage, </a:t>
            </a:r>
            <a:r>
              <a:rPr lang="en-US" sz="24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languages and</a:t>
            </a:r>
            <a:r>
              <a:rPr lang="en-US" sz="2400" spc="-4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formats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4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4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en-US" sz="2400" spc="-1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Finance,</a:t>
            </a:r>
            <a:r>
              <a:rPr lang="en-US" sz="2400" spc="-4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F8F82-CFB5-497B-9BCE-4C15ED4FFC0C}"/>
              </a:ext>
            </a:extLst>
          </p:cNvPr>
          <p:cNvSpPr txBox="1">
            <a:spLocks/>
          </p:cNvSpPr>
          <p:nvPr/>
        </p:nvSpPr>
        <p:spPr>
          <a:xfrm>
            <a:off x="802309" y="3575158"/>
            <a:ext cx="4714571" cy="26040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73025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endParaRPr lang="en-US" sz="2200" spc="-5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200" spc="-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Appeals </a:t>
            </a:r>
            <a:r>
              <a:rPr lang="en-US" sz="22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plan</a:t>
            </a:r>
            <a:r>
              <a:rPr lang="en-US" sz="2200" spc="-4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denials</a:t>
            </a:r>
            <a:endParaRPr lang="en-US" sz="2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adequacy and 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</a:t>
            </a:r>
            <a:r>
              <a:rPr lang="en-US" sz="2200" spc="-4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200" spc="-1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  <a:r>
              <a:rPr lang="en-US" sz="2200" spc="-5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lnSpc>
                <a:spcPct val="11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200" spc="-5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Grievances</a:t>
            </a:r>
            <a:endParaRPr lang="en-US" sz="2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4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D078-15DB-4385-98EE-C8D09256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DHCS and DMHC Overlap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1BE7-A188-4B5E-9DF4-64E8348FED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3464" indent="-283464">
              <a:lnSpc>
                <a:spcPct val="90000"/>
              </a:lnSpc>
              <a:spcBef>
                <a:spcPts val="432"/>
              </a:spcBef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Assess: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Network adequacy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operations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 and abuse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114300" algn="l"/>
              </a:tabLst>
            </a:pPr>
            <a:r>
              <a:rPr lang="en-US" sz="3200" dirty="0">
                <a:solidFill>
                  <a:srgbClr val="59595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Utilization management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906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E68E-0EEA-4C2B-97D6-CBFB6A4F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 - At A Glance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8412-4426-4CBC-99ED-D802D795C5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5029200"/>
          </a:xfrm>
        </p:spPr>
        <p:txBody>
          <a:bodyPr>
            <a:normAutofit/>
          </a:bodyPr>
          <a:lstStyle/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California’s Medicaid Program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Medi-Cal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5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(ages</a:t>
            </a:r>
            <a:r>
              <a:rPr lang="en-US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19-64)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in 7</a:t>
            </a:r>
            <a:r>
              <a:rPr lang="en-US" sz="2800" spc="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children (53% of 0-5, with 90% in managed care)</a:t>
            </a:r>
            <a:endParaRPr lang="en-U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in 8 nursing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in 7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</a:t>
            </a:r>
            <a:r>
              <a:rPr lang="en-US"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>
              <a:spcBef>
                <a:spcPts val="432"/>
              </a:spcBef>
              <a:buFont typeface="Times New Roman" panose="02020603050405020304" pitchFamily="18" charset="0"/>
              <a:buChar char="‒"/>
              <a:tabLst>
                <a:tab pos="3429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4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Medicare beneficiaries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(“dual</a:t>
            </a:r>
            <a:r>
              <a:rPr lang="en-US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eligibles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64% of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Medicaid enrollees are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5080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Medicaid program in nation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Medicaid spending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marR="78740" indent="-283464">
              <a:spcBef>
                <a:spcPts val="432"/>
              </a:spcBef>
              <a:tabLst>
                <a:tab pos="114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Medicaid program in nation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monthly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597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1292</TotalTime>
  <Words>3206</Words>
  <Application>Microsoft Office PowerPoint</Application>
  <PresentationFormat>Widescreen</PresentationFormat>
  <Paragraphs>544</Paragraphs>
  <Slides>53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System Font Regular</vt:lpstr>
      <vt:lpstr>Times New Roman</vt:lpstr>
      <vt:lpstr>Tw Cen MT</vt:lpstr>
      <vt:lpstr>Wingdings</vt:lpstr>
      <vt:lpstr>Wingdings 2</vt:lpstr>
      <vt:lpstr>Median</vt:lpstr>
      <vt:lpstr>Medi-Cal Managed Care 101: A primer  Bradley p. gilbert, MD, MPP Senior Healthcare consultant </vt:lpstr>
      <vt:lpstr>Agenda</vt:lpstr>
      <vt:lpstr>PowerPoint Presentation</vt:lpstr>
      <vt:lpstr>DHCS – Department of Health Care Services</vt:lpstr>
      <vt:lpstr>DHCS – The Oversight Role</vt:lpstr>
      <vt:lpstr>DHCS – The Oversight Role (cont.)</vt:lpstr>
      <vt:lpstr>DMHC – Responsibilities</vt:lpstr>
      <vt:lpstr>DHCS and DMHC Overlap</vt:lpstr>
      <vt:lpstr>Medi-Cal - At A Glance</vt:lpstr>
      <vt:lpstr>Medi-Cal Benefits -Mandatory Benefits-</vt:lpstr>
      <vt:lpstr>Medi-Cal Benefits -Optional Benefits-</vt:lpstr>
      <vt:lpstr>Medi-Cal Benefits -State Only Benefits-</vt:lpstr>
      <vt:lpstr>Medi-Cal Benefits -Payment Rates-</vt:lpstr>
      <vt:lpstr>Medi-Cal Benefits -Payment Rates-</vt:lpstr>
      <vt:lpstr>Who Does Medi-Cal Cover for Full Scope Benefits</vt:lpstr>
      <vt:lpstr>Who is Eligible for Full Scope Medi-Cal?*</vt:lpstr>
      <vt:lpstr>Medi-Cal Reflects California’s Diverse Population</vt:lpstr>
      <vt:lpstr>How Do People Become Eligible for Medi-Cal</vt:lpstr>
      <vt:lpstr>How Do People Become Eligible for Medi-Cal (cont.)</vt:lpstr>
      <vt:lpstr>How Do People Become Eligible for Medi-Cal (cont.)</vt:lpstr>
      <vt:lpstr>How Does Someone Apply for Medi-Cal</vt:lpstr>
      <vt:lpstr>Role of County Social Services</vt:lpstr>
      <vt:lpstr>How Long Does Medi-Cal Eligibility Last?</vt:lpstr>
      <vt:lpstr>Medi-cal delivery systems</vt:lpstr>
      <vt:lpstr>Medi-Cal Delivery Systems</vt:lpstr>
      <vt:lpstr>FFS – Fee-For-Service</vt:lpstr>
      <vt:lpstr>Managed Care</vt:lpstr>
      <vt:lpstr>Majority of Beneficiaries Served by  Medi-Cal Managed Care Plans</vt:lpstr>
      <vt:lpstr>Uniqueness of California’s  Medi-Cal Managed Care Delivery System</vt:lpstr>
      <vt:lpstr>Key Managed Care Carve Outs</vt:lpstr>
      <vt:lpstr>Key Managed Care Carve Outs (cont.)</vt:lpstr>
      <vt:lpstr>Medi-Cal Managed Care Plan Models</vt:lpstr>
      <vt:lpstr>Brief Model Descriptions</vt:lpstr>
      <vt:lpstr>Plan Models and Enrollment</vt:lpstr>
      <vt:lpstr>Managed Care Model Potential Changes</vt:lpstr>
      <vt:lpstr>Key Areas Of Focus For Plans</vt:lpstr>
      <vt:lpstr>Key Areas Of Focus For Plans (cont.)</vt:lpstr>
      <vt:lpstr>Key Areas Of Focus For Plans (cont.)</vt:lpstr>
      <vt:lpstr>Key Areas Of Focus For Plans (cont.)</vt:lpstr>
      <vt:lpstr>MAA - Medi-Cal Administrative Activities</vt:lpstr>
      <vt:lpstr>TCM – Targeted Case Management</vt:lpstr>
      <vt:lpstr>First 5 Points of Influence</vt:lpstr>
      <vt:lpstr>Next Steps</vt:lpstr>
      <vt:lpstr>Appendix</vt:lpstr>
      <vt:lpstr>DHCS – Department of Health Care Services</vt:lpstr>
      <vt:lpstr>DMHC – Department of Managed Health Care</vt:lpstr>
      <vt:lpstr>Medi-Cal Second in Membership to  Employer-Based Coverage in California</vt:lpstr>
      <vt:lpstr>Medi-Cal Eligibility Groups</vt:lpstr>
      <vt:lpstr>Medi-Cal Managed Care Plan Models (cont.)</vt:lpstr>
      <vt:lpstr>Medi-Cal Managed Care Plan Models (cont.)</vt:lpstr>
      <vt:lpstr>Medi-Cal Managed Care Plan Models (cont.)</vt:lpstr>
      <vt:lpstr>Medi-Cal Managed Care Plan Models (cont.)</vt:lpstr>
      <vt:lpstr>Timeline for CalAIM Initiatives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kids  of santa cruz county  sustainability options Discussion</dc:title>
  <dc:creator>Rafael Gomez</dc:creator>
  <cp:lastModifiedBy>Alexandra Parma</cp:lastModifiedBy>
  <cp:revision>165</cp:revision>
  <dcterms:created xsi:type="dcterms:W3CDTF">2014-02-21T18:08:26Z</dcterms:created>
  <dcterms:modified xsi:type="dcterms:W3CDTF">2021-03-03T19:08:56Z</dcterms:modified>
</cp:coreProperties>
</file>